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66" r:id="rId3"/>
    <p:sldId id="367" r:id="rId4"/>
    <p:sldId id="285" r:id="rId5"/>
    <p:sldId id="351" r:id="rId6"/>
    <p:sldId id="349" r:id="rId7"/>
    <p:sldId id="350" r:id="rId8"/>
    <p:sldId id="268" r:id="rId9"/>
    <p:sldId id="269" r:id="rId10"/>
    <p:sldId id="265" r:id="rId11"/>
    <p:sldId id="267" r:id="rId12"/>
    <p:sldId id="266" r:id="rId13"/>
    <p:sldId id="326" r:id="rId14"/>
    <p:sldId id="361" r:id="rId15"/>
    <p:sldId id="362" r:id="rId16"/>
    <p:sldId id="363" r:id="rId17"/>
    <p:sldId id="360" r:id="rId18"/>
    <p:sldId id="324" r:id="rId19"/>
    <p:sldId id="327" r:id="rId20"/>
    <p:sldId id="348" r:id="rId21"/>
    <p:sldId id="344" r:id="rId22"/>
    <p:sldId id="342" r:id="rId23"/>
    <p:sldId id="341" r:id="rId24"/>
    <p:sldId id="340" r:id="rId25"/>
    <p:sldId id="339" r:id="rId26"/>
    <p:sldId id="338" r:id="rId27"/>
    <p:sldId id="343" r:id="rId28"/>
    <p:sldId id="287" r:id="rId29"/>
    <p:sldId id="336" r:id="rId30"/>
    <p:sldId id="328" r:id="rId31"/>
    <p:sldId id="364" r:id="rId32"/>
    <p:sldId id="335" r:id="rId33"/>
    <p:sldId id="288" r:id="rId34"/>
    <p:sldId id="289" r:id="rId35"/>
    <p:sldId id="292" r:id="rId36"/>
    <p:sldId id="291" r:id="rId37"/>
    <p:sldId id="290" r:id="rId38"/>
    <p:sldId id="337" r:id="rId39"/>
    <p:sldId id="293" r:id="rId40"/>
    <p:sldId id="294" r:id="rId41"/>
    <p:sldId id="295" r:id="rId42"/>
    <p:sldId id="296" r:id="rId43"/>
    <p:sldId id="297" r:id="rId44"/>
    <p:sldId id="345" r:id="rId45"/>
    <p:sldId id="276" r:id="rId46"/>
    <p:sldId id="378" r:id="rId47"/>
    <p:sldId id="352" r:id="rId48"/>
    <p:sldId id="281" r:id="rId49"/>
    <p:sldId id="353" r:id="rId50"/>
    <p:sldId id="346" r:id="rId51"/>
    <p:sldId id="355" r:id="rId52"/>
    <p:sldId id="321" r:id="rId53"/>
    <p:sldId id="301" r:id="rId54"/>
    <p:sldId id="302" r:id="rId55"/>
    <p:sldId id="320" r:id="rId56"/>
    <p:sldId id="304" r:id="rId57"/>
    <p:sldId id="311" r:id="rId58"/>
    <p:sldId id="305" r:id="rId59"/>
    <p:sldId id="306" r:id="rId60"/>
    <p:sldId id="307" r:id="rId61"/>
    <p:sldId id="308" r:id="rId62"/>
    <p:sldId id="312" r:id="rId63"/>
    <p:sldId id="309" r:id="rId64"/>
    <p:sldId id="310" r:id="rId65"/>
    <p:sldId id="313" r:id="rId66"/>
    <p:sldId id="314" r:id="rId67"/>
    <p:sldId id="315" r:id="rId68"/>
    <p:sldId id="356" r:id="rId69"/>
    <p:sldId id="354" r:id="rId70"/>
    <p:sldId id="377" r:id="rId71"/>
    <p:sldId id="368" r:id="rId72"/>
    <p:sldId id="332" r:id="rId73"/>
    <p:sldId id="369" r:id="rId74"/>
    <p:sldId id="370" r:id="rId75"/>
    <p:sldId id="371" r:id="rId76"/>
    <p:sldId id="373" r:id="rId77"/>
    <p:sldId id="374" r:id="rId78"/>
    <p:sldId id="279" r:id="rId79"/>
    <p:sldId id="322" r:id="rId80"/>
    <p:sldId id="330" r:id="rId81"/>
    <p:sldId id="331" r:id="rId82"/>
    <p:sldId id="334" r:id="rId8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9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2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A859F-C07A-2530-2ED5-1397DF75B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775"/>
            <a:ext cx="9144000" cy="238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Тема: «Генетическая связь </a:t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 классами неорганических веществ. </a:t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Классификация, номенклатура»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A38FC5-B659-0D62-FA59-E8FA03C24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450"/>
            <a:ext cx="9144000" cy="1655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Зубцова Елена Григорьевна,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учитель химии и биологии высшей категории</a:t>
            </a:r>
            <a:br>
              <a:rPr lang="ru-RU" dirty="0"/>
            </a:br>
            <a:r>
              <a:rPr lang="ru-RU" dirty="0"/>
              <a:t>МОУ СОШ № 17 Г.о. Подольск,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Почетный работник сферы образования Российской Федерации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44F7D96-048F-AC12-7BA2-41540AC1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2023.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xmlns="" id="{2E25B7AB-A860-7AEB-23FE-DEB0FA95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17831" r="32304" b="6250"/>
          <a:stretch>
            <a:fillRect/>
          </a:stretch>
        </p:blipFill>
        <p:spPr bwMode="auto">
          <a:xfrm>
            <a:off x="430213" y="1446213"/>
            <a:ext cx="40068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xmlns="" id="{D0B464F8-7841-1C01-9A9A-359BDB68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25737" r="32304" b="62202"/>
          <a:stretch>
            <a:fillRect/>
          </a:stretch>
        </p:blipFill>
        <p:spPr bwMode="auto">
          <a:xfrm>
            <a:off x="4468813" y="2141538"/>
            <a:ext cx="7359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xmlns="" id="{C846109F-C6E6-8565-8C54-97E32763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49858" r="32304" b="41774"/>
          <a:stretch>
            <a:fillRect/>
          </a:stretch>
        </p:blipFill>
        <p:spPr bwMode="auto">
          <a:xfrm>
            <a:off x="4495800" y="3562350"/>
            <a:ext cx="7696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</a:t>
            </a:r>
            <a:r>
              <a:rPr lang="ru-RU" sz="2400" b="1" dirty="0" smtClean="0">
                <a:latin typeface="+mn-lt"/>
              </a:rPr>
              <a:t>2023. КИМ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29A84A6E-5774-26FA-BAD2-DF66E4A1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8" t="23672" r="32616" b="33640"/>
          <a:stretch>
            <a:fillRect/>
          </a:stretch>
        </p:blipFill>
        <p:spPr bwMode="auto">
          <a:xfrm>
            <a:off x="2192338" y="1641475"/>
            <a:ext cx="75088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734DADA0-EA02-7453-3CC6-C5FD11CD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9" t="25551" r="32822" b="70486"/>
          <a:stretch>
            <a:fillRect/>
          </a:stretch>
        </p:blipFill>
        <p:spPr bwMode="auto">
          <a:xfrm>
            <a:off x="2297113" y="1255713"/>
            <a:ext cx="71326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9CD0094-43B0-CD9C-C3CE-B15D481A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8 класс – 2023. Химия. КИМ.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xmlns="" id="{09AD25BF-DB33-ABB8-20E3-A8542D77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9" t="25551" r="32822" b="33929"/>
          <a:stretch>
            <a:fillRect/>
          </a:stretch>
        </p:blipFill>
        <p:spPr bwMode="auto">
          <a:xfrm>
            <a:off x="2155825" y="1022350"/>
            <a:ext cx="713263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32A1EC9-E1E9-732D-8F51-74E22509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5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4EC5983-A6C1-0605-088E-930A8D8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едеральный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осударственный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бразовательный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тандарт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030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4EC5983-A6C1-0605-088E-930A8D8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едеральная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бразовательная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рограмма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659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4EC5983-A6C1-0605-088E-930A8D8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ланируемые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езультаты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931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0DBB8-785B-35C3-7C08-F85726240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814" y="0"/>
            <a:ext cx="7315201" cy="1884363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Необходимые составляющие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успешного освоения ФОП и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достижения </a:t>
            </a:r>
            <a:r>
              <a:rPr lang="ru-RU" sz="2800" b="1" dirty="0" smtClean="0">
                <a:latin typeface="+mn-lt"/>
              </a:rPr>
              <a:t>ПР</a:t>
            </a:r>
            <a:r>
              <a:rPr lang="ru-RU" sz="2800" b="1" dirty="0">
                <a:latin typeface="+mn-lt"/>
              </a:rPr>
              <a:t>, т.е. преодоления дефицитов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в овладении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з</a:t>
            </a:r>
            <a:r>
              <a:rPr lang="ru-RU" sz="2800" b="1" dirty="0">
                <a:latin typeface="+mn-lt"/>
              </a:rPr>
              <a:t>наниями,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у</a:t>
            </a:r>
            <a:r>
              <a:rPr lang="ru-RU" sz="2800" b="1" dirty="0">
                <a:latin typeface="+mn-lt"/>
              </a:rPr>
              <a:t>мениями,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н</a:t>
            </a:r>
            <a:r>
              <a:rPr lang="ru-RU" sz="2800" b="1" dirty="0">
                <a:latin typeface="+mn-lt"/>
              </a:rPr>
              <a:t>авыками</a:t>
            </a:r>
          </a:p>
        </p:txBody>
      </p:sp>
      <p:sp>
        <p:nvSpPr>
          <p:cNvPr id="12291" name="Подзаголовок 2">
            <a:extLst>
              <a:ext uri="{FF2B5EF4-FFF2-40B4-BE49-F238E27FC236}">
                <a16:creationId xmlns:a16="http://schemas.microsoft.com/office/drawing/2014/main" xmlns="" id="{75C26466-5D38-9452-FCCA-FA4CC40AB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4363"/>
            <a:ext cx="9144000" cy="3625850"/>
          </a:xfrm>
        </p:spPr>
        <p:txBody>
          <a:bodyPr/>
          <a:lstStyle/>
          <a:p>
            <a:pPr marL="384175" indent="-371475" eaLnBrk="1" hangingPunct="1">
              <a:buFontTx/>
              <a:buChar char="-"/>
              <a:tabLst>
                <a:tab pos="384175" algn="l"/>
              </a:tabLst>
            </a:pPr>
            <a:endParaRPr lang="ru-RU" altLang="ru-RU" sz="2000" b="1" dirty="0">
              <a:cs typeface="Calibri" panose="020F0502020204030204" pitchFamily="34" charset="0"/>
            </a:endParaRPr>
          </a:p>
          <a:p>
            <a:pPr marL="384175" indent="-371475" eaLnBrk="1" hangingPunct="1">
              <a:buFontTx/>
              <a:buChar char="-"/>
              <a:tabLst>
                <a:tab pos="384175" algn="l"/>
              </a:tabLst>
            </a:pPr>
            <a:endParaRPr lang="ru-RU" altLang="ru-RU" sz="2000" b="1" dirty="0">
              <a:cs typeface="Calibri" panose="020F0502020204030204" pitchFamily="34" charset="0"/>
            </a:endParaRPr>
          </a:p>
          <a:p>
            <a:pPr marL="12700" eaLnBrk="1" hangingPunct="1">
              <a:tabLst>
                <a:tab pos="384175" algn="l"/>
              </a:tabLst>
            </a:pPr>
            <a:r>
              <a:rPr lang="ru-RU" altLang="ru-RU" sz="3200" dirty="0">
                <a:cs typeface="Calibri" panose="020F0502020204030204" pitchFamily="34" charset="0"/>
              </a:rPr>
              <a:t>-</a:t>
            </a:r>
            <a:r>
              <a:rPr lang="ru-RU" altLang="ru-RU" sz="3200" b="1" dirty="0">
                <a:cs typeface="Calibri" panose="020F0502020204030204" pitchFamily="34" charset="0"/>
              </a:rPr>
              <a:t> системно-деятельностный подход </a:t>
            </a:r>
            <a:r>
              <a:rPr lang="ru-RU" altLang="ru-RU" sz="3200" dirty="0">
                <a:cs typeface="Calibri" panose="020F0502020204030204" pitchFamily="34" charset="0"/>
              </a:rPr>
              <a:t>в обучении;</a:t>
            </a:r>
          </a:p>
          <a:p>
            <a:pPr marL="12700" eaLnBrk="1" hangingPunct="1">
              <a:tabLst>
                <a:tab pos="384175" algn="l"/>
              </a:tabLst>
            </a:pPr>
            <a:r>
              <a:rPr lang="ru-RU" altLang="ru-RU" sz="3200" dirty="0">
                <a:cs typeface="Calibri" panose="020F0502020204030204" pitchFamily="34" charset="0"/>
              </a:rPr>
              <a:t>- формирование </a:t>
            </a:r>
            <a:r>
              <a:rPr lang="ru-RU" altLang="ru-RU" sz="3200" b="1" dirty="0">
                <a:cs typeface="Calibri" panose="020F0502020204030204" pitchFamily="34" charset="0"/>
              </a:rPr>
              <a:t>функциональной</a:t>
            </a:r>
            <a:r>
              <a:rPr lang="ru-RU" altLang="ru-RU" sz="3200" dirty="0">
                <a:cs typeface="Calibri" panose="020F0502020204030204" pitchFamily="34" charset="0"/>
              </a:rPr>
              <a:t> грамотности;</a:t>
            </a:r>
          </a:p>
          <a:p>
            <a:pPr marL="12700" eaLnBrk="1" hangingPunct="1">
              <a:tabLst>
                <a:tab pos="384175" algn="l"/>
              </a:tabLst>
            </a:pPr>
            <a:r>
              <a:rPr lang="ru-RU" altLang="ru-RU" sz="3200" dirty="0">
                <a:cs typeface="Calibri" panose="020F0502020204030204" pitchFamily="34" charset="0"/>
              </a:rPr>
              <a:t>- достижение </a:t>
            </a:r>
            <a:r>
              <a:rPr lang="ru-RU" altLang="ru-RU" sz="3200" b="1" dirty="0">
                <a:cs typeface="Calibri" panose="020F0502020204030204" pitchFamily="34" charset="0"/>
              </a:rPr>
              <a:t>метапредметных</a:t>
            </a:r>
            <a:r>
              <a:rPr lang="ru-RU" altLang="ru-RU" sz="3200" dirty="0">
                <a:cs typeface="Calibri" panose="020F0502020204030204" pitchFamily="34" charset="0"/>
              </a:rPr>
              <a:t> результатов </a:t>
            </a:r>
          </a:p>
          <a:p>
            <a:pPr marL="384175" indent="-371475" eaLnBrk="1" hangingPunct="1">
              <a:lnSpc>
                <a:spcPct val="80000"/>
              </a:lnSpc>
              <a:tabLst>
                <a:tab pos="384175" algn="l"/>
              </a:tabLst>
            </a:pP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3820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0DBB8-785B-35C3-7C08-F85726240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5240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Функциональная грамотность 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как планируемый результат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800" b="1" dirty="0">
                <a:latin typeface="+mn-lt"/>
              </a:rPr>
              <a:t>сновного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800" b="1" dirty="0">
                <a:latin typeface="+mn-lt"/>
              </a:rPr>
              <a:t>бщего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800" b="1" dirty="0">
                <a:latin typeface="+mn-lt"/>
              </a:rPr>
              <a:t>бразования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endParaRPr lang="ru-RU" sz="2800" b="1" dirty="0">
              <a:latin typeface="+mn-lt"/>
            </a:endParaRPr>
          </a:p>
        </p:txBody>
      </p:sp>
      <p:sp>
        <p:nvSpPr>
          <p:cNvPr id="12291" name="Подзаголовок 2">
            <a:extLst>
              <a:ext uri="{FF2B5EF4-FFF2-40B4-BE49-F238E27FC236}">
                <a16:creationId xmlns:a16="http://schemas.microsoft.com/office/drawing/2014/main" xmlns="" id="{75C26466-5D38-9452-FCCA-FA4CC40AB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" y="1884363"/>
            <a:ext cx="10760765" cy="3625850"/>
          </a:xfrm>
        </p:spPr>
        <p:txBody>
          <a:bodyPr/>
          <a:lstStyle/>
          <a:p>
            <a:pPr marL="384175" indent="-371475" eaLnBrk="1" hangingPunct="1">
              <a:tabLst>
                <a:tab pos="384175" algn="l"/>
              </a:tabLst>
            </a:pPr>
            <a:r>
              <a:rPr lang="ru-RU" altLang="ru-RU" sz="2000" dirty="0">
                <a:cs typeface="Calibri" panose="020F0502020204030204" pitchFamily="34" charset="0"/>
              </a:rPr>
              <a:t>Термин «</a:t>
            </a:r>
            <a:r>
              <a:rPr lang="ru-RU" altLang="ru-RU" sz="2000" b="1" dirty="0">
                <a:cs typeface="Calibri" panose="020F0502020204030204" pitchFamily="34" charset="0"/>
              </a:rPr>
              <a:t>функциональная грамотность</a:t>
            </a:r>
            <a:r>
              <a:rPr lang="ru-RU" altLang="ru-RU" sz="2000" dirty="0">
                <a:cs typeface="Calibri" panose="020F0502020204030204" pitchFamily="34" charset="0"/>
              </a:rPr>
              <a:t>» введен </a:t>
            </a:r>
            <a:r>
              <a:rPr lang="ru-RU" altLang="ru-RU" sz="2000" b="1" dirty="0">
                <a:cs typeface="Calibri" panose="020F0502020204030204" pitchFamily="34" charset="0"/>
              </a:rPr>
              <a:t>ЮНЕСКО</a:t>
            </a:r>
            <a:r>
              <a:rPr lang="ru-RU" altLang="ru-RU" sz="2000" dirty="0">
                <a:cs typeface="Calibri" panose="020F0502020204030204" pitchFamily="34" charset="0"/>
              </a:rPr>
              <a:t> в </a:t>
            </a:r>
            <a:r>
              <a:rPr lang="ru-RU" altLang="ru-RU" sz="2000" b="1" dirty="0">
                <a:cs typeface="Calibri" panose="020F0502020204030204" pitchFamily="34" charset="0"/>
              </a:rPr>
              <a:t>1957</a:t>
            </a:r>
            <a:r>
              <a:rPr lang="ru-RU" altLang="ru-RU" sz="2000" dirty="0">
                <a:cs typeface="Calibri" panose="020F0502020204030204" pitchFamily="34" charset="0"/>
              </a:rPr>
              <a:t> году</a:t>
            </a:r>
            <a:r>
              <a:rPr lang="ru-RU" altLang="ru-RU" sz="2000" dirty="0"/>
              <a:t>.</a:t>
            </a:r>
            <a:endParaRPr lang="ru-RU" altLang="ru-RU" sz="2000" dirty="0">
              <a:cs typeface="Calibri" panose="020F0502020204030204" pitchFamily="34" charset="0"/>
            </a:endParaRPr>
          </a:p>
          <a:p>
            <a:pPr marL="384175" indent="-371475" eaLnBrk="1" hangingPunct="1">
              <a:tabLst>
                <a:tab pos="384175" algn="l"/>
              </a:tabLst>
            </a:pPr>
            <a:r>
              <a:rPr lang="ru-RU" altLang="ru-RU" sz="2000" dirty="0">
                <a:cs typeface="Calibri" panose="020F0502020204030204" pitchFamily="34" charset="0"/>
              </a:rPr>
              <a:t>Функциональная грамотность - «совокупность умений читать и писать </a:t>
            </a:r>
          </a:p>
          <a:p>
            <a:pPr marL="384175" indent="-371475" eaLnBrk="1" hangingPunct="1">
              <a:tabLst>
                <a:tab pos="384175" algn="l"/>
              </a:tabLst>
            </a:pPr>
            <a:r>
              <a:rPr lang="ru-RU" altLang="ru-RU" sz="2000" dirty="0">
                <a:cs typeface="Calibri" panose="020F0502020204030204" pitchFamily="34" charset="0"/>
              </a:rPr>
              <a:t>для использования в повседневной жизни и удовлетворения житейских проблем»</a:t>
            </a:r>
            <a:r>
              <a:rPr lang="ru-RU" altLang="ru-RU" sz="2000" dirty="0"/>
              <a:t>.</a:t>
            </a:r>
          </a:p>
          <a:p>
            <a:pPr marL="384175" indent="-371475" eaLnBrk="1" hangingPunct="1">
              <a:tabLst>
                <a:tab pos="384175" algn="l"/>
              </a:tabLst>
            </a:pPr>
            <a:r>
              <a:rPr lang="ru-RU" altLang="ru-RU" sz="2000" dirty="0">
                <a:cs typeface="Calibri" panose="020F0502020204030204" pitchFamily="34" charset="0"/>
              </a:rPr>
              <a:t>Особенности понятия:</a:t>
            </a:r>
          </a:p>
          <a:p>
            <a:pPr marL="822325" lvl="1" indent="-311150" eaLnBrk="1" hangingPunct="1">
              <a:spcBef>
                <a:spcPts val="13"/>
              </a:spcBef>
              <a:buFontTx/>
              <a:buChar char="-"/>
              <a:tabLst>
                <a:tab pos="384175" algn="l"/>
              </a:tabLst>
            </a:pPr>
            <a:r>
              <a:rPr lang="ru-RU" altLang="ru-RU" b="1" dirty="0">
                <a:cs typeface="Calibri" panose="020F0502020204030204" pitchFamily="34" charset="0"/>
              </a:rPr>
              <a:t>направленность на решение бытовых проблем</a:t>
            </a:r>
            <a:r>
              <a:rPr lang="ru-RU" altLang="ru-RU" dirty="0">
                <a:cs typeface="Calibri" panose="020F0502020204030204" pitchFamily="34" charset="0"/>
              </a:rPr>
              <a:t>;</a:t>
            </a:r>
          </a:p>
          <a:p>
            <a:pPr marL="822325" lvl="1" indent="-311150" eaLnBrk="1" hangingPunct="1">
              <a:spcBef>
                <a:spcPts val="13"/>
              </a:spcBef>
              <a:buFontTx/>
              <a:buChar char="-"/>
              <a:tabLst>
                <a:tab pos="384175" algn="l"/>
              </a:tabLst>
            </a:pPr>
            <a:r>
              <a:rPr lang="ru-RU" altLang="ru-RU" dirty="0">
                <a:cs typeface="Calibri" panose="020F0502020204030204" pitchFamily="34" charset="0"/>
              </a:rPr>
              <a:t>основа - базовый уровень навыков чтения и письма;</a:t>
            </a:r>
          </a:p>
          <a:p>
            <a:pPr marL="822325" lvl="1" indent="-311150" eaLnBrk="1" hangingPunct="1">
              <a:tabLst>
                <a:tab pos="384175" algn="l"/>
              </a:tabLst>
            </a:pPr>
            <a:r>
              <a:rPr lang="ru-RU" altLang="ru-RU" dirty="0">
                <a:cs typeface="Calibri" panose="020F0502020204030204" pitchFamily="34" charset="0"/>
              </a:rPr>
              <a:t>- цель  - возможность решения стандартных стереотипных задач;</a:t>
            </a:r>
          </a:p>
          <a:p>
            <a:pPr marL="822325" lvl="1" indent="-311150" eaLnBrk="1" hangingPunct="1">
              <a:spcBef>
                <a:spcPts val="613"/>
              </a:spcBef>
              <a:buFontTx/>
              <a:buChar char="-"/>
              <a:tabLst>
                <a:tab pos="384175" algn="l"/>
              </a:tabLst>
            </a:pPr>
            <a:r>
              <a:rPr lang="ru-RU" altLang="ru-RU" b="1" dirty="0">
                <a:cs typeface="Calibri" panose="020F0502020204030204" pitchFamily="34" charset="0"/>
              </a:rPr>
              <a:t>понятие применялось в основном ко взрослому населению</a:t>
            </a:r>
            <a:r>
              <a:rPr lang="ru-RU" altLang="ru-RU" dirty="0">
                <a:cs typeface="Calibri" panose="020F0502020204030204" pitchFamily="34" charset="0"/>
              </a:rPr>
              <a:t>, </a:t>
            </a:r>
          </a:p>
          <a:p>
            <a:pPr marL="511175" lvl="1" eaLnBrk="1" hangingPunct="1">
              <a:spcBef>
                <a:spcPts val="613"/>
              </a:spcBef>
              <a:tabLst>
                <a:tab pos="384175" algn="l"/>
              </a:tabLst>
            </a:pPr>
            <a:r>
              <a:rPr lang="ru-RU" altLang="ru-RU" dirty="0">
                <a:cs typeface="Calibri" panose="020F0502020204030204" pitchFamily="34" charset="0"/>
              </a:rPr>
              <a:t>которое нуждалось в формировании </a:t>
            </a:r>
            <a:r>
              <a:rPr lang="ru-RU" altLang="ru-RU" b="1" dirty="0">
                <a:cs typeface="Calibri" panose="020F0502020204030204" pitchFamily="34" charset="0"/>
              </a:rPr>
              <a:t>элементарной грамотности</a:t>
            </a:r>
          </a:p>
          <a:p>
            <a:pPr marL="384175" indent="-371475" eaLnBrk="1" hangingPunct="1">
              <a:lnSpc>
                <a:spcPct val="80000"/>
              </a:lnSpc>
              <a:tabLst>
                <a:tab pos="384175" algn="l"/>
              </a:tabLst>
            </a:pPr>
            <a:endParaRPr lang="ru-RU" alt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611D7-979C-1A6D-ADD2-97F5E8DEF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Современное определение понятия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«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функциональная грамотность</a:t>
            </a:r>
            <a:r>
              <a:rPr lang="ru-RU" sz="2800" b="1" dirty="0">
                <a:latin typeface="+mn-lt"/>
              </a:rPr>
              <a:t>»</a:t>
            </a:r>
          </a:p>
        </p:txBody>
      </p:sp>
      <p:sp>
        <p:nvSpPr>
          <p:cNvPr id="13315" name="Подзаголовок 2">
            <a:extLst>
              <a:ext uri="{FF2B5EF4-FFF2-40B4-BE49-F238E27FC236}">
                <a16:creationId xmlns:a16="http://schemas.microsoft.com/office/drawing/2014/main" xmlns="" id="{9DFB0D4B-3148-6318-0B19-0866804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" y="1620838"/>
            <a:ext cx="10363200" cy="4170362"/>
          </a:xfrm>
        </p:spPr>
        <p:txBody>
          <a:bodyPr/>
          <a:lstStyle/>
          <a:p>
            <a:pPr marL="512763" eaLnBrk="1" hangingPunct="1">
              <a:lnSpc>
                <a:spcPct val="100000"/>
              </a:lnSpc>
            </a:pPr>
            <a:r>
              <a:rPr lang="ru-RU" altLang="ru-RU" sz="1900" dirty="0"/>
              <a:t>Одно из наиболее распространенных определений </a:t>
            </a:r>
            <a:r>
              <a:rPr lang="ru-RU" altLang="ru-RU" sz="1900" b="1" dirty="0"/>
              <a:t>функциональной</a:t>
            </a:r>
            <a:r>
              <a:rPr lang="ru-RU" altLang="ru-RU" sz="1900" dirty="0"/>
              <a:t> </a:t>
            </a:r>
            <a:r>
              <a:rPr lang="ru-RU" altLang="ru-RU" sz="1900" b="1" dirty="0"/>
              <a:t>грамотности</a:t>
            </a:r>
            <a:r>
              <a:rPr lang="ru-RU" altLang="ru-RU" sz="1900" dirty="0"/>
              <a:t> дал </a:t>
            </a:r>
          </a:p>
          <a:p>
            <a:pPr marL="512763" eaLnBrk="1" hangingPunct="1">
              <a:lnSpc>
                <a:spcPct val="100000"/>
              </a:lnSpc>
            </a:pPr>
            <a:r>
              <a:rPr lang="ru-RU" altLang="ru-RU" sz="1900" dirty="0"/>
              <a:t>советский и российский лингвист и психолог Алексей Алексеевич </a:t>
            </a:r>
            <a:r>
              <a:rPr lang="ru-RU" altLang="ru-RU" sz="1900" b="1" dirty="0"/>
              <a:t>Леонтьев</a:t>
            </a:r>
            <a:r>
              <a:rPr lang="ru-RU" altLang="ru-RU" sz="1900" dirty="0"/>
              <a:t>: «</a:t>
            </a:r>
            <a:r>
              <a:rPr lang="ru-RU" altLang="ru-RU" sz="1900" b="1" dirty="0"/>
              <a:t>Функциональная</a:t>
            </a:r>
            <a:r>
              <a:rPr lang="ru-RU" altLang="ru-RU" sz="1900" dirty="0"/>
              <a:t> </a:t>
            </a:r>
            <a:r>
              <a:rPr lang="ru-RU" altLang="ru-RU" sz="1900" b="1" dirty="0"/>
              <a:t>грамотность</a:t>
            </a:r>
            <a:r>
              <a:rPr lang="ru-RU" altLang="ru-RU" sz="1900" dirty="0"/>
              <a:t> - это способность человека использовать приобретаемые в течение жизни знания для решения </a:t>
            </a:r>
            <a:r>
              <a:rPr lang="ru-RU" altLang="ru-RU" sz="1900" b="1" dirty="0"/>
              <a:t>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altLang="ru-RU" sz="1900" dirty="0"/>
              <a:t>. </a:t>
            </a:r>
          </a:p>
          <a:p>
            <a:pPr marL="512763" eaLnBrk="1" hangingPunct="1">
              <a:lnSpc>
                <a:spcPct val="100000"/>
              </a:lnSpc>
            </a:pPr>
            <a:r>
              <a:rPr lang="ru-RU" altLang="ru-RU" sz="1900" b="1" dirty="0">
                <a:cs typeface="Calibri" panose="020F0502020204030204" pitchFamily="34" charset="0"/>
              </a:rPr>
              <a:t>Функционально грамотный человек </a:t>
            </a:r>
            <a:r>
              <a:rPr lang="ru-RU" altLang="ru-RU" sz="1900" dirty="0">
                <a:cs typeface="Calibri" panose="020F0502020204030204" pitchFamily="34" charset="0"/>
              </a:rPr>
              <a:t>- это человек, который способен </a:t>
            </a:r>
            <a:r>
              <a:rPr lang="ru-RU" altLang="ru-RU" sz="1900" b="1" dirty="0">
                <a:cs typeface="Calibri" panose="020F0502020204030204" pitchFamily="34" charset="0"/>
              </a:rPr>
              <a:t>использовать</a:t>
            </a:r>
            <a:r>
              <a:rPr lang="ru-RU" altLang="ru-RU" sz="1900" dirty="0">
                <a:cs typeface="Calibri" panose="020F0502020204030204" pitchFamily="34" charset="0"/>
              </a:rPr>
              <a:t> все постоянно приобретаемые в течение жизни знания, умения и навыки для решения максимально широкого диапазона жизненных задач </a:t>
            </a:r>
            <a:r>
              <a:rPr lang="ru-RU" altLang="ru-RU" sz="1900" b="1" dirty="0">
                <a:cs typeface="Calibri" panose="020F0502020204030204" pitchFamily="34" charset="0"/>
              </a:rPr>
              <a:t>в различных сферах человеческой деятельности, общения и социальных отношений</a:t>
            </a:r>
            <a:r>
              <a:rPr lang="ru-RU" altLang="ru-RU" sz="1900" dirty="0">
                <a:cs typeface="Calibri" panose="020F0502020204030204" pitchFamily="34" charset="0"/>
              </a:rPr>
              <a:t>». </a:t>
            </a:r>
            <a:r>
              <a:rPr lang="ru-RU" altLang="ru-RU" sz="1900" u="sng" dirty="0">
                <a:hlinkClick r:id="rId2"/>
              </a:rPr>
              <a:t>[</a:t>
            </a:r>
            <a:r>
              <a:rPr lang="ru-RU" altLang="ru-RU" sz="1900" dirty="0">
                <a:cs typeface="Calibri" panose="020F0502020204030204" pitchFamily="34" charset="0"/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altLang="ru-RU" sz="1900" dirty="0" err="1">
                <a:cs typeface="Calibri" panose="020F0502020204030204" pitchFamily="34" charset="0"/>
              </a:rPr>
              <a:t>Баласс</a:t>
            </a:r>
            <a:r>
              <a:rPr lang="ru-RU" altLang="ru-RU" sz="1900" dirty="0">
                <a:cs typeface="Calibri" panose="020F0502020204030204" pitchFamily="34" charset="0"/>
              </a:rPr>
              <a:t>, 2003. С. 35.</a:t>
            </a:r>
            <a:r>
              <a:rPr lang="ru-RU" altLang="ru-RU" sz="1900" u="sng" dirty="0">
                <a:cs typeface="Calibri" panose="020F0502020204030204" pitchFamily="34" charset="0"/>
                <a:hlinkClick r:id="rId2"/>
              </a:rPr>
              <a:t>]</a:t>
            </a:r>
            <a:r>
              <a:rPr lang="ru-RU" altLang="ru-RU" sz="1900" dirty="0">
                <a:cs typeface="Calibri" panose="020F0502020204030204" pitchFamily="34" charset="0"/>
              </a:rPr>
              <a:t>.</a:t>
            </a:r>
          </a:p>
          <a:p>
            <a:pPr marL="512763" eaLnBrk="1" hangingPunct="1">
              <a:lnSpc>
                <a:spcPct val="80000"/>
              </a:lnSpc>
            </a:pPr>
            <a:endParaRPr lang="ru-RU" altLang="ru-RU"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11996-54D6-396D-7784-6C39B742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61646"/>
            <a:ext cx="9739313" cy="488979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Генетическая связь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связь между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классами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соединений, отражающая возможность превращения вещества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одного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класса в вещество другого класса.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Генетический ряд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цепочка превращений веществ, которые имеют в составе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один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тот же химический элемент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67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6D5262-DE8A-47EA-FECF-9981E3EF5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0"/>
            <a:ext cx="6940550" cy="304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Систематичность</a:t>
            </a:r>
            <a:r>
              <a:rPr lang="ru-RU" sz="2800" b="1" dirty="0">
                <a:latin typeface="+mn-lt"/>
              </a:rPr>
              <a:t> и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методичность </a:t>
            </a:r>
            <a:r>
              <a:rPr lang="ru-RU" sz="2800" b="1" dirty="0">
                <a:latin typeface="+mn-lt"/>
              </a:rPr>
              <a:t>при подборе,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latin typeface="+mn-lt"/>
              </a:rPr>
              <a:t>лаконичность</a:t>
            </a:r>
            <a:r>
              <a:rPr lang="ru-RU" sz="2800" b="1" dirty="0">
                <a:latin typeface="+mn-lt"/>
              </a:rPr>
              <a:t> в подаче учебного материала и </a:t>
            </a:r>
            <a:br>
              <a:rPr lang="ru-RU" sz="2800" b="1" dirty="0">
                <a:latin typeface="+mn-lt"/>
              </a:rPr>
            </a:b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метапредметный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подход </a:t>
            </a:r>
            <a:r>
              <a:rPr lang="ru-RU" sz="2800" b="1" dirty="0">
                <a:latin typeface="+mn-lt"/>
              </a:rPr>
              <a:t>на всех этапах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образовательного процесса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способствуют формированию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функциональной грамотности </a:t>
            </a:r>
            <a:r>
              <a:rPr lang="ru-RU" sz="2800" b="1" dirty="0">
                <a:latin typeface="+mn-lt"/>
              </a:rPr>
              <a:t>обучающихся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9AF231-98B2-AA13-6EE1-9CB597C27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513" y="3478213"/>
            <a:ext cx="9615487" cy="1882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 содержания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максимум информации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2DE15D5A-892E-4EB7-7CB0-7E096AD5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68" y="0"/>
            <a:ext cx="5270740" cy="143198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Общепринятые </a:t>
            </a:r>
            <a:b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определение и</a:t>
            </a:r>
            <a:b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классификация </a:t>
            </a:r>
            <a: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  <a:t>оксидов</a:t>
            </a:r>
            <a:endParaRPr lang="ru-RU" altLang="ru-RU" sz="3600" b="1" dirty="0">
              <a:latin typeface="Calibri" panose="020F0502020204030204" pitchFamily="34" charset="0"/>
            </a:endParaRPr>
          </a:p>
        </p:txBody>
      </p:sp>
      <p:pic>
        <p:nvPicPr>
          <p:cNvPr id="17411" name="Picture 2" descr="C:\Users\USER\Documents\Desktop\оксиды-1.jpg">
            <a:extLst>
              <a:ext uri="{FF2B5EF4-FFF2-40B4-BE49-F238E27FC236}">
                <a16:creationId xmlns:a16="http://schemas.microsoft.com/office/drawing/2014/main" xmlns="" id="{F7750C23-B1DE-4AE2-B9D5-07FBD4FE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565275"/>
            <a:ext cx="80533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DD56D0A7-A9F4-A244-6E66-4FF5A1F7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68" y="491705"/>
            <a:ext cx="6901132" cy="139747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Классификация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8435" name="Подзаголовок 2">
            <a:extLst>
              <a:ext uri="{FF2B5EF4-FFF2-40B4-BE49-F238E27FC236}">
                <a16:creationId xmlns:a16="http://schemas.microsoft.com/office/drawing/2014/main" xmlns="" id="{4912EA61-B4AA-49BD-F9B7-FB8A7D14C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34" y="1912548"/>
            <a:ext cx="9986513" cy="3433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4400" b="1" dirty="0">
                <a:cs typeface="Arial" panose="020B0604020202020204" pitchFamily="34" charset="0"/>
              </a:rPr>
              <a:t>- объединение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800" dirty="0">
                <a:cs typeface="Arial" panose="020B0604020202020204" pitchFamily="34" charset="0"/>
              </a:rPr>
              <a:t>каких-либо объектов </a:t>
            </a:r>
            <a:br>
              <a:rPr lang="ru-RU" altLang="ru-RU" sz="2800" dirty="0">
                <a:cs typeface="Arial" panose="020B0604020202020204" pitchFamily="34" charset="0"/>
              </a:rPr>
            </a:br>
            <a:r>
              <a:rPr lang="ru-RU" altLang="ru-RU" sz="2800" dirty="0">
                <a:cs typeface="Arial" panose="020B0604020202020204" pitchFamily="34" charset="0"/>
              </a:rPr>
              <a:t> в систематические категории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на </a:t>
            </a:r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основе общих признаков</a:t>
            </a:r>
            <a:endParaRPr lang="ru-RU" alt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3B5C70A5-28B7-E3C6-30AB-588FD1CCA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747" y="664235"/>
            <a:ext cx="6883880" cy="87126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Номенклатура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825C6A-A0E8-CEF9-B529-34643C69C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6450"/>
            <a:ext cx="9144000" cy="34337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dirty="0"/>
              <a:t>- это 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языка науки</a:t>
            </a:r>
            <a:r>
              <a:rPr lang="ru-RU" sz="3200" dirty="0"/>
              <a:t>, представленная системой правил, позволяющей давать каждому соединению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однозначное название </a:t>
            </a:r>
            <a:r>
              <a:rPr lang="ru-RU" sz="3200" dirty="0"/>
              <a:t>и осуществлять </a:t>
            </a:r>
            <a:endParaRPr lang="ru-RU" sz="32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 </a:t>
            </a:r>
            <a:r>
              <a:rPr lang="ru-RU" sz="3200" dirty="0"/>
              <a:t>в словесной форме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1520EE2F-C0BF-34D4-15CA-99B4AF050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9" y="612475"/>
            <a:ext cx="5779698" cy="8367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Номенклатура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8D28BF-E885-754E-A833-336CAF5C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6450"/>
            <a:ext cx="9144000" cy="3433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b="1" dirty="0"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система названий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3600" b="1" dirty="0">
              <a:cs typeface="Arial" pitchFamily="34" charset="0"/>
            </a:endParaRP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b="1" dirty="0">
                <a:cs typeface="Arial" pitchFamily="34" charset="0"/>
              </a:rPr>
              <a:t>            </a:t>
            </a:r>
            <a:r>
              <a:rPr lang="ru-RU" sz="3600" dirty="0">
                <a:cs typeface="Arial" pitchFamily="34" charset="0"/>
              </a:rPr>
              <a:t>тривиальная                  </a:t>
            </a:r>
            <a:r>
              <a:rPr lang="ru-RU" sz="3600" dirty="0">
                <a:solidFill>
                  <a:srgbClr val="002060"/>
                </a:solidFill>
                <a:cs typeface="Arial" pitchFamily="34" charset="0"/>
              </a:rPr>
              <a:t>систематическая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>
                <a:cs typeface="Arial" pitchFamily="34" charset="0"/>
              </a:rPr>
              <a:t>                                            (ИЮПАК)</a:t>
            </a:r>
            <a:endParaRPr lang="ru-RU" sz="3600" b="1" dirty="0"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3600" b="1" dirty="0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xmlns="" id="{E65DF7D8-65BB-30FB-3B9D-351FF84C2564}"/>
              </a:ext>
            </a:extLst>
          </p:cNvPr>
          <p:cNvSpPr/>
          <p:nvPr/>
        </p:nvSpPr>
        <p:spPr>
          <a:xfrm rot="12617950">
            <a:off x="4441825" y="2873375"/>
            <a:ext cx="131763" cy="9794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xmlns="" id="{84834DA5-FF94-73CB-E90E-57B79FEEF7E6}"/>
              </a:ext>
            </a:extLst>
          </p:cNvPr>
          <p:cNvSpPr/>
          <p:nvPr/>
        </p:nvSpPr>
        <p:spPr>
          <a:xfrm rot="8590967" flipH="1">
            <a:off x="7508875" y="2887663"/>
            <a:ext cx="147638" cy="10477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73F1AEBB-DDB6-7313-8C0D-960AD0DCF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4" y="641839"/>
            <a:ext cx="6858000" cy="84406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Номенклатура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108587-F823-5CE9-48FD-6DC30A105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6450"/>
            <a:ext cx="9144000" cy="34337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Тривиальная</a:t>
            </a:r>
            <a:r>
              <a:rPr lang="ru-RU" sz="3600" dirty="0"/>
              <a:t> (историческая) номенклатура — </a:t>
            </a:r>
            <a:r>
              <a:rPr lang="ru-RU" sz="3600" dirty="0">
                <a:solidFill>
                  <a:srgbClr val="002060"/>
                </a:solidFill>
              </a:rPr>
              <a:t>первая</a:t>
            </a:r>
            <a:r>
              <a:rPr lang="ru-RU" sz="3600" dirty="0"/>
              <a:t> номенклатура, 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/>
              <a:t>возникшая в начале 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/>
              <a:t>развития химии, 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dirty="0"/>
              <a:t>когда </a:t>
            </a:r>
            <a:r>
              <a:rPr lang="ru-RU" sz="3600" dirty="0" smtClean="0"/>
              <a:t>ещё не</a:t>
            </a:r>
            <a:r>
              <a:rPr lang="ru-RU" sz="3600" dirty="0"/>
              <a:t> существовало классификации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1A365010-F1C6-0610-7309-9B02FD11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59424"/>
            <a:ext cx="7227277" cy="7297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Номенклатура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531" name="Подзаголовок 2">
            <a:extLst>
              <a:ext uri="{FF2B5EF4-FFF2-40B4-BE49-F238E27FC236}">
                <a16:creationId xmlns:a16="http://schemas.microsoft.com/office/drawing/2014/main" xmlns="" id="{70A5F9A4-FB96-C17F-3202-A8485C8CD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6450"/>
            <a:ext cx="9144000" cy="3433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Систематическая номенклатура ИЮПАК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3200" dirty="0"/>
              <a:t>является наиболее распространенной </a:t>
            </a:r>
            <a:endParaRPr lang="ru-RU" altLang="ru-RU" sz="3200" b="1" dirty="0"/>
          </a:p>
          <a:p>
            <a:pPr eaLnBrk="1" hangingPunct="1">
              <a:lnSpc>
                <a:spcPct val="150000"/>
              </a:lnSpc>
            </a:pPr>
            <a:r>
              <a:rPr lang="ru-RU" altLang="ru-RU" sz="3200" b="1" dirty="0"/>
              <a:t>ИЮПАК</a:t>
            </a:r>
            <a:r>
              <a:rPr lang="ru-RU" altLang="ru-RU" sz="3200" dirty="0"/>
              <a:t> (</a:t>
            </a:r>
            <a:r>
              <a:rPr lang="ru-RU" altLang="ru-RU" sz="3200" b="1" dirty="0"/>
              <a:t>IUPAC</a:t>
            </a:r>
            <a:r>
              <a:rPr lang="ru-RU" altLang="ru-RU" sz="3200" dirty="0"/>
              <a:t>) - Международный союз теоретической и прикладной химии </a:t>
            </a:r>
            <a:endParaRPr lang="ru-RU" alt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2C228C-A1CA-A798-1AE2-023AF1B6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0"/>
            <a:ext cx="6940550" cy="304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Систематичность</a:t>
            </a:r>
            <a:r>
              <a:rPr lang="ru-RU" sz="2800" b="1" dirty="0">
                <a:latin typeface="+mn-lt"/>
              </a:rPr>
              <a:t> и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методичность </a:t>
            </a:r>
            <a:r>
              <a:rPr lang="ru-RU" sz="2800" b="1" dirty="0">
                <a:latin typeface="+mn-lt"/>
              </a:rPr>
              <a:t>при подборе,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latin typeface="+mn-lt"/>
              </a:rPr>
              <a:t>лаконичность</a:t>
            </a:r>
            <a:r>
              <a:rPr lang="ru-RU" sz="2800" b="1" dirty="0">
                <a:latin typeface="+mn-lt"/>
              </a:rPr>
              <a:t> в подаче учебного материала и </a:t>
            </a:r>
            <a:br>
              <a:rPr lang="ru-RU" sz="2800" b="1" dirty="0">
                <a:latin typeface="+mn-lt"/>
              </a:rPr>
            </a:b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метапредметный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подход </a:t>
            </a:r>
            <a:r>
              <a:rPr lang="ru-RU" sz="2800" b="1" dirty="0">
                <a:latin typeface="+mn-lt"/>
              </a:rPr>
              <a:t>на всех этапах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образовательного процесса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способствуют формированию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функциональной грамотности </a:t>
            </a:r>
            <a:r>
              <a:rPr lang="ru-RU" sz="2800" b="1" dirty="0">
                <a:latin typeface="+mn-lt"/>
              </a:rPr>
              <a:t>обучающихся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DAB3F4-CEEE-0FF7-CF0D-8AB591911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513" y="3478213"/>
            <a:ext cx="9615487" cy="1882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 содержания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максимум информации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30A4E028-2672-3F9C-FCCD-0B02C43A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913" y="0"/>
            <a:ext cx="6262687" cy="103981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Оксид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579" name="Содержимое 3">
            <a:extLst>
              <a:ext uri="{FF2B5EF4-FFF2-40B4-BE49-F238E27FC236}">
                <a16:creationId xmlns:a16="http://schemas.microsoft.com/office/drawing/2014/main" xmlns="" id="{350A7A88-4790-B1EA-D249-94217A61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</a:t>
            </a:r>
            <a:r>
              <a:rPr lang="ru-RU" altLang="ru-RU" sz="3600" dirty="0"/>
              <a:t>- это кислород в степени окисления  - 2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3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                                         </a:t>
            </a:r>
            <a:r>
              <a:rPr lang="en-US" altLang="ru-RU" sz="3600" b="1" dirty="0">
                <a:solidFill>
                  <a:srgbClr val="C00000"/>
                </a:solidFill>
              </a:rPr>
              <a:t>-2</a:t>
            </a:r>
            <a:endParaRPr lang="ru-RU" altLang="ru-RU" sz="3600" b="1" dirty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600" dirty="0"/>
              <a:t>                        </a:t>
            </a:r>
            <a:r>
              <a:rPr lang="en-US" altLang="ru-RU" sz="8800" dirty="0">
                <a:solidFill>
                  <a:srgbClr val="0070C0"/>
                </a:solidFill>
              </a:rPr>
              <a:t>O</a:t>
            </a:r>
            <a:endParaRPr lang="ru-RU" alt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xmlns="" id="{C6FF1EFA-5BD0-3DAF-DA10-C3C47FA4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913" y="0"/>
            <a:ext cx="6262687" cy="103981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Оксиды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603" name="Содержимое 3">
            <a:extLst>
              <a:ext uri="{FF2B5EF4-FFF2-40B4-BE49-F238E27FC236}">
                <a16:creationId xmlns:a16="http://schemas.microsoft.com/office/drawing/2014/main" xmlns="" id="{37F4301A-3E88-441D-6902-D3AB6FE9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488"/>
            <a:ext cx="10515600" cy="4943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            </a:t>
            </a:r>
            <a:r>
              <a:rPr lang="ru-RU" altLang="ru-RU" sz="3600" dirty="0"/>
              <a:t>- это бинарные соединения,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                           содержащие оксид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3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                                      </a:t>
            </a:r>
            <a:r>
              <a:rPr lang="en-US" altLang="ru-RU" sz="3600" dirty="0"/>
              <a:t>+n </a:t>
            </a:r>
            <a:r>
              <a:rPr lang="ru-RU" altLang="ru-RU" sz="3600" dirty="0"/>
              <a:t>   </a:t>
            </a:r>
            <a:r>
              <a:rPr lang="en-US" altLang="ru-RU" sz="3600" dirty="0"/>
              <a:t>-2</a:t>
            </a:r>
            <a:endParaRPr lang="ru-RU" altLang="ru-RU" sz="3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3600" dirty="0"/>
              <a:t>  </a:t>
            </a:r>
            <a:r>
              <a:rPr lang="ru-RU" altLang="ru-RU" sz="3600" dirty="0"/>
              <a:t>                                          </a:t>
            </a:r>
            <a:r>
              <a:rPr lang="ru-RU" altLang="ru-RU" sz="6600" dirty="0"/>
              <a:t>Э</a:t>
            </a:r>
            <a:r>
              <a:rPr lang="ru-RU" altLang="ru-RU" sz="3600" baseline="-25000" dirty="0"/>
              <a:t>2</a:t>
            </a:r>
            <a:r>
              <a:rPr lang="ru-RU" altLang="ru-RU" sz="3600" dirty="0"/>
              <a:t> </a:t>
            </a:r>
            <a:r>
              <a:rPr lang="en-US" altLang="ru-RU" sz="6600" dirty="0"/>
              <a:t>O</a:t>
            </a:r>
            <a:r>
              <a:rPr lang="en-US" altLang="ru-RU" sz="3600" baseline="-25000" dirty="0"/>
              <a:t>n</a:t>
            </a:r>
            <a:endParaRPr lang="ru-RU" altLang="ru-RU" sz="3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11996-54D6-396D-7784-6C39B742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71600"/>
            <a:ext cx="9739313" cy="437984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Понимание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генетической связи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 классами соединений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невозможно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 знания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классификации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номенклатуры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веществ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33669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11CD012-D5EB-1C94-16ED-32186ABD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338" y="0"/>
            <a:ext cx="7053262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>
                <a:latin typeface="Calibri" pitchFamily="34" charset="0"/>
              </a:rPr>
              <a:t>Классификация неорганических веществ</a:t>
            </a:r>
            <a:br>
              <a:rPr lang="ru-RU" sz="27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Признак классификации - состав - С</a:t>
            </a:r>
            <a:r>
              <a:rPr lang="ru-RU" sz="2400" b="1" baseline="-25000" dirty="0">
                <a:latin typeface="Calibri" pitchFamily="34" charset="0"/>
              </a:rPr>
              <a:t>1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xmlns="" id="{E71C2396-4F69-F1E7-7106-A44262D3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5972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/>
              <a:t>                                                      </a:t>
            </a:r>
            <a:r>
              <a:rPr lang="ru-RU" altLang="ru-RU" b="1" dirty="0"/>
              <a:t>В-</a:t>
            </a:r>
            <a:r>
              <a:rPr lang="ru-RU" altLang="ru-RU" b="1" dirty="0" err="1"/>
              <a:t>ва</a:t>
            </a:r>
            <a:endParaRPr lang="ru-RU" altLang="ru-RU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</a:t>
            </a:r>
            <a:r>
              <a:rPr lang="ru-RU" altLang="ru-RU" sz="2000" b="1" dirty="0"/>
              <a:t>ПВ </a:t>
            </a:r>
            <a:r>
              <a:rPr lang="ru-RU" altLang="ru-RU" sz="2000" dirty="0"/>
              <a:t>                                                                                   </a:t>
            </a:r>
            <a:r>
              <a:rPr lang="ru-RU" altLang="ru-RU" sz="2000" b="1" dirty="0"/>
              <a:t>СВ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1 </a:t>
            </a:r>
            <a:r>
              <a:rPr lang="ru-RU" altLang="ru-RU" sz="2000" dirty="0" err="1"/>
              <a:t>х.э</a:t>
            </a:r>
            <a:r>
              <a:rPr lang="ru-RU" altLang="ru-RU" sz="2000" dirty="0"/>
              <a:t>.                                                                             </a:t>
            </a:r>
            <a:r>
              <a:rPr lang="ru-RU" altLang="ru-RU" sz="2000" dirty="0" err="1"/>
              <a:t>неск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х.э</a:t>
            </a:r>
            <a:r>
              <a:rPr lang="en-US" altLang="ru-RU" sz="2000" dirty="0"/>
              <a:t>.</a:t>
            </a: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                                                                                </a:t>
            </a:r>
            <a:r>
              <a:rPr lang="ru-RU" altLang="ru-RU" sz="1600" b="1" dirty="0"/>
              <a:t>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                                        </a:t>
            </a:r>
            <a:r>
              <a:rPr lang="en-US" altLang="ru-RU" sz="2000" dirty="0"/>
              <a:t> </a:t>
            </a:r>
            <a:r>
              <a:rPr lang="ru-RU" altLang="ru-RU" sz="2000" dirty="0"/>
              <a:t> </a:t>
            </a:r>
            <a:r>
              <a:rPr lang="ru-RU" altLang="ru-RU" sz="2000" b="1" dirty="0"/>
              <a:t>О          </a:t>
            </a:r>
            <a:r>
              <a:rPr lang="en-US" altLang="ru-RU" sz="2000" b="1" dirty="0"/>
              <a:t>                          </a:t>
            </a:r>
            <a:r>
              <a:rPr lang="ru-RU" altLang="ru-RU" sz="1600" b="1" dirty="0"/>
              <a:t>+1 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</a:t>
            </a:r>
            <a:r>
              <a:rPr lang="ru-RU" altLang="ru-RU" sz="2000" b="1" dirty="0"/>
              <a:t>М</a:t>
            </a:r>
            <a:r>
              <a:rPr lang="ru-RU" altLang="ru-RU" sz="2000" dirty="0"/>
              <a:t>                         </a:t>
            </a:r>
            <a:r>
              <a:rPr lang="ru-RU" altLang="ru-RU" sz="2000" b="1" dirty="0" err="1"/>
              <a:t>неМ</a:t>
            </a:r>
            <a:r>
              <a:rPr lang="ru-RU" altLang="ru-RU" sz="2000" b="1" dirty="0"/>
              <a:t> </a:t>
            </a:r>
            <a:r>
              <a:rPr lang="ru-RU" altLang="ru-RU" sz="2000" dirty="0"/>
              <a:t>                - </a:t>
            </a:r>
            <a:r>
              <a:rPr lang="ru-RU" altLang="ru-RU" sz="2000" b="1" dirty="0"/>
              <a:t>ид</a:t>
            </a:r>
            <a:r>
              <a:rPr lang="ru-RU" altLang="ru-RU" sz="2000" dirty="0"/>
              <a:t>ы       </a:t>
            </a:r>
            <a:r>
              <a:rPr lang="en-US" altLang="ru-RU" sz="2000" dirty="0"/>
              <a:t>                         </a:t>
            </a:r>
            <a:r>
              <a:rPr lang="ru-RU" altLang="ru-RU" sz="2000" dirty="0"/>
              <a:t> </a:t>
            </a:r>
            <a:r>
              <a:rPr lang="ru-RU" altLang="ru-RU" sz="2000" b="1" dirty="0"/>
              <a:t>Н</a:t>
            </a:r>
            <a:r>
              <a:rPr lang="ru-RU" altLang="ru-RU" b="1" dirty="0"/>
              <a:t>   </a:t>
            </a:r>
            <a:r>
              <a:rPr lang="ru-RU" altLang="ru-RU" sz="2000" b="1" dirty="0"/>
              <a:t>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тип. </a:t>
            </a:r>
            <a:r>
              <a:rPr lang="ru-RU" altLang="ru-RU" sz="2000" b="1" dirty="0"/>
              <a:t>  </a:t>
            </a:r>
            <a:r>
              <a:rPr lang="ru-RU" altLang="ru-RU" sz="2000" dirty="0"/>
              <a:t>пер.                                       </a:t>
            </a:r>
            <a:r>
              <a:rPr lang="ru-RU" altLang="ru-RU" sz="2000" b="1" dirty="0"/>
              <a:t>оксид</a:t>
            </a:r>
            <a:r>
              <a:rPr lang="ru-RU" altLang="ru-RU" sz="2000" dirty="0"/>
              <a:t>ы                                 </a:t>
            </a:r>
            <a:r>
              <a:rPr lang="ru-RU" altLang="ru-RU" sz="2000" b="1" dirty="0"/>
              <a:t>гидроксид</a:t>
            </a:r>
            <a:r>
              <a:rPr lang="ru-RU" altLang="ru-RU" sz="2000" dirty="0"/>
              <a:t>ы                     </a:t>
            </a:r>
            <a:r>
              <a:rPr lang="ru-RU" altLang="ru-RU" sz="2000" b="1" dirty="0"/>
              <a:t>соли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А           В                      основные           кислотные                              основные              кислотные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 +                                              несолеобразующие               </a:t>
            </a:r>
            <a:r>
              <a:rPr lang="ru-RU" altLang="ru-RU" sz="2000" b="1" dirty="0"/>
              <a:t>основания </a:t>
            </a:r>
            <a:r>
              <a:rPr lang="ru-RU" altLang="ru-RU" sz="1600" dirty="0"/>
              <a:t>         </a:t>
            </a:r>
            <a:r>
              <a:rPr lang="ru-RU" altLang="ru-RU" sz="2000" b="1" dirty="0"/>
              <a:t>кислоты</a:t>
            </a:r>
            <a:r>
              <a:rPr lang="ru-RU" altLang="ru-RU" sz="2000" dirty="0"/>
              <a:t> </a:t>
            </a:r>
            <a:r>
              <a:rPr lang="ru-RU" altLang="ru-RU" sz="1600" dirty="0"/>
              <a:t>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</a:t>
            </a:r>
            <a:r>
              <a:rPr lang="ru-RU" altLang="ru-RU" sz="1600" b="1" dirty="0" err="1"/>
              <a:t>Ве</a:t>
            </a:r>
            <a:r>
              <a:rPr lang="ru-RU" altLang="ru-RU" sz="1600" dirty="0"/>
              <a:t>                          амфотерные </a:t>
            </a:r>
            <a:r>
              <a:rPr lang="en-US" altLang="ru-RU" sz="1600" dirty="0"/>
              <a:t>       N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  NO</a:t>
            </a:r>
            <a:r>
              <a:rPr lang="ru-RU" altLang="ru-RU" sz="1600" dirty="0"/>
              <a:t>           двойные</a:t>
            </a:r>
            <a:r>
              <a:rPr lang="ru-RU" altLang="ru-RU" sz="1600" b="1" dirty="0"/>
              <a:t>                </a:t>
            </a:r>
            <a:r>
              <a:rPr lang="ru-RU" altLang="ru-RU" sz="1600" dirty="0"/>
              <a:t>амфотерные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</a:t>
            </a:r>
            <a:r>
              <a:rPr lang="en-US" altLang="ru-RU" sz="1600" b="1" dirty="0"/>
              <a:t> Al                                                           </a:t>
            </a:r>
            <a:r>
              <a:rPr lang="en-US" altLang="ru-RU" sz="1600" dirty="0"/>
              <a:t>CO   </a:t>
            </a:r>
            <a:r>
              <a:rPr lang="en-US" altLang="ru-RU" sz="1600" dirty="0" err="1"/>
              <a:t>SiO</a:t>
            </a:r>
            <a:r>
              <a:rPr lang="ru-RU" altLang="ru-RU" sz="1600" dirty="0"/>
              <a:t>              </a:t>
            </a:r>
            <a:r>
              <a:rPr lang="en-US" altLang="ru-RU" sz="1600" dirty="0"/>
              <a:t>Fe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4</a:t>
            </a:r>
            <a:r>
              <a:rPr lang="en-US" altLang="ru-RU" sz="1600" dirty="0"/>
              <a:t> </a:t>
            </a: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</a:t>
            </a:r>
            <a:r>
              <a:rPr lang="en-US" altLang="ru-RU" sz="1600" dirty="0"/>
              <a:t>(FeO·Fe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)</a:t>
            </a:r>
            <a:endParaRPr lang="ru-RU" altLang="ru-RU" sz="16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057AACCB-9760-3017-EB3C-DF35E6C6DCF1}"/>
              </a:ext>
            </a:extLst>
          </p:cNvPr>
          <p:cNvSpPr/>
          <p:nvPr/>
        </p:nvSpPr>
        <p:spPr>
          <a:xfrm rot="20712717">
            <a:off x="3635375" y="1403350"/>
            <a:ext cx="156686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CFDA2DB3-5281-E4AE-AC8F-8CACEFF729F3}"/>
              </a:ext>
            </a:extLst>
          </p:cNvPr>
          <p:cNvSpPr/>
          <p:nvPr/>
        </p:nvSpPr>
        <p:spPr>
          <a:xfrm rot="11293122">
            <a:off x="6327775" y="1366838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BD590FD8-299E-01BA-7B32-A937B4B53A88}"/>
              </a:ext>
            </a:extLst>
          </p:cNvPr>
          <p:cNvSpPr/>
          <p:nvPr/>
        </p:nvSpPr>
        <p:spPr>
          <a:xfrm rot="17794077">
            <a:off x="1843087" y="2397126"/>
            <a:ext cx="1566863" cy="1127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3555C421-6F91-8554-08F4-35D05BCEF2E6}"/>
              </a:ext>
            </a:extLst>
          </p:cNvPr>
          <p:cNvSpPr/>
          <p:nvPr/>
        </p:nvSpPr>
        <p:spPr>
          <a:xfrm rot="14496081">
            <a:off x="3069431" y="2345532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E6F81C2F-A9E1-ADF5-936D-C18819DDB920}"/>
              </a:ext>
            </a:extLst>
          </p:cNvPr>
          <p:cNvSpPr/>
          <p:nvPr/>
        </p:nvSpPr>
        <p:spPr>
          <a:xfrm rot="19077911" flipV="1">
            <a:off x="5534025" y="2609850"/>
            <a:ext cx="2714625" cy="1206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C5EC193A-6172-821A-7666-E5AAF6C8F84C}"/>
              </a:ext>
            </a:extLst>
          </p:cNvPr>
          <p:cNvSpPr/>
          <p:nvPr/>
        </p:nvSpPr>
        <p:spPr>
          <a:xfrm rot="13752437">
            <a:off x="8284369" y="2543969"/>
            <a:ext cx="2568575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41C8C40F-74D7-B85F-C177-F9D8A75F3B09}"/>
              </a:ext>
            </a:extLst>
          </p:cNvPr>
          <p:cNvSpPr/>
          <p:nvPr/>
        </p:nvSpPr>
        <p:spPr>
          <a:xfrm rot="16200000" flipV="1">
            <a:off x="7897813" y="2716212"/>
            <a:ext cx="1231900" cy="984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8831AB9A-CB26-A762-78F4-114E2581ADF7}"/>
              </a:ext>
            </a:extLst>
          </p:cNvPr>
          <p:cNvSpPr/>
          <p:nvPr/>
        </p:nvSpPr>
        <p:spPr>
          <a:xfrm rot="20915853">
            <a:off x="4208463" y="3759200"/>
            <a:ext cx="641350" cy="1158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8814AE4F-795A-E0B5-957E-CFEC6C9091B5}"/>
              </a:ext>
            </a:extLst>
          </p:cNvPr>
          <p:cNvSpPr/>
          <p:nvPr/>
        </p:nvSpPr>
        <p:spPr>
          <a:xfrm rot="13604960" flipV="1">
            <a:off x="5831682" y="4028281"/>
            <a:ext cx="641350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811DE2ED-0468-7BAB-4199-9CCACF89017D}"/>
              </a:ext>
            </a:extLst>
          </p:cNvPr>
          <p:cNvSpPr/>
          <p:nvPr/>
        </p:nvSpPr>
        <p:spPr>
          <a:xfrm rot="18339814">
            <a:off x="4236243" y="4260057"/>
            <a:ext cx="9953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A3B29A41-D199-1B6F-BE08-AABCE8D1D32E}"/>
              </a:ext>
            </a:extLst>
          </p:cNvPr>
          <p:cNvSpPr/>
          <p:nvPr/>
        </p:nvSpPr>
        <p:spPr>
          <a:xfrm rot="18339814">
            <a:off x="5324475" y="3821113"/>
            <a:ext cx="192088" cy="9366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5A031F79-3786-6317-6E93-E1F3A442E4A8}"/>
              </a:ext>
            </a:extLst>
          </p:cNvPr>
          <p:cNvSpPr/>
          <p:nvPr/>
        </p:nvSpPr>
        <p:spPr>
          <a:xfrm rot="2090189" flipH="1" flipV="1">
            <a:off x="8977313" y="3821113"/>
            <a:ext cx="252412" cy="1111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E3982492-4284-5C98-A908-2C2853E5F9DB}"/>
              </a:ext>
            </a:extLst>
          </p:cNvPr>
          <p:cNvSpPr/>
          <p:nvPr/>
        </p:nvSpPr>
        <p:spPr>
          <a:xfrm rot="16389312" flipV="1">
            <a:off x="8149432" y="4245769"/>
            <a:ext cx="763587" cy="104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xmlns="" id="{704B3F32-430C-77C6-A3C8-A3184A0226F7}"/>
              </a:ext>
            </a:extLst>
          </p:cNvPr>
          <p:cNvSpPr/>
          <p:nvPr/>
        </p:nvSpPr>
        <p:spPr>
          <a:xfrm rot="18339814" flipV="1">
            <a:off x="1985963" y="3438525"/>
            <a:ext cx="260350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C8BA0F2D-A5A3-77EB-7F59-B83EDE6A6564}"/>
              </a:ext>
            </a:extLst>
          </p:cNvPr>
          <p:cNvSpPr/>
          <p:nvPr/>
        </p:nvSpPr>
        <p:spPr>
          <a:xfrm rot="2090189" flipH="1" flipV="1">
            <a:off x="2387600" y="3422650"/>
            <a:ext cx="25241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xmlns="" id="{1357158F-A0ED-F151-E021-2397FBD468E8}"/>
              </a:ext>
            </a:extLst>
          </p:cNvPr>
          <p:cNvSpPr/>
          <p:nvPr/>
        </p:nvSpPr>
        <p:spPr>
          <a:xfrm rot="18339814" flipV="1">
            <a:off x="7754144" y="3839369"/>
            <a:ext cx="261938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09350D94-4479-873C-947D-CC385A6B25C9}"/>
              </a:ext>
            </a:extLst>
          </p:cNvPr>
          <p:cNvSpPr/>
          <p:nvPr/>
        </p:nvSpPr>
        <p:spPr>
          <a:xfrm rot="13449357" flipV="1">
            <a:off x="5883275" y="4151313"/>
            <a:ext cx="1236663" cy="134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xmlns="" id="{4E5E25CE-86E9-1BAE-3D75-1FCADFB3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Катионы железа</a:t>
            </a:r>
          </a:p>
        </p:txBody>
      </p:sp>
      <p:sp>
        <p:nvSpPr>
          <p:cNvPr id="61443" name="Содержимое 3">
            <a:extLst>
              <a:ext uri="{FF2B5EF4-FFF2-40B4-BE49-F238E27FC236}">
                <a16:creationId xmlns:a16="http://schemas.microsoft.com/office/drawing/2014/main" xmlns="" id="{5816A32B-16E0-AEC9-A7E4-2E90C251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        </a:t>
            </a:r>
            <a:r>
              <a:rPr lang="en-US" altLang="ru-RU" dirty="0"/>
              <a:t>+</a:t>
            </a:r>
            <a:r>
              <a:rPr lang="ru-RU" altLang="ru-RU" dirty="0"/>
              <a:t>2           +3,+3                    </a:t>
            </a:r>
            <a:endParaRPr lang="ru-RU" altLang="ru-RU" dirty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dirty="0"/>
              <a:t>            </a:t>
            </a:r>
            <a:r>
              <a:rPr lang="en-US" altLang="ru-RU" sz="5400" dirty="0" err="1"/>
              <a:t>FeO</a:t>
            </a:r>
            <a:r>
              <a:rPr lang="en-US" altLang="ru-RU" sz="5400" dirty="0"/>
              <a:t>∙</a:t>
            </a:r>
            <a:r>
              <a:rPr lang="ru-RU" altLang="ru-RU" sz="5400" dirty="0"/>
              <a:t> </a:t>
            </a:r>
            <a:r>
              <a:rPr lang="en-US" altLang="ru-RU" sz="5400" dirty="0"/>
              <a:t>Fe</a:t>
            </a:r>
            <a:r>
              <a:rPr lang="ru-RU" altLang="ru-RU" sz="5400" baseline="-25000" dirty="0"/>
              <a:t>2</a:t>
            </a:r>
            <a:r>
              <a:rPr lang="en-US" altLang="ru-RU" sz="5400" dirty="0"/>
              <a:t>O</a:t>
            </a:r>
            <a:r>
              <a:rPr lang="ru-RU" altLang="ru-RU" sz="5400" baseline="-25000" dirty="0"/>
              <a:t>3</a:t>
            </a:r>
            <a:r>
              <a:rPr lang="ru-RU" altLang="ru-RU" sz="5400" b="1" baseline="-25000" dirty="0"/>
              <a:t>   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оксид железа (</a:t>
            </a:r>
            <a:r>
              <a:rPr lang="en-US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II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,</a:t>
            </a:r>
            <a:r>
              <a:rPr lang="en-US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III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altLang="ru-RU" sz="2600" b="1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sz="2600" b="1" dirty="0">
                <a:latin typeface="Calibri Light" panose="020F0302020204030204" pitchFamily="34" charset="0"/>
                <a:cs typeface="Arial" panose="020B0604020202020204" pitchFamily="34" charset="0"/>
              </a:rPr>
              <a:t>+</a:t>
            </a: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</a:t>
            </a:r>
            <a:r>
              <a:rPr lang="pt-BR" altLang="ru-RU" sz="3000" b="1" dirty="0">
                <a:latin typeface="Calibri Light" panose="020F0302020204030204" pitchFamily="34" charset="0"/>
                <a:cs typeface="Arial" panose="020B0604020202020204" pitchFamily="34" charset="0"/>
              </a:rPr>
              <a:t>3</a:t>
            </a:r>
            <a:r>
              <a:rPr lang="ru-RU" altLang="ru-RU" sz="3000" b="1" dirty="0">
                <a:latin typeface="Calibri Light" panose="020F0302020204030204" pitchFamily="34" charset="0"/>
                <a:cs typeface="Arial" panose="020B0604020202020204" pitchFamily="34" charset="0"/>
              </a:rPr>
              <a:t> +</a:t>
            </a: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</a:t>
            </a: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Fe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</a:t>
            </a:r>
            <a:r>
              <a:rPr lang="ru-RU" altLang="ru-RU" sz="5400" b="1" dirty="0">
                <a:solidFill>
                  <a:srgbClr val="0070C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основные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</a:t>
            </a: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F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е</a:t>
            </a:r>
            <a:r>
              <a:rPr lang="pt-BR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 dirty="0">
                <a:solidFill>
                  <a:srgbClr val="7030A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амфотерные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 свойства                    </a:t>
            </a:r>
            <a:r>
              <a:rPr lang="ru-RU" altLang="ru-RU" sz="5400" b="1" dirty="0" err="1">
                <a:latin typeface="Calibri Light" panose="020F0302020204030204" pitchFamily="34" charset="0"/>
                <a:cs typeface="Arial" panose="020B0604020202020204" pitchFamily="34" charset="0"/>
              </a:rPr>
              <a:t>свойства</a:t>
            </a:r>
            <a:endParaRPr lang="ru-RU" altLang="ru-RU" sz="54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   </a:t>
            </a:r>
            <a:endParaRPr lang="ru-RU" altLang="ru-RU" sz="4400" dirty="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/>
              <a:t>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7810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4414677F-C7BA-51F2-162D-44C6BC59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913" y="0"/>
            <a:ext cx="6262687" cy="103981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Оксиды азота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651" name="Содержимое 3">
            <a:extLst>
              <a:ext uri="{FF2B5EF4-FFF2-40B4-BE49-F238E27FC236}">
                <a16:creationId xmlns:a16="http://schemas.microsoft.com/office/drawing/2014/main" xmlns="" id="{D1EE265F-8964-A55F-B29E-CF0F61FE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N</a:t>
            </a:r>
            <a:r>
              <a:rPr lang="en-US" altLang="ru-RU" baseline="-25000" dirty="0"/>
              <a:t>2</a:t>
            </a:r>
            <a:r>
              <a:rPr lang="en-US" altLang="ru-RU" dirty="0"/>
              <a:t>O </a:t>
            </a:r>
            <a:r>
              <a:rPr lang="ru-RU" altLang="ru-RU" dirty="0"/>
              <a:t>    оксид азота (</a:t>
            </a:r>
            <a:r>
              <a:rPr lang="en-US" altLang="ru-RU" dirty="0"/>
              <a:t>I</a:t>
            </a:r>
            <a:r>
              <a:rPr lang="ru-RU" altLang="ru-RU" dirty="0"/>
              <a:t>), веселящий газ, закись азота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NO</a:t>
            </a:r>
            <a:r>
              <a:rPr lang="ru-RU" altLang="ru-RU" dirty="0"/>
              <a:t>       оксид азота (</a:t>
            </a:r>
            <a:r>
              <a:rPr lang="en-US" altLang="ru-RU" dirty="0"/>
              <a:t>II</a:t>
            </a:r>
            <a:r>
              <a:rPr lang="ru-RU" altLang="ru-RU" dirty="0"/>
              <a:t>), </a:t>
            </a:r>
            <a:r>
              <a:rPr lang="ru-RU" altLang="ru-RU" dirty="0" err="1"/>
              <a:t>монооксид</a:t>
            </a:r>
            <a:r>
              <a:rPr lang="ru-RU" altLang="ru-RU" dirty="0"/>
              <a:t> азота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N</a:t>
            </a:r>
            <a:r>
              <a:rPr lang="en-US" altLang="ru-RU" baseline="-25000" dirty="0"/>
              <a:t>2</a:t>
            </a:r>
            <a:r>
              <a:rPr lang="en-US" altLang="ru-RU" dirty="0"/>
              <a:t>O</a:t>
            </a:r>
            <a:r>
              <a:rPr lang="en-US" altLang="ru-RU" baseline="-25000" dirty="0"/>
              <a:t>3</a:t>
            </a:r>
            <a:r>
              <a:rPr lang="ru-RU" altLang="ru-RU" dirty="0"/>
              <a:t>    оксид азота (</a:t>
            </a:r>
            <a:r>
              <a:rPr lang="en-US" altLang="ru-RU" dirty="0"/>
              <a:t>III</a:t>
            </a:r>
            <a:r>
              <a:rPr lang="ru-RU" altLang="ru-RU" dirty="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NO</a:t>
            </a:r>
            <a:r>
              <a:rPr lang="en-US" altLang="ru-RU" baseline="-25000" dirty="0"/>
              <a:t>2</a:t>
            </a:r>
            <a:r>
              <a:rPr lang="ru-RU" altLang="ru-RU" baseline="-25000" dirty="0"/>
              <a:t>        </a:t>
            </a:r>
            <a:r>
              <a:rPr lang="ru-RU" altLang="ru-RU" dirty="0"/>
              <a:t>оксид азота (</a:t>
            </a:r>
            <a:r>
              <a:rPr lang="en-US" altLang="ru-RU" dirty="0"/>
              <a:t>IV</a:t>
            </a:r>
            <a:r>
              <a:rPr lang="ru-RU" altLang="ru-RU" dirty="0"/>
              <a:t>), диоксид азота, двуокись азота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N</a:t>
            </a:r>
            <a:r>
              <a:rPr lang="en-US" altLang="ru-RU" baseline="-25000" dirty="0"/>
              <a:t>2</a:t>
            </a:r>
            <a:r>
              <a:rPr lang="en-US" altLang="ru-RU" dirty="0"/>
              <a:t>O</a:t>
            </a:r>
            <a:r>
              <a:rPr lang="en-US" altLang="ru-RU" baseline="-25000" dirty="0"/>
              <a:t>5</a:t>
            </a:r>
            <a:r>
              <a:rPr lang="en-US" altLang="ru-RU" dirty="0"/>
              <a:t> </a:t>
            </a:r>
            <a:r>
              <a:rPr lang="ru-RU" altLang="ru-RU" dirty="0"/>
              <a:t>   оксид азота (</a:t>
            </a:r>
            <a:r>
              <a:rPr lang="en-US" altLang="ru-RU" dirty="0"/>
              <a:t>V</a:t>
            </a:r>
            <a:r>
              <a:rPr lang="ru-RU" altLang="ru-RU" dirty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BBD12-C951-5D0F-ED0A-E08BB690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385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Arial" pitchFamily="34" charset="0"/>
              </a:rPr>
              <a:t>Оксид  азота </a:t>
            </a:r>
            <a:r>
              <a:rPr lang="ru-RU" sz="3600" b="1" dirty="0">
                <a:latin typeface="+mn-lt"/>
              </a:rPr>
              <a:t>(</a:t>
            </a:r>
            <a:r>
              <a:rPr lang="en-US" sz="3600" b="1" dirty="0">
                <a:latin typeface="+mn-lt"/>
              </a:rPr>
              <a:t>I</a:t>
            </a:r>
            <a:r>
              <a:rPr lang="ru-RU" sz="3600" b="1" dirty="0">
                <a:latin typeface="+mn-lt"/>
              </a:rPr>
              <a:t>)</a:t>
            </a:r>
          </a:p>
        </p:txBody>
      </p:sp>
      <p:sp>
        <p:nvSpPr>
          <p:cNvPr id="28675" name="Содержимое 3">
            <a:extLst>
              <a:ext uri="{FF2B5EF4-FFF2-40B4-BE49-F238E27FC236}">
                <a16:creationId xmlns:a16="http://schemas.microsoft.com/office/drawing/2014/main" xmlns="" id="{4B8CA2E3-72FC-D93C-2312-BC77BE11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                            +1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              </a:t>
            </a:r>
            <a:r>
              <a:rPr lang="en-US" altLang="ru-RU" sz="5400"/>
              <a:t>N</a:t>
            </a:r>
            <a:r>
              <a:rPr lang="en-US" altLang="ru-RU" sz="5400" baseline="-25000"/>
              <a:t>2</a:t>
            </a:r>
            <a:r>
              <a:rPr lang="en-US" altLang="ru-RU" sz="5400"/>
              <a:t>O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___________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</a:t>
            </a:r>
            <a:r>
              <a:rPr lang="ru-RU" altLang="ru-RU"/>
              <a:t>+2     -2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        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05D76398-9B51-84E7-C447-FC80196A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Calibri" panose="020F0502020204030204" pitchFamily="34" charset="0"/>
                <a:cs typeface="Arial" panose="020B0604020202020204" pitchFamily="34" charset="0"/>
              </a:rPr>
              <a:t>Оксид  азота </a:t>
            </a:r>
            <a:r>
              <a:rPr lang="ru-RU" altLang="ru-RU" sz="3600" b="1">
                <a:latin typeface="Calibri" panose="020F0502020204030204" pitchFamily="34" charset="0"/>
              </a:rPr>
              <a:t>(</a:t>
            </a:r>
            <a:r>
              <a:rPr lang="en-US" altLang="ru-RU" sz="3600" b="1">
                <a:latin typeface="Calibri" panose="020F0502020204030204" pitchFamily="34" charset="0"/>
              </a:rPr>
              <a:t>II</a:t>
            </a:r>
            <a:r>
              <a:rPr lang="ru-RU" altLang="ru-RU" sz="3600" b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9699" name="Содержимое 3">
            <a:extLst>
              <a:ext uri="{FF2B5EF4-FFF2-40B4-BE49-F238E27FC236}">
                <a16:creationId xmlns:a16="http://schemas.microsoft.com/office/drawing/2014/main" xmlns="" id="{3344E2CC-6E2D-1F6E-F470-828EA57F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                            +2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              </a:t>
            </a:r>
            <a:r>
              <a:rPr lang="en-US" altLang="ru-RU" sz="5400"/>
              <a:t>N</a:t>
            </a:r>
            <a:r>
              <a:rPr lang="ru-RU" altLang="ru-RU" sz="5400" baseline="-25000"/>
              <a:t> </a:t>
            </a:r>
            <a:r>
              <a:rPr lang="en-US" altLang="ru-RU" sz="5400"/>
              <a:t>O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___________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</a:t>
            </a:r>
            <a:r>
              <a:rPr lang="ru-RU" altLang="ru-RU"/>
              <a:t>+2   -2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       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xmlns="" id="{4C39840C-D1B3-6C44-677F-96046B6C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Calibri" panose="020F0502020204030204" pitchFamily="34" charset="0"/>
                <a:cs typeface="Arial" panose="020B0604020202020204" pitchFamily="34" charset="0"/>
              </a:rPr>
              <a:t>Оксид  азота </a:t>
            </a:r>
            <a:r>
              <a:rPr lang="ru-RU" altLang="ru-RU" sz="3600" b="1">
                <a:latin typeface="Calibri" panose="020F0502020204030204" pitchFamily="34" charset="0"/>
              </a:rPr>
              <a:t>(</a:t>
            </a:r>
            <a:r>
              <a:rPr lang="en-US" altLang="ru-RU" sz="3600" b="1">
                <a:latin typeface="Calibri" panose="020F0502020204030204" pitchFamily="34" charset="0"/>
              </a:rPr>
              <a:t>III</a:t>
            </a:r>
            <a:r>
              <a:rPr lang="ru-RU" altLang="ru-RU" sz="3600" b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723" name="Содержимое 3">
            <a:extLst>
              <a:ext uri="{FF2B5EF4-FFF2-40B4-BE49-F238E27FC236}">
                <a16:creationId xmlns:a16="http://schemas.microsoft.com/office/drawing/2014/main" xmlns="" id="{7FE01209-74E3-5CE8-25EB-3E64F188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                          +3 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             </a:t>
            </a:r>
            <a:r>
              <a:rPr lang="en-US" altLang="ru-RU" sz="5400"/>
              <a:t>N</a:t>
            </a:r>
            <a:r>
              <a:rPr lang="en-US" altLang="ru-RU" sz="5400" baseline="-25000"/>
              <a:t>2</a:t>
            </a:r>
            <a:r>
              <a:rPr lang="en-US" altLang="ru-RU" sz="5400"/>
              <a:t>O</a:t>
            </a:r>
            <a:r>
              <a:rPr lang="en-US" altLang="ru-RU" sz="5400" baseline="-25000"/>
              <a:t>3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___________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</a:t>
            </a:r>
            <a:r>
              <a:rPr lang="ru-RU" altLang="ru-RU"/>
              <a:t>+6   -6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      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xmlns="" id="{5C6328CC-5D40-82BC-19E8-A5818B2C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Calibri" panose="020F0502020204030204" pitchFamily="34" charset="0"/>
              </a:rPr>
              <a:t>Оксид азота (</a:t>
            </a:r>
            <a:r>
              <a:rPr lang="en-US" altLang="ru-RU" sz="3600" b="1">
                <a:latin typeface="Calibri" panose="020F0502020204030204" pitchFamily="34" charset="0"/>
              </a:rPr>
              <a:t>IV</a:t>
            </a:r>
            <a:r>
              <a:rPr lang="ru-RU" altLang="ru-RU" sz="3600" b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1747" name="Содержимое 3">
            <a:extLst>
              <a:ext uri="{FF2B5EF4-FFF2-40B4-BE49-F238E27FC236}">
                <a16:creationId xmlns:a16="http://schemas.microsoft.com/office/drawing/2014/main" xmlns="" id="{4157F1E6-16B5-1578-4ABC-0059262B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                          +4   -4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             </a:t>
            </a:r>
            <a:r>
              <a:rPr lang="en-US" altLang="ru-RU" sz="5400"/>
              <a:t>N</a:t>
            </a:r>
            <a:r>
              <a:rPr lang="ru-RU" altLang="ru-RU" sz="5400" baseline="-25000"/>
              <a:t> </a:t>
            </a:r>
            <a:r>
              <a:rPr lang="en-US" altLang="ru-RU" sz="5400"/>
              <a:t>O</a:t>
            </a:r>
            <a:r>
              <a:rPr lang="ru-RU" altLang="ru-RU" sz="5400" baseline="-25000"/>
              <a:t>2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___________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</a:t>
            </a:r>
            <a:r>
              <a:rPr lang="ru-RU" altLang="ru-RU"/>
              <a:t>+4   -4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      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A0557B8D-077A-DF64-64B5-33C87028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Calibri" panose="020F0502020204030204" pitchFamily="34" charset="0"/>
              </a:rPr>
              <a:t>Оксид азота (</a:t>
            </a:r>
            <a:r>
              <a:rPr lang="en-US" altLang="ru-RU" sz="3600" b="1">
                <a:latin typeface="Calibri" panose="020F0502020204030204" pitchFamily="34" charset="0"/>
              </a:rPr>
              <a:t>V</a:t>
            </a:r>
            <a:r>
              <a:rPr lang="ru-RU" altLang="ru-RU" sz="3600" b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71" name="Содержимое 3">
            <a:extLst>
              <a:ext uri="{FF2B5EF4-FFF2-40B4-BE49-F238E27FC236}">
                <a16:creationId xmlns:a16="http://schemas.microsoft.com/office/drawing/2014/main" xmlns="" id="{D5026C9C-9973-27C8-2582-C9A0010E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                          +5 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             </a:t>
            </a:r>
            <a:r>
              <a:rPr lang="en-US" altLang="ru-RU" sz="5400"/>
              <a:t>N</a:t>
            </a:r>
            <a:r>
              <a:rPr lang="en-US" altLang="ru-RU" sz="5400" baseline="-25000"/>
              <a:t>2</a:t>
            </a:r>
            <a:r>
              <a:rPr lang="en-US" altLang="ru-RU" sz="5400"/>
              <a:t>O</a:t>
            </a:r>
            <a:r>
              <a:rPr lang="ru-RU" altLang="ru-RU" sz="5400" baseline="-25000"/>
              <a:t>5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___________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</a:t>
            </a:r>
            <a:r>
              <a:rPr lang="ru-RU" altLang="ru-RU"/>
              <a:t>+10   -10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             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7043992-9017-D853-2F36-CDE50FBA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338" y="0"/>
            <a:ext cx="7053262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>
                <a:latin typeface="Calibri" pitchFamily="34" charset="0"/>
              </a:rPr>
              <a:t>Классификация неорганических веществ</a:t>
            </a:r>
            <a:br>
              <a:rPr lang="ru-RU" sz="27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Признак классификации - состав - С</a:t>
            </a:r>
            <a:r>
              <a:rPr lang="ru-RU" sz="2400" b="1" baseline="-25000" dirty="0">
                <a:latin typeface="Calibri" pitchFamily="34" charset="0"/>
              </a:rPr>
              <a:t>1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sp>
        <p:nvSpPr>
          <p:cNvPr id="33795" name="Содержимое 2">
            <a:extLst>
              <a:ext uri="{FF2B5EF4-FFF2-40B4-BE49-F238E27FC236}">
                <a16:creationId xmlns:a16="http://schemas.microsoft.com/office/drawing/2014/main" xmlns="" id="{7E611D50-D221-A25D-22BA-7117E244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5972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/>
              <a:t>                                                       </a:t>
            </a:r>
            <a:r>
              <a:rPr lang="ru-RU" altLang="ru-RU" b="1" dirty="0"/>
              <a:t>В-</a:t>
            </a:r>
            <a:r>
              <a:rPr lang="ru-RU" altLang="ru-RU" b="1" dirty="0" err="1"/>
              <a:t>ва</a:t>
            </a:r>
            <a:endParaRPr lang="ru-RU" altLang="ru-RU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</a:t>
            </a:r>
            <a:r>
              <a:rPr lang="ru-RU" altLang="ru-RU" sz="2000" b="1" dirty="0"/>
              <a:t>ПВ </a:t>
            </a:r>
            <a:r>
              <a:rPr lang="ru-RU" altLang="ru-RU" sz="2000" dirty="0"/>
              <a:t>                                                                                   </a:t>
            </a:r>
            <a:r>
              <a:rPr lang="ru-RU" altLang="ru-RU" sz="2000" b="1" dirty="0"/>
              <a:t>СВ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1 </a:t>
            </a:r>
            <a:r>
              <a:rPr lang="ru-RU" altLang="ru-RU" sz="2000" dirty="0" err="1"/>
              <a:t>х.э</a:t>
            </a:r>
            <a:r>
              <a:rPr lang="ru-RU" altLang="ru-RU" sz="2000" dirty="0"/>
              <a:t>.                                                                             </a:t>
            </a:r>
            <a:r>
              <a:rPr lang="ru-RU" altLang="ru-RU" sz="2000" dirty="0" err="1"/>
              <a:t>неск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х.э</a:t>
            </a:r>
            <a:r>
              <a:rPr lang="en-US" altLang="ru-RU" sz="2000" dirty="0"/>
              <a:t>.</a:t>
            </a: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                                                                                </a:t>
            </a:r>
            <a:r>
              <a:rPr lang="ru-RU" altLang="ru-RU" sz="1600" b="1" dirty="0"/>
              <a:t>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                                        </a:t>
            </a:r>
            <a:r>
              <a:rPr lang="en-US" altLang="ru-RU" sz="2000" dirty="0"/>
              <a:t> </a:t>
            </a:r>
            <a:r>
              <a:rPr lang="ru-RU" altLang="ru-RU" sz="2000" dirty="0"/>
              <a:t> </a:t>
            </a:r>
            <a:r>
              <a:rPr lang="ru-RU" altLang="ru-RU" sz="2000" b="1" dirty="0"/>
              <a:t>О          </a:t>
            </a:r>
            <a:r>
              <a:rPr lang="en-US" altLang="ru-RU" sz="2000" b="1" dirty="0"/>
              <a:t>                          </a:t>
            </a:r>
            <a:r>
              <a:rPr lang="ru-RU" altLang="ru-RU" sz="1600" b="1" dirty="0"/>
              <a:t>+1 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</a:t>
            </a:r>
            <a:r>
              <a:rPr lang="ru-RU" altLang="ru-RU" sz="2000" b="1" dirty="0"/>
              <a:t>М</a:t>
            </a:r>
            <a:r>
              <a:rPr lang="ru-RU" altLang="ru-RU" sz="2000" dirty="0"/>
              <a:t>                         </a:t>
            </a:r>
            <a:r>
              <a:rPr lang="ru-RU" altLang="ru-RU" sz="2000" b="1" dirty="0" err="1"/>
              <a:t>неМ</a:t>
            </a:r>
            <a:r>
              <a:rPr lang="ru-RU" altLang="ru-RU" sz="2000" b="1" dirty="0"/>
              <a:t> </a:t>
            </a:r>
            <a:r>
              <a:rPr lang="ru-RU" altLang="ru-RU" sz="2000" dirty="0"/>
              <a:t>                - </a:t>
            </a:r>
            <a:r>
              <a:rPr lang="ru-RU" altLang="ru-RU" sz="2000" b="1" dirty="0"/>
              <a:t>ид</a:t>
            </a:r>
            <a:r>
              <a:rPr lang="ru-RU" altLang="ru-RU" sz="2000" dirty="0"/>
              <a:t>ы       </a:t>
            </a:r>
            <a:r>
              <a:rPr lang="en-US" altLang="ru-RU" sz="2000" dirty="0"/>
              <a:t>                         </a:t>
            </a:r>
            <a:r>
              <a:rPr lang="ru-RU" altLang="ru-RU" sz="2000" dirty="0"/>
              <a:t> </a:t>
            </a:r>
            <a:r>
              <a:rPr lang="ru-RU" altLang="ru-RU" sz="2000" b="1" dirty="0"/>
              <a:t>Н</a:t>
            </a:r>
            <a:r>
              <a:rPr lang="ru-RU" altLang="ru-RU" b="1" dirty="0"/>
              <a:t>   </a:t>
            </a:r>
            <a:r>
              <a:rPr lang="ru-RU" altLang="ru-RU" sz="2000" b="1" dirty="0"/>
              <a:t>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тип. </a:t>
            </a:r>
            <a:r>
              <a:rPr lang="ru-RU" altLang="ru-RU" sz="2000" b="1" dirty="0"/>
              <a:t>  </a:t>
            </a:r>
            <a:r>
              <a:rPr lang="ru-RU" altLang="ru-RU" sz="2000" dirty="0"/>
              <a:t>пер.                                       </a:t>
            </a:r>
            <a:r>
              <a:rPr lang="ru-RU" altLang="ru-RU" sz="2000" b="1" dirty="0"/>
              <a:t>оксид</a:t>
            </a:r>
            <a:r>
              <a:rPr lang="ru-RU" altLang="ru-RU" sz="2000" dirty="0"/>
              <a:t>ы                                 </a:t>
            </a:r>
            <a:r>
              <a:rPr lang="ru-RU" altLang="ru-RU" sz="2000" b="1" dirty="0"/>
              <a:t>гидроксид</a:t>
            </a:r>
            <a:r>
              <a:rPr lang="ru-RU" altLang="ru-RU" sz="2000" dirty="0"/>
              <a:t>ы                     </a:t>
            </a:r>
            <a:r>
              <a:rPr lang="ru-RU" altLang="ru-RU" sz="2000" b="1" dirty="0"/>
              <a:t>соли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А           В                      основные           кислотные                              основные              кислотные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 +                                              несолеобразующие               </a:t>
            </a:r>
            <a:r>
              <a:rPr lang="ru-RU" altLang="ru-RU" sz="2000" b="1" dirty="0"/>
              <a:t>основания </a:t>
            </a:r>
            <a:r>
              <a:rPr lang="ru-RU" altLang="ru-RU" sz="1600" dirty="0"/>
              <a:t>         </a:t>
            </a:r>
            <a:r>
              <a:rPr lang="ru-RU" altLang="ru-RU" sz="2000" b="1" dirty="0"/>
              <a:t>кислоты</a:t>
            </a:r>
            <a:r>
              <a:rPr lang="ru-RU" altLang="ru-RU" sz="2000" dirty="0"/>
              <a:t> </a:t>
            </a:r>
            <a:r>
              <a:rPr lang="ru-RU" altLang="ru-RU" sz="1600" dirty="0"/>
              <a:t>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</a:t>
            </a:r>
            <a:r>
              <a:rPr lang="ru-RU" altLang="ru-RU" sz="1600" b="1" dirty="0" err="1"/>
              <a:t>Ве</a:t>
            </a:r>
            <a:r>
              <a:rPr lang="ru-RU" altLang="ru-RU" sz="1600" dirty="0"/>
              <a:t>                          амфотерные </a:t>
            </a:r>
            <a:r>
              <a:rPr lang="en-US" altLang="ru-RU" sz="1600" dirty="0"/>
              <a:t>       N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  NO</a:t>
            </a:r>
            <a:r>
              <a:rPr lang="ru-RU" altLang="ru-RU" sz="1600" dirty="0"/>
              <a:t>           двойные</a:t>
            </a:r>
            <a:r>
              <a:rPr lang="ru-RU" altLang="ru-RU" sz="1600" b="1" dirty="0"/>
              <a:t>                </a:t>
            </a:r>
            <a:r>
              <a:rPr lang="ru-RU" altLang="ru-RU" sz="1600" dirty="0"/>
              <a:t>амфотерные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</a:t>
            </a:r>
            <a:r>
              <a:rPr lang="en-US" altLang="ru-RU" sz="1600" b="1" dirty="0"/>
              <a:t> Al                                                           </a:t>
            </a:r>
            <a:r>
              <a:rPr lang="en-US" altLang="ru-RU" sz="1600" dirty="0"/>
              <a:t>CO   </a:t>
            </a:r>
            <a:r>
              <a:rPr lang="en-US" altLang="ru-RU" sz="1600" dirty="0" err="1"/>
              <a:t>SiO</a:t>
            </a:r>
            <a:r>
              <a:rPr lang="ru-RU" altLang="ru-RU" sz="1600" dirty="0"/>
              <a:t>              </a:t>
            </a:r>
            <a:r>
              <a:rPr lang="en-US" altLang="ru-RU" sz="1600" dirty="0"/>
              <a:t>Fe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4</a:t>
            </a:r>
            <a:r>
              <a:rPr lang="en-US" altLang="ru-RU" sz="1600" dirty="0"/>
              <a:t> </a:t>
            </a: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</a:t>
            </a:r>
            <a:r>
              <a:rPr lang="en-US" altLang="ru-RU" sz="1600" dirty="0"/>
              <a:t>(FeO·Fe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)</a:t>
            </a:r>
            <a:endParaRPr lang="ru-RU" altLang="ru-RU" sz="16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8F37FD1B-26D6-AE93-5AB3-63AF6B6D5874}"/>
              </a:ext>
            </a:extLst>
          </p:cNvPr>
          <p:cNvSpPr/>
          <p:nvPr/>
        </p:nvSpPr>
        <p:spPr>
          <a:xfrm rot="20712717">
            <a:off x="3635375" y="1403350"/>
            <a:ext cx="156686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E6C05AE0-9D4D-C7BD-0AE3-03DD828235E8}"/>
              </a:ext>
            </a:extLst>
          </p:cNvPr>
          <p:cNvSpPr/>
          <p:nvPr/>
        </p:nvSpPr>
        <p:spPr>
          <a:xfrm rot="11293122">
            <a:off x="6327775" y="1366838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D88B8487-D6F7-BC12-19E8-34F453F3271D}"/>
              </a:ext>
            </a:extLst>
          </p:cNvPr>
          <p:cNvSpPr/>
          <p:nvPr/>
        </p:nvSpPr>
        <p:spPr>
          <a:xfrm rot="17794077">
            <a:off x="1843087" y="2397126"/>
            <a:ext cx="1566863" cy="1127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A9F92DFC-114F-3055-B33A-E65B3DCFE1DC}"/>
              </a:ext>
            </a:extLst>
          </p:cNvPr>
          <p:cNvSpPr/>
          <p:nvPr/>
        </p:nvSpPr>
        <p:spPr>
          <a:xfrm rot="14496081">
            <a:off x="3069431" y="2345532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E20FCDFF-7815-6F8C-A864-9B60FECAFC71}"/>
              </a:ext>
            </a:extLst>
          </p:cNvPr>
          <p:cNvSpPr/>
          <p:nvPr/>
        </p:nvSpPr>
        <p:spPr>
          <a:xfrm rot="19077911" flipV="1">
            <a:off x="5534025" y="2609850"/>
            <a:ext cx="2714625" cy="1206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6B40EF3D-9641-0572-69E3-9E7EC9211F4E}"/>
              </a:ext>
            </a:extLst>
          </p:cNvPr>
          <p:cNvSpPr/>
          <p:nvPr/>
        </p:nvSpPr>
        <p:spPr>
          <a:xfrm rot="13752437">
            <a:off x="8284369" y="2543969"/>
            <a:ext cx="2568575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4C553BEA-F8B7-C24D-C229-92BFD06359EF}"/>
              </a:ext>
            </a:extLst>
          </p:cNvPr>
          <p:cNvSpPr/>
          <p:nvPr/>
        </p:nvSpPr>
        <p:spPr>
          <a:xfrm rot="16200000" flipV="1">
            <a:off x="7897813" y="2716212"/>
            <a:ext cx="1231900" cy="984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AA3245AB-23DF-A51E-8A73-C9A8DE70EAF9}"/>
              </a:ext>
            </a:extLst>
          </p:cNvPr>
          <p:cNvSpPr/>
          <p:nvPr/>
        </p:nvSpPr>
        <p:spPr>
          <a:xfrm rot="20915853">
            <a:off x="4208463" y="3759200"/>
            <a:ext cx="641350" cy="1158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990CD207-BAC0-2FA5-74A4-1E924A810B0C}"/>
              </a:ext>
            </a:extLst>
          </p:cNvPr>
          <p:cNvSpPr/>
          <p:nvPr/>
        </p:nvSpPr>
        <p:spPr>
          <a:xfrm rot="13604960" flipV="1">
            <a:off x="5831682" y="4028281"/>
            <a:ext cx="641350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E9B9D6A5-504A-AD84-BF63-00BE2C59A28C}"/>
              </a:ext>
            </a:extLst>
          </p:cNvPr>
          <p:cNvSpPr/>
          <p:nvPr/>
        </p:nvSpPr>
        <p:spPr>
          <a:xfrm rot="18339814">
            <a:off x="4236243" y="4260057"/>
            <a:ext cx="9953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6E525B37-EB48-C4DC-0C45-6CDFE4AA8E91}"/>
              </a:ext>
            </a:extLst>
          </p:cNvPr>
          <p:cNvSpPr/>
          <p:nvPr/>
        </p:nvSpPr>
        <p:spPr>
          <a:xfrm rot="18339814">
            <a:off x="5324475" y="3821113"/>
            <a:ext cx="192088" cy="9366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6737066D-E892-CFCC-5B90-EE823D29E654}"/>
              </a:ext>
            </a:extLst>
          </p:cNvPr>
          <p:cNvSpPr/>
          <p:nvPr/>
        </p:nvSpPr>
        <p:spPr>
          <a:xfrm rot="2090189" flipH="1" flipV="1">
            <a:off x="8977313" y="3821113"/>
            <a:ext cx="252412" cy="1111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A301A2AB-840B-B5C3-02EB-A789B15981A5}"/>
              </a:ext>
            </a:extLst>
          </p:cNvPr>
          <p:cNvSpPr/>
          <p:nvPr/>
        </p:nvSpPr>
        <p:spPr>
          <a:xfrm rot="16389312" flipV="1">
            <a:off x="8149432" y="4245769"/>
            <a:ext cx="763587" cy="104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xmlns="" id="{3ED645D7-21D3-255E-9004-10B57075198E}"/>
              </a:ext>
            </a:extLst>
          </p:cNvPr>
          <p:cNvSpPr/>
          <p:nvPr/>
        </p:nvSpPr>
        <p:spPr>
          <a:xfrm rot="18339814" flipV="1">
            <a:off x="1985963" y="3438525"/>
            <a:ext cx="260350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EA7740A7-46A3-3C36-0BC4-BD781CD7653F}"/>
              </a:ext>
            </a:extLst>
          </p:cNvPr>
          <p:cNvSpPr/>
          <p:nvPr/>
        </p:nvSpPr>
        <p:spPr>
          <a:xfrm rot="2090189" flipH="1" flipV="1">
            <a:off x="2387600" y="3422650"/>
            <a:ext cx="25241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xmlns="" id="{42F7CAF9-C2FB-A503-1037-D75D0DC621EA}"/>
              </a:ext>
            </a:extLst>
          </p:cNvPr>
          <p:cNvSpPr/>
          <p:nvPr/>
        </p:nvSpPr>
        <p:spPr>
          <a:xfrm rot="18339814" flipV="1">
            <a:off x="7754144" y="3839369"/>
            <a:ext cx="261938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39A5F0A3-F69F-31C9-5789-7E6C206F9FF1}"/>
              </a:ext>
            </a:extLst>
          </p:cNvPr>
          <p:cNvSpPr/>
          <p:nvPr/>
        </p:nvSpPr>
        <p:spPr>
          <a:xfrm rot="13449357" flipV="1">
            <a:off x="5883275" y="4151313"/>
            <a:ext cx="1236663" cy="134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4F5B055D-173E-C06F-6CF2-78A35729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63" y="350838"/>
            <a:ext cx="9047162" cy="1325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Классификация кислот по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составу</a:t>
            </a:r>
            <a:b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Бескислород</a:t>
            </a:r>
            <a:r>
              <a:rPr lang="ru-RU" altLang="ru-RU" sz="36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ные</a:t>
            </a:r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  <a:t>кислоты </a:t>
            </a:r>
            <a:b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  <a:t>(бинарные)</a:t>
            </a:r>
            <a:endParaRPr lang="ru-RU" altLang="ru-RU" sz="3600" b="1" dirty="0">
              <a:latin typeface="Calibri" panose="020F0502020204030204" pitchFamily="34" charset="0"/>
            </a:endParaRPr>
          </a:p>
        </p:txBody>
      </p:sp>
      <p:sp>
        <p:nvSpPr>
          <p:cNvPr id="34819" name="Содержимое 3">
            <a:extLst>
              <a:ext uri="{FF2B5EF4-FFF2-40B4-BE49-F238E27FC236}">
                <a16:creationId xmlns:a16="http://schemas.microsoft.com/office/drawing/2014/main" xmlns="" id="{B8F7C871-9F8B-337E-5ABA-05AA2DC23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HF </a:t>
            </a:r>
            <a:r>
              <a:rPr lang="ru-RU" altLang="ru-RU" dirty="0"/>
              <a:t>    фтороводородная (плавиковая) </a:t>
            </a:r>
            <a:r>
              <a:rPr lang="en-US" altLang="ru-RU" dirty="0"/>
              <a:t>     F</a:t>
            </a:r>
            <a:r>
              <a:rPr lang="ru-RU" altLang="ru-RU" baseline="30000" dirty="0"/>
              <a:t>-</a:t>
            </a:r>
            <a:r>
              <a:rPr lang="ru-RU" altLang="ru-RU" dirty="0"/>
              <a:t>       фтор</a:t>
            </a:r>
            <a:r>
              <a:rPr lang="ru-RU" altLang="ru-RU" dirty="0">
                <a:solidFill>
                  <a:srgbClr val="C00000"/>
                </a:solidFill>
              </a:rPr>
              <a:t>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</a:t>
            </a:r>
            <a:r>
              <a:rPr lang="en-US" altLang="ru-RU" dirty="0"/>
              <a:t>              </a:t>
            </a:r>
            <a:r>
              <a:rPr lang="en-US" altLang="ru-RU" dirty="0" err="1"/>
              <a:t>HCl</a:t>
            </a:r>
            <a:r>
              <a:rPr lang="ru-RU" altLang="ru-RU" dirty="0"/>
              <a:t>    </a:t>
            </a:r>
            <a:r>
              <a:rPr lang="ru-RU" altLang="ru-RU" dirty="0" err="1"/>
              <a:t>хлороводородная</a:t>
            </a:r>
            <a:r>
              <a:rPr lang="ru-RU" altLang="ru-RU" dirty="0"/>
              <a:t> (соляная)            </a:t>
            </a:r>
            <a:r>
              <a:rPr lang="en-US" altLang="ru-RU" dirty="0" err="1"/>
              <a:t>Cl</a:t>
            </a:r>
            <a:r>
              <a:rPr lang="ru-RU" altLang="ru-RU" baseline="30000" dirty="0"/>
              <a:t>-</a:t>
            </a:r>
            <a:r>
              <a:rPr lang="ru-RU" altLang="ru-RU" dirty="0"/>
              <a:t>       хлор</a:t>
            </a:r>
            <a:r>
              <a:rPr lang="ru-RU" altLang="ru-RU" dirty="0">
                <a:solidFill>
                  <a:srgbClr val="C00000"/>
                </a:solidFill>
              </a:rPr>
              <a:t>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</a:t>
            </a:r>
            <a:r>
              <a:rPr lang="en-US" altLang="ru-RU" dirty="0"/>
              <a:t>              </a:t>
            </a:r>
            <a:r>
              <a:rPr lang="en-US" altLang="ru-RU" dirty="0" err="1"/>
              <a:t>HBr</a:t>
            </a:r>
            <a:r>
              <a:rPr lang="ru-RU" altLang="ru-RU" dirty="0"/>
              <a:t>   </a:t>
            </a:r>
            <a:r>
              <a:rPr lang="ru-RU" altLang="ru-RU" dirty="0" err="1"/>
              <a:t>бромоводородная</a:t>
            </a:r>
            <a:r>
              <a:rPr lang="ru-RU" altLang="ru-RU" dirty="0"/>
              <a:t>                              </a:t>
            </a:r>
            <a:r>
              <a:rPr lang="en-US" altLang="ru-RU" dirty="0"/>
              <a:t>Br</a:t>
            </a:r>
            <a:r>
              <a:rPr lang="ru-RU" altLang="ru-RU" baseline="30000" dirty="0"/>
              <a:t>-</a:t>
            </a:r>
            <a:r>
              <a:rPr lang="en-US" altLang="ru-RU" dirty="0"/>
              <a:t>      </a:t>
            </a:r>
            <a:r>
              <a:rPr lang="ru-RU" altLang="ru-RU" dirty="0"/>
              <a:t>бром</a:t>
            </a:r>
            <a:r>
              <a:rPr lang="ru-RU" altLang="ru-RU" dirty="0">
                <a:solidFill>
                  <a:srgbClr val="C00000"/>
                </a:solidFill>
              </a:rPr>
              <a:t>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HI</a:t>
            </a:r>
            <a:r>
              <a:rPr lang="ru-RU" altLang="ru-RU" baseline="-25000" dirty="0"/>
              <a:t>         </a:t>
            </a:r>
            <a:r>
              <a:rPr lang="ru-RU" altLang="ru-RU" dirty="0" err="1"/>
              <a:t>иодоводородная</a:t>
            </a:r>
            <a:r>
              <a:rPr lang="ru-RU" altLang="ru-RU" dirty="0"/>
              <a:t>                                 </a:t>
            </a:r>
            <a:r>
              <a:rPr lang="en-US" altLang="ru-RU" dirty="0"/>
              <a:t>I</a:t>
            </a:r>
            <a:r>
              <a:rPr lang="ru-RU" altLang="ru-RU" baseline="30000" dirty="0"/>
              <a:t>-</a:t>
            </a:r>
            <a:r>
              <a:rPr lang="en-US" altLang="ru-RU" dirty="0"/>
              <a:t>         </a:t>
            </a:r>
            <a:r>
              <a:rPr lang="ru-RU" altLang="ru-RU" dirty="0"/>
              <a:t>иод</a:t>
            </a:r>
            <a:r>
              <a:rPr lang="ru-RU" altLang="ru-RU" dirty="0">
                <a:solidFill>
                  <a:srgbClr val="C00000"/>
                </a:solidFill>
              </a:rPr>
              <a:t>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/>
              <a:t>H</a:t>
            </a:r>
            <a:r>
              <a:rPr lang="en-US" altLang="ru-RU" baseline="-25000" dirty="0"/>
              <a:t>2</a:t>
            </a:r>
            <a:r>
              <a:rPr lang="en-US" altLang="ru-RU" dirty="0"/>
              <a:t>S </a:t>
            </a:r>
            <a:r>
              <a:rPr lang="ru-RU" altLang="ru-RU" dirty="0"/>
              <a:t>   сероводородная                     </a:t>
            </a:r>
            <a:r>
              <a:rPr lang="en-US" altLang="ru-RU" dirty="0"/>
              <a:t>            S</a:t>
            </a:r>
            <a:r>
              <a:rPr lang="en-US" altLang="ru-RU" baseline="30000" dirty="0"/>
              <a:t>2-</a:t>
            </a:r>
            <a:r>
              <a:rPr lang="en-US" altLang="ru-RU" dirty="0"/>
              <a:t>   </a:t>
            </a:r>
            <a:r>
              <a:rPr lang="ru-RU" altLang="ru-RU" dirty="0"/>
              <a:t>    сульф</a:t>
            </a:r>
            <a:r>
              <a:rPr lang="ru-RU" altLang="ru-RU" dirty="0">
                <a:solidFill>
                  <a:srgbClr val="C00000"/>
                </a:solidFill>
              </a:rPr>
              <a:t>ид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11996-54D6-396D-7784-6C39B742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71600"/>
            <a:ext cx="9739313" cy="37830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Дефициты: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умение определять принадлежность вещества к тому или иному классу,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называть соединения изученных классов неорганических веществ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A9897FA5-BC8D-785A-382B-F1F4703A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56" y="365125"/>
            <a:ext cx="711679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Классификация кислот по 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составу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Кислород</a:t>
            </a:r>
            <a:r>
              <a:rPr lang="ru-RU" altLang="ru-RU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осодержащие  </a:t>
            </a:r>
            <a:r>
              <a:rPr lang="ru-RU" altLang="ru-RU" sz="3200" b="1" dirty="0">
                <a:latin typeface="Calibri" panose="020F0502020204030204" pitchFamily="34" charset="0"/>
                <a:cs typeface="Arial" panose="020B0604020202020204" pitchFamily="34" charset="0"/>
              </a:rPr>
              <a:t>кислоты</a:t>
            </a:r>
            <a:endParaRPr lang="ru-RU" altLang="ru-RU" sz="3200" b="1" dirty="0">
              <a:latin typeface="Calibri" panose="020F0502020204030204" pitchFamily="34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1256EB79-39CE-62D3-1868-7263BE9C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/>
              <a:t>HN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2 </a:t>
            </a:r>
            <a:r>
              <a:rPr lang="en-US" dirty="0"/>
              <a:t>    </a:t>
            </a:r>
            <a:r>
              <a:rPr lang="ru-RU" dirty="0"/>
              <a:t>      азотистая     </a:t>
            </a:r>
            <a:r>
              <a:rPr lang="en-US" dirty="0"/>
              <a:t> </a:t>
            </a:r>
            <a:r>
              <a:rPr lang="ru-RU" dirty="0"/>
              <a:t>            </a:t>
            </a: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ru-RU" baseline="30000" dirty="0"/>
              <a:t>         </a:t>
            </a:r>
            <a:r>
              <a:rPr lang="ru-RU" dirty="0"/>
              <a:t>нитр</a:t>
            </a:r>
            <a:r>
              <a:rPr lang="ru-RU" dirty="0">
                <a:solidFill>
                  <a:srgbClr val="C00000"/>
                </a:solidFill>
              </a:rPr>
              <a:t>ит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</a:t>
            </a:r>
            <a:r>
              <a:rPr lang="en-US" dirty="0"/>
              <a:t> </a:t>
            </a:r>
            <a:r>
              <a:rPr lang="ru-RU" dirty="0"/>
              <a:t>           </a:t>
            </a:r>
            <a:r>
              <a:rPr lang="en-US" dirty="0"/>
              <a:t>HN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ru-RU" dirty="0"/>
              <a:t>          азотная</a:t>
            </a:r>
            <a:r>
              <a:rPr lang="en-US" dirty="0"/>
              <a:t>     </a:t>
            </a:r>
            <a:r>
              <a:rPr lang="ru-RU" dirty="0"/>
              <a:t>                </a:t>
            </a:r>
            <a:r>
              <a:rPr lang="en-US" dirty="0"/>
              <a:t>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ru-RU" baseline="30000" dirty="0"/>
              <a:t>        </a:t>
            </a:r>
            <a:r>
              <a:rPr lang="ru-RU" dirty="0"/>
              <a:t>нитр</a:t>
            </a:r>
            <a:r>
              <a:rPr lang="ru-RU" dirty="0">
                <a:solidFill>
                  <a:srgbClr val="C00000"/>
                </a:solidFill>
              </a:rPr>
              <a:t>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3</a:t>
            </a:r>
            <a:r>
              <a:rPr lang="en-US" dirty="0"/>
              <a:t>    </a:t>
            </a:r>
            <a:r>
              <a:rPr lang="ru-RU" dirty="0"/>
              <a:t>      угольная</a:t>
            </a:r>
            <a:r>
              <a:rPr lang="en-US" dirty="0"/>
              <a:t>   </a:t>
            </a:r>
            <a:r>
              <a:rPr lang="ru-RU" dirty="0"/>
              <a:t>                 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ru-RU" baseline="30000" dirty="0"/>
              <a:t>       </a:t>
            </a:r>
            <a:r>
              <a:rPr lang="ru-RU" dirty="0"/>
              <a:t>карбон</a:t>
            </a:r>
            <a:r>
              <a:rPr lang="ru-RU" dirty="0">
                <a:solidFill>
                  <a:srgbClr val="C00000"/>
                </a:solidFill>
              </a:rPr>
              <a:t>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3</a:t>
            </a:r>
            <a:r>
              <a:rPr lang="en-US" dirty="0"/>
              <a:t>      </a:t>
            </a:r>
            <a:r>
              <a:rPr lang="ru-RU" dirty="0"/>
              <a:t>  </a:t>
            </a:r>
            <a:r>
              <a:rPr lang="en-US" dirty="0"/>
              <a:t> </a:t>
            </a:r>
            <a:r>
              <a:rPr lang="ru-RU" dirty="0"/>
              <a:t>кремниевая</a:t>
            </a:r>
            <a:r>
              <a:rPr lang="en-US" dirty="0"/>
              <a:t> </a:t>
            </a:r>
            <a:r>
              <a:rPr lang="ru-RU" dirty="0"/>
              <a:t>             </a:t>
            </a:r>
            <a:r>
              <a:rPr lang="en-US" dirty="0"/>
              <a:t>SiO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ru-RU" baseline="30000" dirty="0"/>
              <a:t>      </a:t>
            </a:r>
            <a:r>
              <a:rPr lang="ru-RU" dirty="0"/>
              <a:t>силик</a:t>
            </a:r>
            <a:r>
              <a:rPr lang="ru-RU" dirty="0">
                <a:solidFill>
                  <a:srgbClr val="C00000"/>
                </a:solidFill>
              </a:rPr>
              <a:t>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3</a:t>
            </a:r>
            <a:r>
              <a:rPr lang="en-US" dirty="0"/>
              <a:t>        </a:t>
            </a:r>
            <a:r>
              <a:rPr lang="ru-RU" dirty="0"/>
              <a:t>  сернистая</a:t>
            </a:r>
            <a:r>
              <a:rPr lang="en-US" dirty="0"/>
              <a:t> </a:t>
            </a:r>
            <a:r>
              <a:rPr lang="ru-RU" dirty="0"/>
              <a:t>                 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ru-RU" baseline="30000" dirty="0"/>
              <a:t>        </a:t>
            </a:r>
            <a:r>
              <a:rPr lang="ru-RU" dirty="0"/>
              <a:t>сульф</a:t>
            </a:r>
            <a:r>
              <a:rPr lang="ru-RU" dirty="0">
                <a:solidFill>
                  <a:srgbClr val="C00000"/>
                </a:solidFill>
              </a:rPr>
              <a:t>ит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4</a:t>
            </a:r>
            <a:r>
              <a:rPr lang="en-US" dirty="0"/>
              <a:t>  </a:t>
            </a:r>
            <a:r>
              <a:rPr lang="ru-RU" dirty="0"/>
              <a:t>        серная</a:t>
            </a:r>
            <a:r>
              <a:rPr lang="en-US" dirty="0"/>
              <a:t>      </a:t>
            </a:r>
            <a:r>
              <a:rPr lang="ru-RU" dirty="0"/>
              <a:t>                  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ru-RU" dirty="0"/>
              <a:t>     сульф</a:t>
            </a:r>
            <a:r>
              <a:rPr lang="ru-RU" dirty="0">
                <a:solidFill>
                  <a:srgbClr val="C00000"/>
                </a:solidFill>
              </a:rPr>
              <a:t>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en-US" dirty="0"/>
              <a:t>             </a:t>
            </a:r>
            <a:r>
              <a:rPr lang="ru-RU" dirty="0"/>
              <a:t>           </a:t>
            </a:r>
            <a:r>
              <a:rPr lang="en-US" dirty="0"/>
              <a:t> HP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3</a:t>
            </a:r>
            <a:r>
              <a:rPr lang="en-US" dirty="0"/>
              <a:t>    </a:t>
            </a:r>
            <a:r>
              <a:rPr lang="ru-RU" dirty="0"/>
              <a:t>        метафосфорная</a:t>
            </a:r>
            <a:r>
              <a:rPr lang="en-US" dirty="0"/>
              <a:t>    </a:t>
            </a:r>
            <a:r>
              <a:rPr lang="ru-RU" dirty="0"/>
              <a:t>  </a:t>
            </a:r>
            <a:r>
              <a:rPr lang="en-US" dirty="0"/>
              <a:t>PO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ru-RU" dirty="0"/>
              <a:t>       метафосф</a:t>
            </a:r>
            <a:r>
              <a:rPr lang="ru-RU" dirty="0">
                <a:solidFill>
                  <a:srgbClr val="C00000"/>
                </a:solidFill>
              </a:rPr>
              <a:t>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P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ru-RU" dirty="0" smtClean="0"/>
              <a:t>         ортофосфорная</a:t>
            </a:r>
            <a:r>
              <a:rPr lang="en-US" dirty="0" smtClean="0"/>
              <a:t>   </a:t>
            </a:r>
            <a:r>
              <a:rPr lang="ru-RU" dirty="0" smtClean="0"/>
              <a:t>   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ru-RU" dirty="0" err="1"/>
              <a:t>ортофосф</a:t>
            </a:r>
            <a:r>
              <a:rPr lang="ru-RU" dirty="0" err="1">
                <a:solidFill>
                  <a:srgbClr val="C00000"/>
                </a:solidFill>
              </a:rPr>
              <a:t>ат</a:t>
            </a:r>
            <a:r>
              <a:rPr lang="ru-RU" dirty="0"/>
              <a:t> (фосф</a:t>
            </a:r>
            <a:r>
              <a:rPr lang="ru-RU" dirty="0">
                <a:solidFill>
                  <a:srgbClr val="C00000"/>
                </a:solidFill>
              </a:rPr>
              <a:t>ат</a:t>
            </a:r>
            <a:r>
              <a:rPr lang="ru-RU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xmlns="" id="{011DFCC8-A8D4-3D06-BF6F-02C92FA1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Основность</a:t>
            </a:r>
            <a: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  <a:t> кислоты</a:t>
            </a:r>
            <a:endParaRPr lang="ru-RU" altLang="ru-RU" sz="3600" b="1" dirty="0">
              <a:latin typeface="Calibri" panose="020F0502020204030204" pitchFamily="34" charset="0"/>
            </a:endParaRPr>
          </a:p>
        </p:txBody>
      </p:sp>
      <p:sp>
        <p:nvSpPr>
          <p:cNvPr id="36867" name="Содержимое 3">
            <a:extLst>
              <a:ext uri="{FF2B5EF4-FFF2-40B4-BE49-F238E27FC236}">
                <a16:creationId xmlns:a16="http://schemas.microsoft.com/office/drawing/2014/main" xmlns="" id="{D15C014A-BB97-A90D-DF6E-D7F72CBCA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- количество атомов водорода в её молекуле -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/>
              <a:t>            определяет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 кислотного остатка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xmlns="" id="{A5E7C156-705C-6F51-CC8D-600CAB87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9" y="365125"/>
            <a:ext cx="7410092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Классификация кислот по </a:t>
            </a:r>
            <a:r>
              <a:rPr lang="ru-RU" alt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основности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6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Бескислородные</a:t>
            </a:r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  <a:t>кислоты</a:t>
            </a:r>
            <a:endParaRPr lang="ru-RU" altLang="ru-RU" sz="3600" b="1" dirty="0">
              <a:latin typeface="Calibri" panose="020F0502020204030204" pitchFamily="34" charset="0"/>
            </a:endParaRPr>
          </a:p>
        </p:txBody>
      </p:sp>
      <p:sp>
        <p:nvSpPr>
          <p:cNvPr id="37891" name="Содержимое 3">
            <a:extLst>
              <a:ext uri="{FF2B5EF4-FFF2-40B4-BE49-F238E27FC236}">
                <a16:creationId xmlns:a16="http://schemas.microsoft.com/office/drawing/2014/main" xmlns="" id="{D77CD7E8-9D9A-0D92-5EF3-8BFA8DA3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>
                <a:solidFill>
                  <a:srgbClr val="C00000"/>
                </a:solidFill>
              </a:rPr>
              <a:t>H</a:t>
            </a:r>
            <a:r>
              <a:rPr lang="en-US" altLang="ru-RU" dirty="0"/>
              <a:t>F </a:t>
            </a:r>
            <a:r>
              <a:rPr lang="ru-RU" altLang="ru-RU" dirty="0"/>
              <a:t>    фтороводородная (плавиковая) </a:t>
            </a:r>
            <a:r>
              <a:rPr lang="en-US" altLang="ru-RU" dirty="0"/>
              <a:t>     F</a:t>
            </a:r>
            <a:r>
              <a:rPr lang="ru-RU" altLang="ru-RU" baseline="30000" dirty="0">
                <a:solidFill>
                  <a:srgbClr val="C00000"/>
                </a:solidFill>
              </a:rPr>
              <a:t>-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/>
              <a:t>      фторид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</a:t>
            </a:r>
            <a:r>
              <a:rPr lang="en-US" altLang="ru-RU" dirty="0"/>
              <a:t>              </a:t>
            </a:r>
            <a:r>
              <a:rPr lang="en-US" altLang="ru-RU" dirty="0" err="1">
                <a:solidFill>
                  <a:srgbClr val="C00000"/>
                </a:solidFill>
              </a:rPr>
              <a:t>H</a:t>
            </a:r>
            <a:r>
              <a:rPr lang="en-US" altLang="ru-RU" dirty="0" err="1"/>
              <a:t>Cl</a:t>
            </a:r>
            <a:r>
              <a:rPr lang="ru-RU" altLang="ru-RU" dirty="0"/>
              <a:t>    </a:t>
            </a:r>
            <a:r>
              <a:rPr lang="ru-RU" altLang="ru-RU" dirty="0" err="1"/>
              <a:t>хлороводородная</a:t>
            </a:r>
            <a:r>
              <a:rPr lang="ru-RU" altLang="ru-RU" dirty="0"/>
              <a:t> (соляная)            </a:t>
            </a:r>
            <a:r>
              <a:rPr lang="en-US" altLang="ru-RU" dirty="0" err="1"/>
              <a:t>Cl</a:t>
            </a:r>
            <a:r>
              <a:rPr lang="ru-RU" altLang="ru-RU" baseline="30000" dirty="0">
                <a:solidFill>
                  <a:srgbClr val="C00000"/>
                </a:solidFill>
              </a:rPr>
              <a:t>-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/>
              <a:t>      хлорид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</a:t>
            </a:r>
            <a:r>
              <a:rPr lang="en-US" altLang="ru-RU" dirty="0"/>
              <a:t>              </a:t>
            </a:r>
            <a:r>
              <a:rPr lang="en-US" altLang="ru-RU" dirty="0" err="1">
                <a:solidFill>
                  <a:srgbClr val="C00000"/>
                </a:solidFill>
              </a:rPr>
              <a:t>H</a:t>
            </a:r>
            <a:r>
              <a:rPr lang="en-US" altLang="ru-RU" dirty="0" err="1"/>
              <a:t>Br</a:t>
            </a:r>
            <a:r>
              <a:rPr lang="ru-RU" altLang="ru-RU" dirty="0"/>
              <a:t>   </a:t>
            </a:r>
            <a:r>
              <a:rPr lang="ru-RU" altLang="ru-RU" dirty="0" err="1"/>
              <a:t>бромоводородная</a:t>
            </a:r>
            <a:r>
              <a:rPr lang="ru-RU" altLang="ru-RU" dirty="0"/>
              <a:t>                              </a:t>
            </a:r>
            <a:r>
              <a:rPr lang="en-US" altLang="ru-RU" dirty="0"/>
              <a:t>Br</a:t>
            </a:r>
            <a:r>
              <a:rPr lang="ru-RU" altLang="ru-RU" baseline="30000" dirty="0">
                <a:solidFill>
                  <a:srgbClr val="C00000"/>
                </a:solidFill>
              </a:rPr>
              <a:t>-</a:t>
            </a:r>
            <a:r>
              <a:rPr lang="en-US" altLang="ru-RU" dirty="0"/>
              <a:t>      </a:t>
            </a:r>
            <a:r>
              <a:rPr lang="ru-RU" altLang="ru-RU" dirty="0"/>
              <a:t>бромид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>
                <a:solidFill>
                  <a:srgbClr val="C00000"/>
                </a:solidFill>
              </a:rPr>
              <a:t>H</a:t>
            </a:r>
            <a:r>
              <a:rPr lang="en-US" altLang="ru-RU" dirty="0"/>
              <a:t>I</a:t>
            </a:r>
            <a:r>
              <a:rPr lang="ru-RU" altLang="ru-RU" baseline="-25000" dirty="0"/>
              <a:t>         </a:t>
            </a:r>
            <a:r>
              <a:rPr lang="ru-RU" altLang="ru-RU" dirty="0" err="1"/>
              <a:t>иодоводородная</a:t>
            </a:r>
            <a:r>
              <a:rPr lang="ru-RU" altLang="ru-RU" dirty="0"/>
              <a:t>                                 </a:t>
            </a:r>
            <a:r>
              <a:rPr lang="en-US" altLang="ru-RU" dirty="0"/>
              <a:t>I</a:t>
            </a:r>
            <a:r>
              <a:rPr lang="ru-RU" altLang="ru-RU" baseline="30000" dirty="0">
                <a:solidFill>
                  <a:srgbClr val="C00000"/>
                </a:solidFill>
              </a:rPr>
              <a:t>-</a:t>
            </a:r>
            <a:r>
              <a:rPr lang="en-US" altLang="ru-RU" dirty="0"/>
              <a:t>         </a:t>
            </a:r>
            <a:r>
              <a:rPr lang="ru-RU" altLang="ru-RU" dirty="0"/>
              <a:t>иодид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  <a:r>
              <a:rPr lang="en-US" altLang="ru-RU" dirty="0">
                <a:solidFill>
                  <a:srgbClr val="C00000"/>
                </a:solidFill>
              </a:rPr>
              <a:t>H</a:t>
            </a:r>
            <a:r>
              <a:rPr lang="en-US" altLang="ru-RU" baseline="-25000" dirty="0">
                <a:solidFill>
                  <a:srgbClr val="C00000"/>
                </a:solidFill>
              </a:rPr>
              <a:t>2</a:t>
            </a:r>
            <a:r>
              <a:rPr lang="en-US" altLang="ru-RU" dirty="0"/>
              <a:t>S </a:t>
            </a:r>
            <a:r>
              <a:rPr lang="ru-RU" altLang="ru-RU" dirty="0"/>
              <a:t>   сероводородная                     </a:t>
            </a:r>
            <a:r>
              <a:rPr lang="en-US" altLang="ru-RU" dirty="0"/>
              <a:t>            S</a:t>
            </a:r>
            <a:r>
              <a:rPr lang="en-US" altLang="ru-RU" baseline="30000" dirty="0">
                <a:solidFill>
                  <a:srgbClr val="C00000"/>
                </a:solidFill>
              </a:rPr>
              <a:t>2-</a:t>
            </a:r>
            <a:r>
              <a:rPr lang="en-US" altLang="ru-RU" dirty="0"/>
              <a:t>   </a:t>
            </a:r>
            <a:r>
              <a:rPr lang="ru-RU" altLang="ru-RU" dirty="0"/>
              <a:t>    сульфид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xmlns="" id="{C2BD2011-1462-80B1-BEAA-3116EFF4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834" y="365125"/>
            <a:ext cx="7272068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Классификация кислот по </a:t>
            </a:r>
            <a:r>
              <a:rPr lang="ru-RU" alt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основности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Кислородосодержащие  </a:t>
            </a:r>
            <a:r>
              <a:rPr lang="ru-RU" altLang="ru-RU" sz="3600" b="1" dirty="0">
                <a:latin typeface="Calibri" panose="020F0502020204030204" pitchFamily="34" charset="0"/>
                <a:cs typeface="Arial" panose="020B0604020202020204" pitchFamily="34" charset="0"/>
              </a:rPr>
              <a:t>кислоты</a:t>
            </a:r>
            <a:endParaRPr lang="ru-RU" altLang="ru-RU" sz="3600" b="1" dirty="0">
              <a:latin typeface="Calibri" panose="020F0502020204030204" pitchFamily="34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3748D5AA-DF20-6A15-3581-C0413FBB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/>
              <a:t>NO</a:t>
            </a:r>
            <a:r>
              <a:rPr lang="en-US" baseline="-25000" dirty="0"/>
              <a:t>2 </a:t>
            </a:r>
            <a:r>
              <a:rPr lang="en-US" dirty="0"/>
              <a:t>    </a:t>
            </a:r>
            <a:r>
              <a:rPr lang="ru-RU" dirty="0"/>
              <a:t>      азотистая     </a:t>
            </a:r>
            <a:r>
              <a:rPr lang="en-US" dirty="0"/>
              <a:t> </a:t>
            </a:r>
            <a:r>
              <a:rPr lang="ru-RU" dirty="0"/>
              <a:t>            </a:t>
            </a: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r>
              <a:rPr lang="ru-RU" baseline="30000" dirty="0"/>
              <a:t>         </a:t>
            </a:r>
            <a:r>
              <a:rPr lang="ru-RU" dirty="0"/>
              <a:t>нитрит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</a:t>
            </a:r>
            <a:r>
              <a:rPr lang="en-US" dirty="0"/>
              <a:t> </a:t>
            </a:r>
            <a:r>
              <a:rPr lang="ru-RU" dirty="0"/>
              <a:t>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ru-RU" dirty="0"/>
              <a:t>          азотная</a:t>
            </a:r>
            <a:r>
              <a:rPr lang="en-US" dirty="0"/>
              <a:t>     </a:t>
            </a:r>
            <a:r>
              <a:rPr lang="ru-RU" dirty="0"/>
              <a:t>                </a:t>
            </a:r>
            <a:r>
              <a:rPr lang="en-US" dirty="0"/>
              <a:t> NO</a:t>
            </a:r>
            <a:r>
              <a:rPr lang="en-US" baseline="-25000" dirty="0"/>
              <a:t>3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r>
              <a:rPr lang="ru-RU" baseline="30000" dirty="0"/>
              <a:t>        </a:t>
            </a:r>
            <a:r>
              <a:rPr lang="ru-RU" dirty="0"/>
              <a:t>нитрат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   </a:t>
            </a:r>
            <a:r>
              <a:rPr lang="ru-RU" dirty="0"/>
              <a:t>      угольная</a:t>
            </a:r>
            <a:r>
              <a:rPr lang="en-US" dirty="0"/>
              <a:t>   </a:t>
            </a:r>
            <a:r>
              <a:rPr lang="ru-RU" dirty="0"/>
              <a:t>                 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>
                <a:solidFill>
                  <a:srgbClr val="C00000"/>
                </a:solidFill>
              </a:rPr>
              <a:t>2-</a:t>
            </a:r>
            <a:r>
              <a:rPr lang="ru-RU" baseline="30000" dirty="0"/>
              <a:t>       </a:t>
            </a:r>
            <a:r>
              <a:rPr lang="ru-RU" dirty="0"/>
              <a:t>карбонат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  <a:r>
              <a:rPr lang="en-US" dirty="0"/>
              <a:t>      </a:t>
            </a:r>
            <a:r>
              <a:rPr lang="ru-RU" dirty="0"/>
              <a:t>  </a:t>
            </a:r>
            <a:r>
              <a:rPr lang="en-US" dirty="0"/>
              <a:t> </a:t>
            </a:r>
            <a:r>
              <a:rPr lang="ru-RU" dirty="0"/>
              <a:t>кремниевая</a:t>
            </a:r>
            <a:r>
              <a:rPr lang="en-US" dirty="0"/>
              <a:t> </a:t>
            </a:r>
            <a:r>
              <a:rPr lang="ru-RU" dirty="0"/>
              <a:t>             </a:t>
            </a:r>
            <a:r>
              <a:rPr lang="en-US" dirty="0"/>
              <a:t>SiO</a:t>
            </a:r>
            <a:r>
              <a:rPr lang="en-US" baseline="-25000" dirty="0"/>
              <a:t>3</a:t>
            </a:r>
            <a:r>
              <a:rPr lang="en-US" baseline="30000" dirty="0">
                <a:solidFill>
                  <a:srgbClr val="C00000"/>
                </a:solidFill>
              </a:rPr>
              <a:t>2-</a:t>
            </a:r>
            <a:r>
              <a:rPr lang="ru-RU" baseline="30000" dirty="0"/>
              <a:t>      </a:t>
            </a:r>
            <a:r>
              <a:rPr lang="ru-RU" dirty="0"/>
              <a:t>силикат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        </a:t>
            </a:r>
            <a:r>
              <a:rPr lang="ru-RU" dirty="0"/>
              <a:t>  сернистая</a:t>
            </a:r>
            <a:r>
              <a:rPr lang="en-US" dirty="0"/>
              <a:t> </a:t>
            </a:r>
            <a:r>
              <a:rPr lang="ru-RU" dirty="0"/>
              <a:t>                 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baseline="30000" dirty="0">
                <a:solidFill>
                  <a:srgbClr val="C00000"/>
                </a:solidFill>
              </a:rPr>
              <a:t>2-</a:t>
            </a:r>
            <a:r>
              <a:rPr lang="ru-RU" baseline="30000" dirty="0">
                <a:solidFill>
                  <a:srgbClr val="C00000"/>
                </a:solidFill>
              </a:rPr>
              <a:t> </a:t>
            </a:r>
            <a:r>
              <a:rPr lang="ru-RU" baseline="30000" dirty="0"/>
              <a:t>       </a:t>
            </a:r>
            <a:r>
              <a:rPr lang="ru-RU" dirty="0"/>
              <a:t>сульфит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 </a:t>
            </a:r>
            <a:r>
              <a:rPr lang="ru-RU" dirty="0"/>
              <a:t>        серная</a:t>
            </a:r>
            <a:r>
              <a:rPr lang="en-US" dirty="0"/>
              <a:t>      </a:t>
            </a:r>
            <a:r>
              <a:rPr lang="ru-RU" dirty="0"/>
              <a:t>                  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>
                <a:solidFill>
                  <a:srgbClr val="C00000"/>
                </a:solidFill>
              </a:rPr>
              <a:t>2-</a:t>
            </a:r>
            <a:r>
              <a:rPr lang="ru-RU" dirty="0"/>
              <a:t>     сульфат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en-US" dirty="0"/>
              <a:t>             </a:t>
            </a:r>
            <a:r>
              <a:rPr lang="ru-RU" dirty="0"/>
              <a:t>           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/>
              <a:t>PO</a:t>
            </a:r>
            <a:r>
              <a:rPr lang="en-US" baseline="-25000" dirty="0"/>
              <a:t>3</a:t>
            </a:r>
            <a:r>
              <a:rPr lang="en-US" dirty="0"/>
              <a:t>    </a:t>
            </a:r>
            <a:r>
              <a:rPr lang="ru-RU" dirty="0"/>
              <a:t>        метафосфорная</a:t>
            </a:r>
            <a:r>
              <a:rPr lang="en-US" dirty="0"/>
              <a:t>    </a:t>
            </a:r>
            <a:r>
              <a:rPr lang="ru-RU" dirty="0"/>
              <a:t>  </a:t>
            </a:r>
            <a:r>
              <a:rPr lang="en-US" dirty="0"/>
              <a:t>PO</a:t>
            </a:r>
            <a:r>
              <a:rPr lang="en-US" baseline="-25000" dirty="0"/>
              <a:t>3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      метафосфат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ru-RU" dirty="0"/>
              <a:t>ортофосфорная</a:t>
            </a:r>
            <a:r>
              <a:rPr lang="en-US" dirty="0"/>
              <a:t>   </a:t>
            </a:r>
            <a:r>
              <a:rPr lang="ru-RU" dirty="0"/>
              <a:t>            </a:t>
            </a:r>
            <a:r>
              <a:rPr lang="en-US" dirty="0"/>
              <a:t> PO</a:t>
            </a:r>
            <a:r>
              <a:rPr lang="en-US" baseline="-25000" dirty="0"/>
              <a:t>4</a:t>
            </a:r>
            <a:r>
              <a:rPr lang="en-US" baseline="30000" dirty="0">
                <a:solidFill>
                  <a:srgbClr val="C00000"/>
                </a:solidFill>
              </a:rPr>
              <a:t>3-</a:t>
            </a:r>
            <a:r>
              <a:rPr lang="en-US" dirty="0"/>
              <a:t> </a:t>
            </a:r>
            <a:r>
              <a:rPr lang="ru-RU" dirty="0"/>
              <a:t>    </a:t>
            </a:r>
            <a:r>
              <a:rPr lang="ru-RU" dirty="0" err="1"/>
              <a:t>ортофосфат</a:t>
            </a:r>
            <a:r>
              <a:rPr lang="ru-RU" dirty="0"/>
              <a:t> (фосфат)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0ED8E88-558A-50D4-9705-A7BEC53C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338" y="0"/>
            <a:ext cx="7053262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>
                <a:latin typeface="Calibri" pitchFamily="34" charset="0"/>
              </a:rPr>
              <a:t>Классификация неорганических веществ</a:t>
            </a:r>
            <a:br>
              <a:rPr lang="ru-RU" sz="27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Признак классификации - состав - С</a:t>
            </a:r>
            <a:r>
              <a:rPr lang="ru-RU" sz="2400" b="1" baseline="-25000" dirty="0">
                <a:latin typeface="Calibri" pitchFamily="34" charset="0"/>
              </a:rPr>
              <a:t>1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xmlns="" id="{38FF87CA-F307-645B-47ED-CBA006C61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5972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/>
              <a:t>                                                       </a:t>
            </a:r>
            <a:r>
              <a:rPr lang="ru-RU" altLang="ru-RU" b="1" dirty="0"/>
              <a:t>В-</a:t>
            </a:r>
            <a:r>
              <a:rPr lang="ru-RU" altLang="ru-RU" b="1" dirty="0" err="1"/>
              <a:t>ва</a:t>
            </a:r>
            <a:endParaRPr lang="ru-RU" altLang="ru-RU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</a:t>
            </a:r>
            <a:r>
              <a:rPr lang="ru-RU" altLang="ru-RU" sz="2000" b="1" dirty="0"/>
              <a:t>ПВ </a:t>
            </a:r>
            <a:r>
              <a:rPr lang="ru-RU" altLang="ru-RU" sz="2000" dirty="0"/>
              <a:t>                                                                                   </a:t>
            </a:r>
            <a:r>
              <a:rPr lang="ru-RU" altLang="ru-RU" sz="2000" b="1" dirty="0"/>
              <a:t>СВ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1 </a:t>
            </a:r>
            <a:r>
              <a:rPr lang="ru-RU" altLang="ru-RU" sz="2000" dirty="0" err="1"/>
              <a:t>х.э</a:t>
            </a:r>
            <a:r>
              <a:rPr lang="ru-RU" altLang="ru-RU" sz="2000" dirty="0"/>
              <a:t>.                                                                             </a:t>
            </a:r>
            <a:r>
              <a:rPr lang="ru-RU" altLang="ru-RU" sz="2000" dirty="0" err="1"/>
              <a:t>неск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х.э</a:t>
            </a:r>
            <a:r>
              <a:rPr lang="en-US" altLang="ru-RU" sz="2000" dirty="0"/>
              <a:t>.</a:t>
            </a: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                                                                                </a:t>
            </a:r>
            <a:r>
              <a:rPr lang="ru-RU" altLang="ru-RU" sz="1600" b="1" dirty="0"/>
              <a:t>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                                        </a:t>
            </a:r>
            <a:r>
              <a:rPr lang="en-US" altLang="ru-RU" sz="2000" dirty="0"/>
              <a:t> </a:t>
            </a:r>
            <a:r>
              <a:rPr lang="ru-RU" altLang="ru-RU" sz="2000" dirty="0"/>
              <a:t> </a:t>
            </a:r>
            <a:r>
              <a:rPr lang="ru-RU" altLang="ru-RU" sz="2000" b="1" dirty="0"/>
              <a:t>О          </a:t>
            </a:r>
            <a:r>
              <a:rPr lang="en-US" altLang="ru-RU" sz="2000" b="1" dirty="0"/>
              <a:t>                          </a:t>
            </a:r>
            <a:r>
              <a:rPr lang="ru-RU" altLang="ru-RU" sz="1600" b="1" dirty="0"/>
              <a:t>+1 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</a:t>
            </a:r>
            <a:r>
              <a:rPr lang="ru-RU" altLang="ru-RU" sz="2000" b="1" dirty="0"/>
              <a:t>М</a:t>
            </a:r>
            <a:r>
              <a:rPr lang="ru-RU" altLang="ru-RU" sz="2000" dirty="0"/>
              <a:t>                         </a:t>
            </a:r>
            <a:r>
              <a:rPr lang="ru-RU" altLang="ru-RU" sz="2000" b="1" dirty="0" err="1"/>
              <a:t>неМ</a:t>
            </a:r>
            <a:r>
              <a:rPr lang="ru-RU" altLang="ru-RU" sz="2000" b="1" dirty="0"/>
              <a:t> </a:t>
            </a:r>
            <a:r>
              <a:rPr lang="ru-RU" altLang="ru-RU" sz="2000" dirty="0"/>
              <a:t>                - </a:t>
            </a:r>
            <a:r>
              <a:rPr lang="ru-RU" altLang="ru-RU" sz="2000" b="1" dirty="0"/>
              <a:t>ид</a:t>
            </a:r>
            <a:r>
              <a:rPr lang="ru-RU" altLang="ru-RU" sz="2000" dirty="0"/>
              <a:t>ы       </a:t>
            </a:r>
            <a:r>
              <a:rPr lang="en-US" altLang="ru-RU" sz="2000" dirty="0"/>
              <a:t>                         </a:t>
            </a:r>
            <a:r>
              <a:rPr lang="ru-RU" altLang="ru-RU" sz="2000" dirty="0"/>
              <a:t> </a:t>
            </a:r>
            <a:r>
              <a:rPr lang="ru-RU" altLang="ru-RU" sz="2000" b="1" dirty="0"/>
              <a:t>Н</a:t>
            </a:r>
            <a:r>
              <a:rPr lang="ru-RU" altLang="ru-RU" b="1" dirty="0"/>
              <a:t>   </a:t>
            </a:r>
            <a:r>
              <a:rPr lang="ru-RU" altLang="ru-RU" sz="2000" b="1" dirty="0"/>
              <a:t>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тип. </a:t>
            </a:r>
            <a:r>
              <a:rPr lang="ru-RU" altLang="ru-RU" sz="2000" b="1" dirty="0"/>
              <a:t>  </a:t>
            </a:r>
            <a:r>
              <a:rPr lang="ru-RU" altLang="ru-RU" sz="2000" dirty="0"/>
              <a:t>пер.                                       </a:t>
            </a:r>
            <a:r>
              <a:rPr lang="ru-RU" altLang="ru-RU" sz="2000" b="1" dirty="0"/>
              <a:t>оксид</a:t>
            </a:r>
            <a:r>
              <a:rPr lang="ru-RU" altLang="ru-RU" sz="2000" dirty="0"/>
              <a:t>ы                                 </a:t>
            </a:r>
            <a:r>
              <a:rPr lang="ru-RU" altLang="ru-RU" sz="2000" b="1" dirty="0"/>
              <a:t>гидроксид</a:t>
            </a:r>
            <a:r>
              <a:rPr lang="ru-RU" altLang="ru-RU" sz="2000" dirty="0"/>
              <a:t>ы                     </a:t>
            </a:r>
            <a:r>
              <a:rPr lang="ru-RU" altLang="ru-RU" sz="2000" b="1" dirty="0"/>
              <a:t>соли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А           В                      основные           кислотные                              основные              кислотные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 +                                              несолеобразующие               </a:t>
            </a:r>
            <a:r>
              <a:rPr lang="ru-RU" altLang="ru-RU" sz="2000" b="1" dirty="0"/>
              <a:t>основания </a:t>
            </a:r>
            <a:r>
              <a:rPr lang="ru-RU" altLang="ru-RU" sz="1600" dirty="0"/>
              <a:t>         </a:t>
            </a:r>
            <a:r>
              <a:rPr lang="ru-RU" altLang="ru-RU" sz="2000" b="1" dirty="0"/>
              <a:t>кислоты</a:t>
            </a:r>
            <a:r>
              <a:rPr lang="ru-RU" altLang="ru-RU" sz="2000" dirty="0"/>
              <a:t> </a:t>
            </a:r>
            <a:r>
              <a:rPr lang="ru-RU" altLang="ru-RU" sz="1600" dirty="0"/>
              <a:t>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</a:t>
            </a:r>
            <a:r>
              <a:rPr lang="ru-RU" altLang="ru-RU" sz="1600" b="1" dirty="0" err="1"/>
              <a:t>Ве</a:t>
            </a:r>
            <a:r>
              <a:rPr lang="ru-RU" altLang="ru-RU" sz="1600" dirty="0"/>
              <a:t>                          амфотерные </a:t>
            </a:r>
            <a:r>
              <a:rPr lang="en-US" altLang="ru-RU" sz="1600" dirty="0"/>
              <a:t>       N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  NO</a:t>
            </a:r>
            <a:r>
              <a:rPr lang="ru-RU" altLang="ru-RU" sz="1600" dirty="0"/>
              <a:t>           двойные</a:t>
            </a:r>
            <a:r>
              <a:rPr lang="ru-RU" altLang="ru-RU" sz="1600" b="1" dirty="0"/>
              <a:t>                </a:t>
            </a:r>
            <a:r>
              <a:rPr lang="ru-RU" altLang="ru-RU" sz="1600" dirty="0"/>
              <a:t>амфотерные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</a:t>
            </a:r>
            <a:r>
              <a:rPr lang="en-US" altLang="ru-RU" sz="1600" b="1" dirty="0"/>
              <a:t> Al                                                           </a:t>
            </a:r>
            <a:r>
              <a:rPr lang="en-US" altLang="ru-RU" sz="1600" dirty="0"/>
              <a:t>CO   </a:t>
            </a:r>
            <a:r>
              <a:rPr lang="en-US" altLang="ru-RU" sz="1600" dirty="0" err="1"/>
              <a:t>SiO</a:t>
            </a:r>
            <a:r>
              <a:rPr lang="ru-RU" altLang="ru-RU" sz="1600" dirty="0"/>
              <a:t>              </a:t>
            </a:r>
            <a:r>
              <a:rPr lang="en-US" altLang="ru-RU" sz="1600" dirty="0"/>
              <a:t>Fe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4</a:t>
            </a:r>
            <a:r>
              <a:rPr lang="en-US" altLang="ru-RU" sz="1600" dirty="0"/>
              <a:t> </a:t>
            </a: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</a:t>
            </a:r>
            <a:r>
              <a:rPr lang="en-US" altLang="ru-RU" sz="1600" dirty="0"/>
              <a:t>(FeO·Fe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)</a:t>
            </a:r>
            <a:endParaRPr lang="ru-RU" altLang="ru-RU" sz="16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37A143A8-83CE-B016-E5A8-8771D545DD4D}"/>
              </a:ext>
            </a:extLst>
          </p:cNvPr>
          <p:cNvSpPr/>
          <p:nvPr/>
        </p:nvSpPr>
        <p:spPr>
          <a:xfrm rot="20712717">
            <a:off x="3635375" y="1403350"/>
            <a:ext cx="156686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634BD2E4-E2C4-21F9-2F40-2DF86F473301}"/>
              </a:ext>
            </a:extLst>
          </p:cNvPr>
          <p:cNvSpPr/>
          <p:nvPr/>
        </p:nvSpPr>
        <p:spPr>
          <a:xfrm rot="11293122">
            <a:off x="6327775" y="1366838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DA8A1D7D-C19D-8E2D-A5F5-79545F9317E2}"/>
              </a:ext>
            </a:extLst>
          </p:cNvPr>
          <p:cNvSpPr/>
          <p:nvPr/>
        </p:nvSpPr>
        <p:spPr>
          <a:xfrm rot="17794077">
            <a:off x="1843087" y="2397126"/>
            <a:ext cx="1566863" cy="1127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23D15296-4CF7-21E4-0DDF-BF3EBD768F6F}"/>
              </a:ext>
            </a:extLst>
          </p:cNvPr>
          <p:cNvSpPr/>
          <p:nvPr/>
        </p:nvSpPr>
        <p:spPr>
          <a:xfrm rot="14496081">
            <a:off x="3069431" y="2345532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C0C5F367-2EAF-EEB9-9A3B-680D762C345B}"/>
              </a:ext>
            </a:extLst>
          </p:cNvPr>
          <p:cNvSpPr/>
          <p:nvPr/>
        </p:nvSpPr>
        <p:spPr>
          <a:xfrm rot="19077911" flipV="1">
            <a:off x="5534025" y="2609850"/>
            <a:ext cx="2714625" cy="1206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2973251E-EDCA-8CCD-23FD-A33AC7C6D4ED}"/>
              </a:ext>
            </a:extLst>
          </p:cNvPr>
          <p:cNvSpPr/>
          <p:nvPr/>
        </p:nvSpPr>
        <p:spPr>
          <a:xfrm rot="13752437">
            <a:off x="8284369" y="2543969"/>
            <a:ext cx="2568575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41F5D82E-8D4B-A374-0BA5-072AB86B0F6D}"/>
              </a:ext>
            </a:extLst>
          </p:cNvPr>
          <p:cNvSpPr/>
          <p:nvPr/>
        </p:nvSpPr>
        <p:spPr>
          <a:xfrm rot="16200000" flipV="1">
            <a:off x="7897813" y="2716212"/>
            <a:ext cx="1231900" cy="984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65F21357-C2FD-905B-DA43-83F49B0C4F10}"/>
              </a:ext>
            </a:extLst>
          </p:cNvPr>
          <p:cNvSpPr/>
          <p:nvPr/>
        </p:nvSpPr>
        <p:spPr>
          <a:xfrm rot="20915853">
            <a:off x="4208463" y="3759200"/>
            <a:ext cx="641350" cy="1158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D4E1E1C5-FFFA-3283-B0AC-265F7CDDD181}"/>
              </a:ext>
            </a:extLst>
          </p:cNvPr>
          <p:cNvSpPr/>
          <p:nvPr/>
        </p:nvSpPr>
        <p:spPr>
          <a:xfrm rot="13604960" flipV="1">
            <a:off x="5831682" y="4028281"/>
            <a:ext cx="641350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0A4EA34D-0A7A-E0B7-C6F9-263B2F7D4905}"/>
              </a:ext>
            </a:extLst>
          </p:cNvPr>
          <p:cNvSpPr/>
          <p:nvPr/>
        </p:nvSpPr>
        <p:spPr>
          <a:xfrm rot="18339814">
            <a:off x="4236243" y="4260057"/>
            <a:ext cx="9953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01CDAEF4-B8B0-9C63-437F-8FD536958962}"/>
              </a:ext>
            </a:extLst>
          </p:cNvPr>
          <p:cNvSpPr/>
          <p:nvPr/>
        </p:nvSpPr>
        <p:spPr>
          <a:xfrm rot="18339814">
            <a:off x="5324475" y="3821113"/>
            <a:ext cx="192088" cy="9366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F68F934C-305E-3818-50DD-4D3FE79EB6B4}"/>
              </a:ext>
            </a:extLst>
          </p:cNvPr>
          <p:cNvSpPr/>
          <p:nvPr/>
        </p:nvSpPr>
        <p:spPr>
          <a:xfrm rot="2090189" flipH="1" flipV="1">
            <a:off x="8977313" y="3821113"/>
            <a:ext cx="252412" cy="1111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4571D0EA-CA96-97B0-D327-174408A8F740}"/>
              </a:ext>
            </a:extLst>
          </p:cNvPr>
          <p:cNvSpPr/>
          <p:nvPr/>
        </p:nvSpPr>
        <p:spPr>
          <a:xfrm rot="16389312" flipV="1">
            <a:off x="8149432" y="4245769"/>
            <a:ext cx="763587" cy="104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xmlns="" id="{800F6B7E-0322-DE76-9359-71E779B4318C}"/>
              </a:ext>
            </a:extLst>
          </p:cNvPr>
          <p:cNvSpPr/>
          <p:nvPr/>
        </p:nvSpPr>
        <p:spPr>
          <a:xfrm rot="18339814" flipV="1">
            <a:off x="1985963" y="3438525"/>
            <a:ext cx="260350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B8825C88-41A0-48BB-8BDE-3B8146BDA948}"/>
              </a:ext>
            </a:extLst>
          </p:cNvPr>
          <p:cNvSpPr/>
          <p:nvPr/>
        </p:nvSpPr>
        <p:spPr>
          <a:xfrm rot="2090189" flipH="1" flipV="1">
            <a:off x="2387600" y="3422650"/>
            <a:ext cx="25241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xmlns="" id="{044919F1-0C9E-7081-FDDD-1D4E0DAE0025}"/>
              </a:ext>
            </a:extLst>
          </p:cNvPr>
          <p:cNvSpPr/>
          <p:nvPr/>
        </p:nvSpPr>
        <p:spPr>
          <a:xfrm rot="18339814" flipV="1">
            <a:off x="7754144" y="3839369"/>
            <a:ext cx="261938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CA63DEFE-D8E3-DE8E-4A54-E3074E3BEC1D}"/>
              </a:ext>
            </a:extLst>
          </p:cNvPr>
          <p:cNvSpPr/>
          <p:nvPr/>
        </p:nvSpPr>
        <p:spPr>
          <a:xfrm rot="13449357" flipV="1">
            <a:off x="5883275" y="4151313"/>
            <a:ext cx="1236663" cy="134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85D5DCE-F182-991E-2308-DA0AB224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3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                                              </a:t>
            </a:r>
            <a:br>
              <a:rPr lang="ru-RU" sz="2400" b="1" dirty="0"/>
            </a:br>
            <a:r>
              <a:rPr lang="ru-RU" sz="2400" b="1" dirty="0"/>
              <a:t>                                                      </a:t>
            </a:r>
            <a:r>
              <a:rPr lang="ru-RU" sz="2700" b="1" dirty="0" smtClean="0">
                <a:latin typeface="+mn-lt"/>
              </a:rPr>
              <a:t>Классификация 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солей</a:t>
            </a: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400" b="1" dirty="0">
                <a:latin typeface="+mn-lt"/>
              </a:rPr>
              <a:t>                                            Признак классификации - состав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86FE0553-F6D8-53BD-4079-D5F928AA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93813"/>
            <a:ext cx="9666288" cy="48831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/>
              <a:t>                                               Соли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обязательно содержат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</a:t>
            </a:r>
            <a:r>
              <a:rPr lang="ru-RU" sz="2400" b="1" dirty="0"/>
              <a:t>Средние</a:t>
            </a:r>
            <a:r>
              <a:rPr lang="ru-RU" sz="2400" dirty="0"/>
              <a:t> (нормальные)</a:t>
            </a:r>
            <a:r>
              <a:rPr lang="ru-RU" sz="2400" b="1" dirty="0"/>
              <a:t>       М</a:t>
            </a:r>
            <a:r>
              <a:rPr lang="en-US" sz="2400" b="1" baseline="30000" dirty="0" err="1"/>
              <a:t>n+</a:t>
            </a:r>
            <a:r>
              <a:rPr lang="en-US" sz="2400" b="1" baseline="-25000" dirty="0" err="1"/>
              <a:t>m</a:t>
            </a:r>
            <a:r>
              <a:rPr lang="ru-RU" sz="2400" b="1" dirty="0"/>
              <a:t>Ас</a:t>
            </a:r>
            <a:r>
              <a:rPr lang="en-US" sz="2400" b="1" baseline="30000" dirty="0"/>
              <a:t>m-</a:t>
            </a:r>
            <a:r>
              <a:rPr lang="en-US" sz="2400" b="1" baseline="-25000" dirty="0"/>
              <a:t>n</a:t>
            </a:r>
            <a:r>
              <a:rPr lang="ru-RU" sz="2400" b="1" baseline="30000" dirty="0"/>
              <a:t>            </a:t>
            </a:r>
            <a:r>
              <a:rPr lang="ru-RU" sz="2400" dirty="0"/>
              <a:t>«Ненормальные»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</a:t>
            </a:r>
            <a:r>
              <a:rPr lang="en-US" sz="2400" dirty="0"/>
              <a:t>                                                         </a:t>
            </a:r>
            <a:r>
              <a:rPr lang="en-US" sz="2400" b="1" dirty="0"/>
              <a:t>NH</a:t>
            </a:r>
            <a:r>
              <a:rPr lang="ru-RU" sz="2400" b="1" baseline="-25000" dirty="0"/>
              <a:t>4</a:t>
            </a:r>
            <a:r>
              <a:rPr lang="ru-RU" sz="2400" b="1" baseline="30000" dirty="0"/>
              <a:t>+</a:t>
            </a:r>
            <a:endParaRPr lang="ru-RU" sz="24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                                    </a:t>
            </a:r>
            <a:r>
              <a:rPr lang="ru-RU" sz="2400" b="1" dirty="0"/>
              <a:t>Кислые</a:t>
            </a:r>
            <a:r>
              <a:rPr lang="ru-RU" sz="2400" dirty="0"/>
              <a:t>      </a:t>
            </a:r>
            <a:r>
              <a:rPr lang="ru-RU" sz="2400" b="1" dirty="0"/>
              <a:t>Основные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                                  </a:t>
            </a:r>
            <a:r>
              <a:rPr lang="ru-RU" sz="2400" b="1" dirty="0"/>
              <a:t>М</a:t>
            </a:r>
            <a:r>
              <a:rPr lang="en-US" sz="2400" b="1" baseline="30000" dirty="0"/>
              <a:t>n+</a:t>
            </a:r>
            <a:r>
              <a:rPr lang="ru-RU" sz="2400" b="1" dirty="0"/>
              <a:t>Н</a:t>
            </a:r>
            <a:r>
              <a:rPr lang="en-US" sz="2400" b="1" baseline="30000" dirty="0"/>
              <a:t>+</a:t>
            </a:r>
            <a:r>
              <a:rPr lang="ru-RU" sz="2400" b="1" dirty="0"/>
              <a:t>Ас</a:t>
            </a:r>
            <a:r>
              <a:rPr lang="en-US" sz="2400" b="1" baseline="30000" dirty="0"/>
              <a:t>m-</a:t>
            </a:r>
            <a:r>
              <a:rPr lang="ru-RU" sz="2400" b="1" baseline="30000" dirty="0"/>
              <a:t>     </a:t>
            </a:r>
            <a:r>
              <a:rPr lang="ru-RU" sz="2400" b="1" dirty="0"/>
              <a:t>М</a:t>
            </a:r>
            <a:r>
              <a:rPr lang="en-US" sz="2400" b="1" baseline="30000" dirty="0"/>
              <a:t>n+</a:t>
            </a:r>
            <a:r>
              <a:rPr lang="ru-RU" sz="2400" b="1" dirty="0"/>
              <a:t>ОН</a:t>
            </a:r>
            <a:r>
              <a:rPr lang="en-US" sz="2400" b="1" baseline="30000" dirty="0"/>
              <a:t>-</a:t>
            </a:r>
            <a:r>
              <a:rPr lang="ru-RU" sz="2400" b="1" dirty="0"/>
              <a:t>Ас</a:t>
            </a:r>
            <a:r>
              <a:rPr lang="en-US" sz="2400" b="1" baseline="30000" dirty="0"/>
              <a:t>m-</a:t>
            </a:r>
            <a:r>
              <a:rPr lang="ru-RU" sz="24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                                  </a:t>
            </a:r>
            <a:r>
              <a:rPr lang="ru-RU" sz="1900" dirty="0"/>
              <a:t>(индексы)         (</a:t>
            </a:r>
            <a:r>
              <a:rPr lang="ru-RU" sz="1900" dirty="0" err="1"/>
              <a:t>индексы</a:t>
            </a:r>
            <a:r>
              <a:rPr lang="ru-RU" sz="19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             </a:t>
            </a:r>
            <a:r>
              <a:rPr lang="ru-RU" sz="2400" b="1" dirty="0"/>
              <a:t>Двойные</a:t>
            </a:r>
            <a:r>
              <a:rPr lang="ru-RU" sz="2400" dirty="0"/>
              <a:t>                                                </a:t>
            </a:r>
            <a:r>
              <a:rPr lang="ru-RU" sz="2400" b="1" dirty="0"/>
              <a:t>Смешанные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         </a:t>
            </a:r>
            <a:r>
              <a:rPr lang="ru-RU" sz="2400" b="1" dirty="0"/>
              <a:t>М</a:t>
            </a:r>
            <a:r>
              <a:rPr lang="en-US" sz="2400" b="1" baseline="30000" dirty="0"/>
              <a:t>n+</a:t>
            </a:r>
            <a:r>
              <a:rPr lang="ru-RU" sz="2400" b="1" dirty="0"/>
              <a:t>М</a:t>
            </a:r>
            <a:r>
              <a:rPr lang="en-US" sz="2400" b="1" baseline="30000" dirty="0"/>
              <a:t>n´+</a:t>
            </a:r>
            <a:r>
              <a:rPr lang="ru-RU" sz="2400" b="1" dirty="0"/>
              <a:t>Ас</a:t>
            </a:r>
            <a:r>
              <a:rPr lang="en-US" sz="2400" b="1" baseline="30000" dirty="0"/>
              <a:t>m-</a:t>
            </a:r>
            <a:r>
              <a:rPr lang="ru-RU" sz="2400" b="1" dirty="0"/>
              <a:t>                                               М</a:t>
            </a:r>
            <a:r>
              <a:rPr lang="en-US" sz="2400" b="1" baseline="30000" dirty="0"/>
              <a:t>n+</a:t>
            </a:r>
            <a:r>
              <a:rPr lang="ru-RU" sz="2400" b="1" dirty="0"/>
              <a:t>Ас</a:t>
            </a:r>
            <a:r>
              <a:rPr lang="en-US" sz="2400" b="1" baseline="30000" dirty="0"/>
              <a:t>m-</a:t>
            </a:r>
            <a:r>
              <a:rPr lang="ru-RU" sz="2400" b="1" dirty="0"/>
              <a:t>Ас</a:t>
            </a:r>
            <a:r>
              <a:rPr lang="en-US" sz="2400" b="1" baseline="30000" dirty="0"/>
              <a:t>m´-</a:t>
            </a:r>
            <a:r>
              <a:rPr lang="ru-RU" sz="2400" dirty="0"/>
              <a:t>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</a:t>
            </a:r>
            <a:r>
              <a:rPr lang="ru-RU" sz="2400" b="1" dirty="0"/>
              <a:t>Комплексные       </a:t>
            </a:r>
            <a:r>
              <a:rPr lang="ru-RU" sz="1900" dirty="0"/>
              <a:t>(индексы)                                                              (</a:t>
            </a:r>
            <a:r>
              <a:rPr lang="ru-RU" sz="1900" dirty="0" err="1"/>
              <a:t>индексы</a:t>
            </a:r>
            <a:r>
              <a:rPr lang="ru-RU" sz="1900" dirty="0"/>
              <a:t>)</a:t>
            </a:r>
            <a:endParaRPr lang="ru-RU" sz="19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Катионные    </a:t>
            </a:r>
            <a:r>
              <a:rPr lang="ru-RU" sz="2400" b="1" dirty="0"/>
              <a:t>[  ]</a:t>
            </a:r>
            <a:r>
              <a:rPr lang="ru-RU" sz="2400" dirty="0"/>
              <a:t>         Анионные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          </a:t>
            </a:r>
            <a:r>
              <a:rPr lang="en-US" sz="2400" b="1" dirty="0"/>
              <a:t>[  ]</a:t>
            </a:r>
            <a:r>
              <a:rPr lang="en-US" sz="2400" b="1" baseline="30000" dirty="0" err="1"/>
              <a:t>n+</a:t>
            </a:r>
            <a:r>
              <a:rPr lang="en-US" sz="2400" b="1" baseline="-25000" dirty="0" err="1"/>
              <a:t>m</a:t>
            </a:r>
            <a:r>
              <a:rPr lang="en-US" sz="2400" b="1" baseline="30000" dirty="0"/>
              <a:t> </a:t>
            </a:r>
            <a:r>
              <a:rPr lang="ru-RU" sz="2400" b="1" dirty="0"/>
              <a:t>Ас</a:t>
            </a:r>
            <a:r>
              <a:rPr lang="en-US" sz="2400" b="1" baseline="30000" dirty="0"/>
              <a:t>m- </a:t>
            </a:r>
            <a:r>
              <a:rPr lang="en-US" sz="2400" b="1" baseline="-25000" dirty="0"/>
              <a:t>n</a:t>
            </a:r>
            <a:r>
              <a:rPr lang="ru-RU" sz="2400" b="1" dirty="0"/>
              <a:t>                 М</a:t>
            </a:r>
            <a:r>
              <a:rPr lang="en-US" sz="2400" b="1" baseline="30000" dirty="0"/>
              <a:t>n+ </a:t>
            </a:r>
            <a:r>
              <a:rPr lang="en-US" sz="2400" b="1" baseline="-25000" dirty="0"/>
              <a:t>m</a:t>
            </a:r>
            <a:r>
              <a:rPr lang="en-US" sz="2400" b="1" baseline="30000" dirty="0"/>
              <a:t> </a:t>
            </a:r>
            <a:r>
              <a:rPr lang="en-US" sz="2400" b="1" dirty="0"/>
              <a:t>[  ]</a:t>
            </a:r>
            <a:r>
              <a:rPr lang="en-US" sz="2400" b="1" baseline="30000" dirty="0"/>
              <a:t> m- </a:t>
            </a:r>
            <a:r>
              <a:rPr lang="en-US" sz="2400" b="1" baseline="-25000" dirty="0"/>
              <a:t>n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5E126A7B-74E5-B7DA-0BE6-7F7E027293E6}"/>
              </a:ext>
            </a:extLst>
          </p:cNvPr>
          <p:cNvSpPr/>
          <p:nvPr/>
        </p:nvSpPr>
        <p:spPr>
          <a:xfrm rot="18047673">
            <a:off x="2902744" y="3682207"/>
            <a:ext cx="2540000" cy="1254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5631413B-DA51-0224-8177-EC09C4FED7FF}"/>
              </a:ext>
            </a:extLst>
          </p:cNvPr>
          <p:cNvSpPr/>
          <p:nvPr/>
        </p:nvSpPr>
        <p:spPr>
          <a:xfrm rot="20495538">
            <a:off x="3221038" y="1714500"/>
            <a:ext cx="1568450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83F8D738-A7FE-0F74-9F79-5A72C89A7677}"/>
              </a:ext>
            </a:extLst>
          </p:cNvPr>
          <p:cNvSpPr/>
          <p:nvPr/>
        </p:nvSpPr>
        <p:spPr>
          <a:xfrm rot="14191291">
            <a:off x="7900987" y="2689226"/>
            <a:ext cx="557213" cy="1381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6BA726D4-BE0F-DD53-DD4B-F44AB005F68E}"/>
              </a:ext>
            </a:extLst>
          </p:cNvPr>
          <p:cNvSpPr/>
          <p:nvPr/>
        </p:nvSpPr>
        <p:spPr>
          <a:xfrm rot="18143475">
            <a:off x="4869657" y="3136106"/>
            <a:ext cx="2089150" cy="141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xmlns="" id="{C00F8255-644C-7F87-B3B4-BAA74D61ABA4}"/>
              </a:ext>
            </a:extLst>
          </p:cNvPr>
          <p:cNvSpPr/>
          <p:nvPr/>
        </p:nvSpPr>
        <p:spPr>
          <a:xfrm rot="13943296">
            <a:off x="8383587" y="3208338"/>
            <a:ext cx="2087563" cy="1412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F73A202D-3507-BBE6-1B66-092CB69811AA}"/>
              </a:ext>
            </a:extLst>
          </p:cNvPr>
          <p:cNvSpPr/>
          <p:nvPr/>
        </p:nvSpPr>
        <p:spPr>
          <a:xfrm rot="12288128">
            <a:off x="6030913" y="1733550"/>
            <a:ext cx="1566862" cy="1174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xmlns="" id="{DEBF9670-F6B6-A407-9578-AE011B14A69C}"/>
              </a:ext>
            </a:extLst>
          </p:cNvPr>
          <p:cNvSpPr/>
          <p:nvPr/>
        </p:nvSpPr>
        <p:spPr>
          <a:xfrm rot="18340043">
            <a:off x="6545263" y="2682875"/>
            <a:ext cx="555625" cy="1365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xmlns="" id="{71A36C64-3DFE-41DB-8607-7BB0EE87DA12}"/>
              </a:ext>
            </a:extLst>
          </p:cNvPr>
          <p:cNvSpPr/>
          <p:nvPr/>
        </p:nvSpPr>
        <p:spPr>
          <a:xfrm rot="19980790">
            <a:off x="2139950" y="5157788"/>
            <a:ext cx="555625" cy="1365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xmlns="" id="{FAAF8EC3-6D41-E807-F237-5C712E9D751E}"/>
              </a:ext>
            </a:extLst>
          </p:cNvPr>
          <p:cNvSpPr/>
          <p:nvPr/>
        </p:nvSpPr>
        <p:spPr>
          <a:xfrm rot="12265680">
            <a:off x="4497388" y="5194300"/>
            <a:ext cx="557212" cy="1365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65627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Классификация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средних солей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 Признак классификации - состав 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1400175" y="1333500"/>
          <a:ext cx="9391650" cy="4189413"/>
        </p:xfrm>
        <a:graphic>
          <a:graphicData uri="http://schemas.openxmlformats.org/presentationml/2006/ole">
            <p:oleObj spid="_x0000_s6146" name="Document" r:id="rId3" imgW="9391466" imgH="418913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0A8F50E-F26B-07F4-0F12-55291DB0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ЕГЭ -2024. Химия. 11 класс.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Демонстрационный вариант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ФИПИ, Официальный сайт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219FB9-A70B-C596-D6BA-AE99CC7A9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5" y="1331913"/>
            <a:ext cx="7049052" cy="46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671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2A29398-7562-02FD-797A-7D217954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ОГЭ -2024. Химия. 9 класс.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Демонстрационный вариант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ФИПИ, Официальный сайт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xmlns="" id="{8A7319D6-22AD-ACE5-61C4-0215729E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7" t="60478" r="30032" b="8824"/>
          <a:stretch>
            <a:fillRect/>
          </a:stretch>
        </p:blipFill>
        <p:spPr bwMode="auto">
          <a:xfrm>
            <a:off x="1747838" y="2057400"/>
            <a:ext cx="8631237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44F7D96-048F-AC12-7BA2-41540AC1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2023.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xmlns="" id="{2E25B7AB-A860-7AEB-23FE-DEB0FA95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17831" r="32304" b="6250"/>
          <a:stretch>
            <a:fillRect/>
          </a:stretch>
        </p:blipFill>
        <p:spPr bwMode="auto">
          <a:xfrm>
            <a:off x="430213" y="1446213"/>
            <a:ext cx="40068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xmlns="" id="{D0B464F8-7841-1C01-9A9A-359BDB68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25737" r="32304" b="62202"/>
          <a:stretch>
            <a:fillRect/>
          </a:stretch>
        </p:blipFill>
        <p:spPr bwMode="auto">
          <a:xfrm>
            <a:off x="4468813" y="2141538"/>
            <a:ext cx="7359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xmlns="" id="{C846109F-C6E6-8565-8C54-97E32763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49858" r="32304" b="41774"/>
          <a:stretch>
            <a:fillRect/>
          </a:stretch>
        </p:blipFill>
        <p:spPr bwMode="auto">
          <a:xfrm>
            <a:off x="4495800" y="3562350"/>
            <a:ext cx="7696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691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11996-54D6-396D-7784-6C39B742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71600"/>
            <a:ext cx="9739313" cy="37830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Дефициты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выявлены по итогам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ВПР по химии для 8 классов,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ГИА в 9 и 11 классах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Сегодня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рассмотрим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некоторые методические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подходы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их преодолению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72512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DB84426-0A10-0BF3-90FA-C0CC7662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2023.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xmlns="" id="{C1153ED6-88A7-9C88-4123-CEDEEDF9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25737" r="32304" b="62202"/>
          <a:stretch>
            <a:fillRect/>
          </a:stretch>
        </p:blipFill>
        <p:spPr bwMode="auto">
          <a:xfrm>
            <a:off x="1092200" y="1703388"/>
            <a:ext cx="101107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>
            <a:extLst>
              <a:ext uri="{FF2B5EF4-FFF2-40B4-BE49-F238E27FC236}">
                <a16:creationId xmlns:a16="http://schemas.microsoft.com/office/drawing/2014/main" xmlns="" id="{E9DDF2C2-5A16-039D-D486-907BE4D4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49858" r="32304" b="41774"/>
          <a:stretch>
            <a:fillRect/>
          </a:stretch>
        </p:blipFill>
        <p:spPr bwMode="auto">
          <a:xfrm>
            <a:off x="1158875" y="3562350"/>
            <a:ext cx="104092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2023.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29A84A6E-5774-26FA-BAD2-DF66E4A1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8" t="23672" r="32616" b="33640"/>
          <a:stretch>
            <a:fillRect/>
          </a:stretch>
        </p:blipFill>
        <p:spPr bwMode="auto">
          <a:xfrm>
            <a:off x="2192338" y="1641475"/>
            <a:ext cx="75088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734DADA0-EA02-7453-3CC6-C5FD11CD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9" t="25551" r="32822" b="70486"/>
          <a:stretch>
            <a:fillRect/>
          </a:stretch>
        </p:blipFill>
        <p:spPr bwMode="auto">
          <a:xfrm>
            <a:off x="2297113" y="1255713"/>
            <a:ext cx="71326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3894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xmlns="" id="{A6E2C873-3E06-DE5F-8FAF-D4F7A75F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777" y="365125"/>
            <a:ext cx="7244862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Двухатомные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молекулы</a:t>
            </a:r>
            <a:b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простых веществ неметаллов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2EF96582-63E9-8F8C-F24E-AB9FF984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IA                                                      VA                 VIA              VIIA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</a:t>
            </a:r>
            <a:r>
              <a:rPr lang="en-US" sz="4800" dirty="0"/>
              <a:t>H</a:t>
            </a:r>
            <a:r>
              <a:rPr lang="en-US" sz="4800" baseline="-25000" dirty="0"/>
              <a:t>2</a:t>
            </a:r>
            <a:r>
              <a:rPr lang="en-US" sz="4800" dirty="0"/>
              <a:t> </a:t>
            </a:r>
            <a:r>
              <a:rPr lang="ru-RU" sz="4800" dirty="0"/>
              <a:t>               </a:t>
            </a:r>
            <a:r>
              <a:rPr lang="en-US" sz="4800" dirty="0"/>
              <a:t>              N</a:t>
            </a:r>
            <a:r>
              <a:rPr lang="en-US" sz="4800" baseline="-25000" dirty="0"/>
              <a:t>2 </a:t>
            </a:r>
            <a:r>
              <a:rPr lang="ru-RU" sz="4800" baseline="-25000" dirty="0"/>
              <a:t>    </a:t>
            </a:r>
            <a:r>
              <a:rPr lang="en-US" sz="4800" baseline="-25000" dirty="0"/>
              <a:t>        </a:t>
            </a:r>
            <a:r>
              <a:rPr lang="en-US" sz="4800" dirty="0"/>
              <a:t>O</a:t>
            </a:r>
            <a:r>
              <a:rPr lang="en-US" sz="4800" baseline="-25000" dirty="0"/>
              <a:t>2</a:t>
            </a:r>
            <a:r>
              <a:rPr lang="en-US" sz="4800" dirty="0"/>
              <a:t> </a:t>
            </a:r>
            <a:r>
              <a:rPr lang="ru-RU" sz="4800" dirty="0"/>
              <a:t>       </a:t>
            </a:r>
            <a:r>
              <a:rPr lang="en-US" sz="4800" dirty="0"/>
              <a:t>F</a:t>
            </a:r>
            <a:r>
              <a:rPr lang="en-US" sz="4800" baseline="-25000" dirty="0"/>
              <a:t>2</a:t>
            </a:r>
            <a:endParaRPr lang="ru-RU" sz="4800" baseline="-25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/>
              <a:t>                                                </a:t>
            </a:r>
            <a:r>
              <a:rPr lang="en-US" sz="4800" dirty="0"/>
              <a:t>                 Cl</a:t>
            </a:r>
            <a:r>
              <a:rPr lang="en-US" sz="4800" baseline="-25000" dirty="0"/>
              <a:t>2</a:t>
            </a:r>
            <a:r>
              <a:rPr lang="ru-RU" sz="4800" dirty="0"/>
              <a:t>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/>
              <a:t>                                                </a:t>
            </a:r>
            <a:r>
              <a:rPr lang="en-US" sz="4800" dirty="0"/>
              <a:t>                 Br</a:t>
            </a:r>
            <a:r>
              <a:rPr lang="en-US" sz="4800" baseline="-25000" dirty="0"/>
              <a:t>2</a:t>
            </a:r>
            <a:r>
              <a:rPr lang="en-US" sz="4800" dirty="0"/>
              <a:t>  </a:t>
            </a:r>
            <a:endParaRPr lang="ru-RU" sz="4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/>
              <a:t>                                                   </a:t>
            </a:r>
            <a:r>
              <a:rPr lang="en-US" sz="4800" dirty="0"/>
              <a:t>               I</a:t>
            </a:r>
            <a:r>
              <a:rPr lang="en-US" sz="4800" baseline="-25000" dirty="0"/>
              <a:t>2</a:t>
            </a:r>
            <a:r>
              <a:rPr lang="en-US" sz="4800" dirty="0"/>
              <a:t>  </a:t>
            </a:r>
            <a:endParaRPr lang="ru-RU" sz="4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xmlns="" id="{A8B20882-7F59-0BFE-ADE3-A953E798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48131" name="Содержимое 3">
            <a:extLst>
              <a:ext uri="{FF2B5EF4-FFF2-40B4-BE49-F238E27FC236}">
                <a16:creationId xmlns:a16="http://schemas.microsoft.com/office/drawing/2014/main" xmlns="" id="{D7D0A2CC-EF61-846F-478E-8C922F804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dirty="0"/>
              <a:t>                           </a:t>
            </a:r>
            <a:r>
              <a:rPr lang="ru-RU" altLang="ru-RU" sz="4400" dirty="0" smtClean="0"/>
              <a:t>   </a:t>
            </a:r>
            <a:r>
              <a:rPr lang="en-US" altLang="ru-RU" sz="4400" dirty="0" smtClean="0"/>
              <a:t> </a:t>
            </a:r>
            <a:r>
              <a:rPr lang="ru-RU" altLang="ru-RU" sz="4400" dirty="0" smtClean="0"/>
              <a:t>Задание</a:t>
            </a:r>
            <a:r>
              <a:rPr lang="ru-RU" altLang="ru-RU" sz="4400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dirty="0"/>
              <a:t>        </a:t>
            </a:r>
            <a:r>
              <a:rPr lang="ru-RU" altLang="ru-RU" sz="4000" b="1" dirty="0">
                <a:latin typeface="Calibri Light" panose="020F0302020204030204" pitchFamily="34" charset="0"/>
                <a:cs typeface="Arial" panose="020B0604020202020204" pitchFamily="34" charset="0"/>
              </a:rPr>
              <a:t>составить формулу</a:t>
            </a:r>
            <a:r>
              <a:rPr lang="en-US" altLang="ru-RU" sz="40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latin typeface="Calibri Light" panose="020F0302020204030204" pitchFamily="34" charset="0"/>
                <a:cs typeface="Arial" panose="020B0604020202020204" pitchFamily="34" charset="0"/>
              </a:rPr>
              <a:t>хлорида калия </a:t>
            </a:r>
            <a:endParaRPr lang="ru-RU" altLang="ru-RU" sz="4000" dirty="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xmlns="" id="{62BA9175-B38A-A188-A27F-88FEFDF8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49155" name="Содержимое 3">
            <a:extLst>
              <a:ext uri="{FF2B5EF4-FFF2-40B4-BE49-F238E27FC236}">
                <a16:creationId xmlns:a16="http://schemas.microsoft.com/office/drawing/2014/main" xmlns="" id="{F8622574-DE8C-3B72-D692-5DE1D71C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               </a:t>
            </a:r>
            <a:r>
              <a:rPr lang="en-US" altLang="ru-RU" dirty="0"/>
              <a:t> </a:t>
            </a:r>
            <a:r>
              <a:rPr lang="ru-RU" altLang="ru-RU" dirty="0"/>
              <a:t>-</a:t>
            </a:r>
            <a:r>
              <a:rPr lang="en-US" altLang="ru-RU" dirty="0"/>
              <a:t>1</a:t>
            </a:r>
            <a:endParaRPr lang="ru-RU" altLang="ru-RU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dirty="0"/>
              <a:t>               </a:t>
            </a:r>
            <a:r>
              <a:rPr lang="en-US" altLang="ru-RU" sz="5400" dirty="0" err="1"/>
              <a:t>Cl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хлорид  </a:t>
            </a:r>
            <a:endParaRPr lang="ru-RU" altLang="ru-RU" sz="5400" dirty="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xmlns="" id="{208CC4F8-DF4A-068B-4900-5F5CE1EC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0179" name="Содержимое 3">
            <a:extLst>
              <a:ext uri="{FF2B5EF4-FFF2-40B4-BE49-F238E27FC236}">
                <a16:creationId xmlns:a16="http://schemas.microsoft.com/office/drawing/2014/main" xmlns="" id="{B6EED45D-FA53-6A07-749B-51C3457C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</a:t>
            </a:r>
            <a:r>
              <a:rPr lang="en-US" altLang="ru-RU"/>
              <a:t> </a:t>
            </a:r>
            <a:r>
              <a:rPr lang="ru-RU" altLang="ru-RU"/>
              <a:t>-</a:t>
            </a:r>
            <a:r>
              <a:rPr lang="en-US" altLang="ru-RU"/>
              <a:t>1</a:t>
            </a:r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</a:t>
            </a:r>
            <a:r>
              <a:rPr lang="en-US" altLang="ru-RU" sz="5400"/>
              <a:t>Cl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хлорид     (кого?)  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xmlns="" id="{A3474FB8-FD81-EA3E-7EB2-03CAC133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1203" name="Содержимое 3">
            <a:extLst>
              <a:ext uri="{FF2B5EF4-FFF2-40B4-BE49-F238E27FC236}">
                <a16:creationId xmlns:a16="http://schemas.microsoft.com/office/drawing/2014/main" xmlns="" id="{AF8D1EB4-0B30-02C7-1CBB-04BDC877F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1  (НОК)</a:t>
            </a:r>
            <a:endParaRPr lang="ru-RU" altLang="ru-RU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+1    </a:t>
            </a:r>
            <a:r>
              <a:rPr lang="en-US" altLang="ru-RU"/>
              <a:t> </a:t>
            </a:r>
            <a:r>
              <a:rPr lang="ru-RU" altLang="ru-RU"/>
              <a:t>  -</a:t>
            </a:r>
            <a:r>
              <a:rPr lang="en-US" altLang="ru-RU"/>
              <a:t>1</a:t>
            </a:r>
            <a:r>
              <a:rPr lang="ru-RU" altLang="ru-RU"/>
              <a:t>          </a:t>
            </a:r>
            <a:r>
              <a:rPr lang="ru-RU" altLang="ru-RU">
                <a:solidFill>
                  <a:srgbClr val="C00000"/>
                </a:solidFill>
              </a:rPr>
              <a:t>См. ТР!!!</a:t>
            </a:r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К </a:t>
            </a:r>
            <a:r>
              <a:rPr lang="en-US" altLang="ru-RU" sz="5400"/>
              <a:t>Cl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хлорид  калия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xmlns="" id="{6EB628E5-43C8-85DD-547C-5C44324D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2227" name="Содержимое 3">
            <a:extLst>
              <a:ext uri="{FF2B5EF4-FFF2-40B4-BE49-F238E27FC236}">
                <a16:creationId xmlns:a16="http://schemas.microsoft.com/office/drawing/2014/main" xmlns="" id="{31F32BAF-DF6B-5E18-7228-9814B2B7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1  (НОК)</a:t>
            </a:r>
            <a:endParaRPr lang="ru-RU" altLang="ru-RU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+1    </a:t>
            </a:r>
            <a:r>
              <a:rPr lang="en-US" altLang="ru-RU"/>
              <a:t> </a:t>
            </a:r>
            <a:r>
              <a:rPr lang="ru-RU" altLang="ru-RU"/>
              <a:t>  -</a:t>
            </a:r>
            <a:r>
              <a:rPr lang="en-US" altLang="ru-RU"/>
              <a:t>1</a:t>
            </a:r>
            <a:r>
              <a:rPr lang="ru-RU" altLang="ru-RU"/>
              <a:t>          </a:t>
            </a:r>
            <a:r>
              <a:rPr lang="ru-RU" altLang="ru-RU">
                <a:solidFill>
                  <a:srgbClr val="C00000"/>
                </a:solidFill>
              </a:rPr>
              <a:t>См. ТР!!!</a:t>
            </a:r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К </a:t>
            </a:r>
            <a:r>
              <a:rPr lang="en-US" altLang="ru-RU" sz="5400"/>
              <a:t>Cl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хлорид  калия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4800" b="1">
                <a:latin typeface="Calibri Light" panose="020F0302020204030204" pitchFamily="34" charset="0"/>
                <a:cs typeface="Arial" panose="020B0604020202020204" pitchFamily="34" charset="0"/>
              </a:rPr>
              <a:t>Калий - хлор</a:t>
            </a:r>
            <a:endParaRPr lang="ru-RU" altLang="ru-RU" sz="48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xmlns="" id="{B22F55D2-93D7-2D36-FF4E-64C6110F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3251" name="Содержимое 3">
            <a:extLst>
              <a:ext uri="{FF2B5EF4-FFF2-40B4-BE49-F238E27FC236}">
                <a16:creationId xmlns:a16="http://schemas.microsoft.com/office/drawing/2014/main" xmlns="" id="{CC163220-DD46-94A3-43CB-B2D498EE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dirty="0"/>
              <a:t>                            </a:t>
            </a:r>
            <a:r>
              <a:rPr lang="ru-RU" altLang="ru-RU" sz="4400" dirty="0" smtClean="0"/>
              <a:t>Задание</a:t>
            </a:r>
            <a:r>
              <a:rPr lang="ru-RU" altLang="ru-RU" sz="4400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dirty="0"/>
              <a:t>                 </a:t>
            </a:r>
            <a:r>
              <a:rPr lang="ru-RU" altLang="ru-RU" sz="4000" b="1" dirty="0">
                <a:latin typeface="Calibri Light" panose="020F0302020204030204" pitchFamily="34" charset="0"/>
                <a:cs typeface="Arial" panose="020B0604020202020204" pitchFamily="34" charset="0"/>
              </a:rPr>
              <a:t>составить формулу</a:t>
            </a:r>
            <a:r>
              <a:rPr lang="en-US" altLang="ru-RU" sz="40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ru-RU" altLang="ru-RU" sz="40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0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      сульфата алюминия</a:t>
            </a:r>
            <a:endParaRPr lang="ru-RU" altLang="ru-RU" sz="4000" dirty="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xmlns="" id="{275E820C-8C6C-799F-F0BC-D26CDAEC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4275" name="Содержимое 3">
            <a:extLst>
              <a:ext uri="{FF2B5EF4-FFF2-40B4-BE49-F238E27FC236}">
                <a16:creationId xmlns:a16="http://schemas.microsoft.com/office/drawing/2014/main" xmlns="" id="{DA77195F-1104-9D48-F39D-383F6428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</a:t>
            </a:r>
            <a:r>
              <a:rPr lang="en-US" altLang="ru-RU"/>
              <a:t> </a:t>
            </a:r>
            <a:r>
              <a:rPr lang="ru-RU" altLang="ru-RU"/>
              <a:t>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</a:t>
            </a:r>
            <a:r>
              <a:rPr lang="en-US" altLang="ru-RU" sz="5400"/>
              <a:t>SO</a:t>
            </a:r>
            <a:r>
              <a:rPr lang="en-US" altLang="ru-RU" sz="5400" baseline="-25000"/>
              <a:t>4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0A8F50E-F26B-07F4-0F12-55291DB0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ЕГЭ -2024. Химия. 11 класс.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Демонстрационный вариант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ФИПИ, Официальный сайт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219FB9-A70B-C596-D6BA-AE99CC7A9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5" y="1331913"/>
            <a:ext cx="7049052" cy="46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407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xmlns="" id="{987A0776-86D0-4827-7120-DD901A22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5299" name="Содержимое 3">
            <a:extLst>
              <a:ext uri="{FF2B5EF4-FFF2-40B4-BE49-F238E27FC236}">
                <a16:creationId xmlns:a16="http://schemas.microsoft.com/office/drawing/2014/main" xmlns="" id="{C5BEFAC6-11BF-BAC1-0356-13BAB802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              </a:t>
            </a:r>
            <a:r>
              <a:rPr lang="en-US" altLang="ru-RU"/>
              <a:t> </a:t>
            </a:r>
            <a:r>
              <a:rPr lang="ru-RU" altLang="ru-RU"/>
              <a:t>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          </a:t>
            </a:r>
            <a:r>
              <a:rPr lang="en-US" altLang="ru-RU" sz="5400"/>
              <a:t>SO</a:t>
            </a:r>
            <a:r>
              <a:rPr lang="en-US" altLang="ru-RU" sz="5400" baseline="-25000"/>
              <a:t>4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(кого?)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xmlns="" id="{7F368C79-E35C-CC24-8F41-6291782E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6323" name="Содержимое 3">
            <a:extLst>
              <a:ext uri="{FF2B5EF4-FFF2-40B4-BE49-F238E27FC236}">
                <a16:creationId xmlns:a16="http://schemas.microsoft.com/office/drawing/2014/main" xmlns="" id="{E1FFC756-2775-6592-66E5-3C807A7E9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  <a:r>
              <a:rPr lang="en-US" altLang="ru-RU"/>
              <a:t>               </a:t>
            </a:r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</a:t>
            </a:r>
            <a:r>
              <a:rPr lang="en-US" altLang="ru-RU"/>
              <a:t>+3</a:t>
            </a:r>
            <a:r>
              <a:rPr lang="ru-RU" altLang="ru-RU"/>
              <a:t>   </a:t>
            </a:r>
            <a:r>
              <a:rPr lang="en-US" altLang="ru-RU"/>
              <a:t> </a:t>
            </a:r>
            <a:r>
              <a:rPr lang="ru-RU" altLang="ru-RU"/>
              <a:t>   -2          </a:t>
            </a:r>
            <a:r>
              <a:rPr lang="ru-RU" altLang="ru-RU">
                <a:solidFill>
                  <a:srgbClr val="C00000"/>
                </a:solidFill>
              </a:rPr>
              <a:t>См. ТР!!!</a:t>
            </a:r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</a:t>
            </a:r>
            <a:r>
              <a:rPr lang="en-US" altLang="ru-RU" sz="5400"/>
              <a:t>Al SO</a:t>
            </a:r>
            <a:r>
              <a:rPr lang="en-US" altLang="ru-RU" sz="5400" baseline="-25000"/>
              <a:t>4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алюминия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xmlns="" id="{A36E5F89-BBE1-D771-8503-EF1B5A5D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7347" name="Содержимое 3">
            <a:extLst>
              <a:ext uri="{FF2B5EF4-FFF2-40B4-BE49-F238E27FC236}">
                <a16:creationId xmlns:a16="http://schemas.microsoft.com/office/drawing/2014/main" xmlns="" id="{F780BD0D-8967-BD29-19EF-66F23A3F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  <a:r>
              <a:rPr lang="en-US" altLang="ru-RU"/>
              <a:t>    6  (</a:t>
            </a:r>
            <a:r>
              <a:rPr lang="ru-RU" altLang="ru-RU"/>
              <a:t>НОК)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</a:t>
            </a:r>
            <a:r>
              <a:rPr lang="en-US" altLang="ru-RU"/>
              <a:t>+3</a:t>
            </a:r>
            <a:r>
              <a:rPr lang="ru-RU" altLang="ru-RU"/>
              <a:t>   </a:t>
            </a:r>
            <a:r>
              <a:rPr lang="en-US" altLang="ru-RU"/>
              <a:t> </a:t>
            </a:r>
            <a:r>
              <a:rPr lang="ru-RU" altLang="ru-RU"/>
              <a:t>   -2          </a:t>
            </a:r>
            <a:r>
              <a:rPr lang="ru-RU" altLang="ru-RU">
                <a:solidFill>
                  <a:srgbClr val="C00000"/>
                </a:solidFill>
              </a:rPr>
              <a:t>См. ТР!!!</a:t>
            </a:r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</a:t>
            </a:r>
            <a:r>
              <a:rPr lang="en-US" altLang="ru-RU" sz="5400"/>
              <a:t>Al SO</a:t>
            </a:r>
            <a:r>
              <a:rPr lang="en-US" altLang="ru-RU" sz="5400" baseline="-25000"/>
              <a:t>4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алюминия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xmlns="" id="{2E06DB43-B534-2728-6EC1-E3F98C76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8371" name="Содержимое 3">
            <a:extLst>
              <a:ext uri="{FF2B5EF4-FFF2-40B4-BE49-F238E27FC236}">
                <a16:creationId xmlns:a16="http://schemas.microsoft.com/office/drawing/2014/main" xmlns="" id="{3C76F86A-7BF7-34BE-7EC9-0938EA88A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</a:t>
            </a:r>
            <a:r>
              <a:rPr lang="en-US" altLang="ru-RU"/>
              <a:t>     6  (</a:t>
            </a:r>
            <a:r>
              <a:rPr lang="ru-RU" altLang="ru-RU"/>
              <a:t>НОК)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</a:t>
            </a:r>
            <a:r>
              <a:rPr lang="en-US" altLang="ru-RU"/>
              <a:t>+3</a:t>
            </a:r>
            <a:r>
              <a:rPr lang="ru-RU" altLang="ru-RU"/>
              <a:t>       -2          </a:t>
            </a:r>
            <a:r>
              <a:rPr lang="ru-RU" altLang="ru-RU">
                <a:solidFill>
                  <a:srgbClr val="C00000"/>
                </a:solidFill>
              </a:rPr>
              <a:t>См. ТР!!!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  </a:t>
            </a:r>
            <a:r>
              <a:rPr lang="en-US" altLang="ru-RU" sz="5400"/>
              <a:t>Al</a:t>
            </a:r>
            <a:r>
              <a:rPr lang="ru-RU" altLang="ru-RU" sz="5400" baseline="-25000"/>
              <a:t>2</a:t>
            </a:r>
            <a:r>
              <a:rPr lang="en-US" altLang="ru-RU" sz="5400"/>
              <a:t> SO</a:t>
            </a:r>
            <a:r>
              <a:rPr lang="en-US" altLang="ru-RU" sz="5400" baseline="-25000"/>
              <a:t>4</a:t>
            </a:r>
            <a:r>
              <a:rPr lang="en-US" altLang="ru-RU" sz="5400" b="1"/>
              <a:t>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алюминия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xmlns="" id="{BF08C5FD-D2D8-0582-0446-13783613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59395" name="Содержимое 3">
            <a:extLst>
              <a:ext uri="{FF2B5EF4-FFF2-40B4-BE49-F238E27FC236}">
                <a16:creationId xmlns:a16="http://schemas.microsoft.com/office/drawing/2014/main" xmlns="" id="{03866840-4609-4921-F669-3D152AF1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</a:t>
            </a:r>
            <a:r>
              <a:rPr lang="en-US" altLang="ru-RU"/>
              <a:t>6  (</a:t>
            </a:r>
            <a:r>
              <a:rPr lang="ru-RU" altLang="ru-RU"/>
              <a:t>НОК)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</a:t>
            </a:r>
            <a:r>
              <a:rPr lang="en-US" altLang="ru-RU"/>
              <a:t>+3</a:t>
            </a:r>
            <a:r>
              <a:rPr lang="ru-RU" altLang="ru-RU"/>
              <a:t>        -2             </a:t>
            </a:r>
            <a:r>
              <a:rPr lang="ru-RU" altLang="ru-RU">
                <a:solidFill>
                  <a:srgbClr val="C00000"/>
                </a:solidFill>
              </a:rPr>
              <a:t>См. ТР!!!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</a:t>
            </a:r>
            <a:r>
              <a:rPr lang="en-US" altLang="ru-RU" sz="5400"/>
              <a:t>Al</a:t>
            </a:r>
            <a:r>
              <a:rPr lang="ru-RU" altLang="ru-RU" sz="5400" baseline="-25000"/>
              <a:t>2</a:t>
            </a:r>
            <a:r>
              <a:rPr lang="ru-RU" altLang="ru-RU" sz="5400"/>
              <a:t> </a:t>
            </a:r>
            <a:r>
              <a:rPr lang="en-US" altLang="ru-RU" sz="5400"/>
              <a:t>SO</a:t>
            </a:r>
            <a:r>
              <a:rPr lang="en-US" altLang="ru-RU" sz="5400" baseline="-25000"/>
              <a:t>4</a:t>
            </a:r>
            <a:r>
              <a:rPr lang="ru-RU" altLang="ru-RU" sz="5400" baseline="-25000">
                <a:solidFill>
                  <a:srgbClr val="C00000"/>
                </a:solidFill>
              </a:rPr>
              <a:t>3</a:t>
            </a:r>
            <a:r>
              <a:rPr lang="ru-RU" altLang="ru-RU" sz="5400" b="1" baseline="-25000"/>
              <a:t>  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алюминия</a:t>
            </a:r>
            <a:endParaRPr lang="ru-RU" altLang="ru-RU" sz="5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xmlns="" id="{7E4E7C5F-26BE-233D-67A7-A270C31D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60419" name="Содержимое 3">
            <a:extLst>
              <a:ext uri="{FF2B5EF4-FFF2-40B4-BE49-F238E27FC236}">
                <a16:creationId xmlns:a16="http://schemas.microsoft.com/office/drawing/2014/main" xmlns="" id="{CC6492B6-CC74-26B6-8A53-59FCDDFE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</a:t>
            </a:r>
            <a:r>
              <a:rPr lang="en-US" altLang="ru-RU"/>
              <a:t>6  (</a:t>
            </a:r>
            <a:r>
              <a:rPr lang="ru-RU" altLang="ru-RU"/>
              <a:t>НОК)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</a:t>
            </a:r>
            <a:r>
              <a:rPr lang="en-US" altLang="ru-RU"/>
              <a:t>+3</a:t>
            </a:r>
            <a:r>
              <a:rPr lang="ru-RU" altLang="ru-RU"/>
              <a:t>        -2                     </a:t>
            </a:r>
            <a:r>
              <a:rPr lang="ru-RU" altLang="ru-RU">
                <a:solidFill>
                  <a:srgbClr val="C00000"/>
                </a:solidFill>
              </a:rPr>
              <a:t>См. ТР!!!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</a:t>
            </a:r>
            <a:r>
              <a:rPr lang="en-US" altLang="ru-RU" sz="5400"/>
              <a:t>Al</a:t>
            </a:r>
            <a:r>
              <a:rPr lang="ru-RU" altLang="ru-RU" sz="5400" baseline="-25000"/>
              <a:t>2</a:t>
            </a:r>
            <a:r>
              <a:rPr lang="ru-RU" altLang="ru-RU" sz="5400"/>
              <a:t>(</a:t>
            </a:r>
            <a:r>
              <a:rPr lang="en-US" altLang="ru-RU" sz="5400"/>
              <a:t>SO</a:t>
            </a:r>
            <a:r>
              <a:rPr lang="en-US" altLang="ru-RU" sz="5400" baseline="-25000"/>
              <a:t>4</a:t>
            </a:r>
            <a:r>
              <a:rPr lang="ru-RU" altLang="ru-RU" sz="5400"/>
              <a:t>)</a:t>
            </a:r>
            <a:r>
              <a:rPr lang="ru-RU" altLang="ru-RU" sz="5400" baseline="-25000"/>
              <a:t>3</a:t>
            </a:r>
            <a:r>
              <a:rPr lang="ru-RU" altLang="ru-RU" sz="5400" b="1" baseline="-25000"/>
              <a:t>  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алюминия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>
                <a:latin typeface="Calibri Light" panose="020F0302020204030204" pitchFamily="34" charset="0"/>
                <a:cs typeface="Arial" panose="020B0604020202020204" pitchFamily="34" charset="0"/>
              </a:rPr>
              <a:t>     Алюминий - два - эс - о - четыре -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>
                <a:latin typeface="Calibri Light" panose="020F0302020204030204" pitchFamily="34" charset="0"/>
                <a:cs typeface="Arial" panose="020B0604020202020204" pitchFamily="34" charset="0"/>
              </a:rPr>
              <a:t>                               три</a:t>
            </a:r>
            <a:r>
              <a:rPr lang="ru-RU" altLang="ru-RU" sz="4400" b="1">
                <a:solidFill>
                  <a:srgbClr val="C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жды</a:t>
            </a:r>
            <a:r>
              <a:rPr lang="ru-RU" altLang="ru-RU" sz="4400" b="1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ru-RU" altLang="ru-RU" sz="4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xmlns="" id="{4E5E25CE-86E9-1BAE-3D75-1FCADFB3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61443" name="Содержимое 3">
            <a:extLst>
              <a:ext uri="{FF2B5EF4-FFF2-40B4-BE49-F238E27FC236}">
                <a16:creationId xmlns:a16="http://schemas.microsoft.com/office/drawing/2014/main" xmlns="" id="{5816A32B-16E0-AEC9-A7E4-2E90C251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            </a:t>
            </a:r>
            <a:r>
              <a:rPr lang="en-US" altLang="ru-RU" dirty="0"/>
              <a:t>6  (</a:t>
            </a:r>
            <a:r>
              <a:rPr lang="ru-RU" altLang="ru-RU" dirty="0"/>
              <a:t>НОК)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  </a:t>
            </a:r>
            <a:r>
              <a:rPr lang="en-US" altLang="ru-RU" dirty="0" smtClean="0"/>
              <a:t>+</a:t>
            </a:r>
            <a:r>
              <a:rPr lang="en-US" altLang="ru-RU" dirty="0"/>
              <a:t>3</a:t>
            </a:r>
            <a:r>
              <a:rPr lang="ru-RU" altLang="ru-RU" dirty="0"/>
              <a:t>        -2                     </a:t>
            </a:r>
            <a:r>
              <a:rPr lang="ru-RU" altLang="ru-RU" dirty="0">
                <a:solidFill>
                  <a:srgbClr val="C00000"/>
                </a:solidFill>
              </a:rPr>
              <a:t>См. ТР!!!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dirty="0"/>
              <a:t> </a:t>
            </a:r>
            <a:r>
              <a:rPr lang="en-US" altLang="ru-RU" sz="5400" dirty="0"/>
              <a:t>Fe</a:t>
            </a:r>
            <a:r>
              <a:rPr lang="ru-RU" altLang="ru-RU" sz="5400" dirty="0"/>
              <a:t> </a:t>
            </a:r>
            <a:r>
              <a:rPr lang="ru-RU" altLang="ru-RU" sz="5400" baseline="-25000" dirty="0"/>
              <a:t>2</a:t>
            </a:r>
            <a:r>
              <a:rPr lang="ru-RU" altLang="ru-RU" sz="5400" dirty="0"/>
              <a:t>(</a:t>
            </a:r>
            <a:r>
              <a:rPr lang="en-US" altLang="ru-RU" sz="5400" dirty="0"/>
              <a:t>SO</a:t>
            </a:r>
            <a:r>
              <a:rPr lang="en-US" altLang="ru-RU" sz="5400" baseline="-25000" dirty="0"/>
              <a:t>4</a:t>
            </a:r>
            <a:r>
              <a:rPr lang="ru-RU" altLang="ru-RU" sz="5400" dirty="0"/>
              <a:t>)</a:t>
            </a:r>
            <a:r>
              <a:rPr lang="ru-RU" altLang="ru-RU" sz="5400" baseline="-25000" dirty="0"/>
              <a:t>3</a:t>
            </a:r>
            <a:r>
              <a:rPr lang="ru-RU" altLang="ru-RU" sz="5400" b="1" baseline="-25000" dirty="0"/>
              <a:t>     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сульфат  железа (</a:t>
            </a:r>
            <a:r>
              <a:rPr lang="en-US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III</a:t>
            </a:r>
            <a:r>
              <a:rPr lang="ru-RU" altLang="ru-RU" sz="5400" b="1" dirty="0"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4400" b="1" dirty="0" err="1">
                <a:latin typeface="Calibri Light" panose="020F0302020204030204" pitchFamily="34" charset="0"/>
                <a:cs typeface="Arial" panose="020B0604020202020204" pitchFamily="34" charset="0"/>
              </a:rPr>
              <a:t>Феррум</a:t>
            </a: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- два - </a:t>
            </a:r>
            <a:r>
              <a:rPr lang="ru-RU" altLang="ru-RU" sz="4400" b="1" dirty="0" err="1">
                <a:latin typeface="Calibri Light" panose="020F0302020204030204" pitchFamily="34" charset="0"/>
                <a:cs typeface="Arial" panose="020B0604020202020204" pitchFamily="34" charset="0"/>
              </a:rPr>
              <a:t>эс</a:t>
            </a: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- о - четыре -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                           три</a:t>
            </a:r>
            <a:r>
              <a:rPr lang="ru-RU" altLang="ru-RU" sz="4400" b="1" dirty="0">
                <a:solidFill>
                  <a:srgbClr val="C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жды</a:t>
            </a:r>
            <a:r>
              <a:rPr lang="ru-RU" altLang="ru-RU" sz="4400" b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ru-RU" altLang="ru-RU" sz="4400" dirty="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xmlns="" id="{C6F53385-244E-5FDB-E56D-38D84219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формул </a:t>
            </a:r>
          </a:p>
        </p:txBody>
      </p:sp>
      <p:sp>
        <p:nvSpPr>
          <p:cNvPr id="62467" name="Содержимое 3">
            <a:extLst>
              <a:ext uri="{FF2B5EF4-FFF2-40B4-BE49-F238E27FC236}">
                <a16:creationId xmlns:a16="http://schemas.microsoft.com/office/drawing/2014/main" xmlns="" id="{EAEF3A7B-A45B-CB3C-78A9-C882CA31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       2</a:t>
            </a:r>
            <a:r>
              <a:rPr lang="en-US" altLang="ru-RU"/>
              <a:t>  (</a:t>
            </a:r>
            <a:r>
              <a:rPr lang="ru-RU" altLang="ru-RU"/>
              <a:t>НОК)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         </a:t>
            </a:r>
            <a:r>
              <a:rPr lang="en-US" altLang="ru-RU"/>
              <a:t>+</a:t>
            </a:r>
            <a:r>
              <a:rPr lang="ru-RU" altLang="ru-RU"/>
              <a:t>2        -2                     </a:t>
            </a:r>
            <a:r>
              <a:rPr lang="ru-RU" altLang="ru-RU">
                <a:solidFill>
                  <a:srgbClr val="C00000"/>
                </a:solidFill>
              </a:rPr>
              <a:t>См. ТР!!!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/>
              <a:t>    </a:t>
            </a:r>
            <a:r>
              <a:rPr lang="en-US" altLang="ru-RU" sz="5400"/>
              <a:t>Fe</a:t>
            </a:r>
            <a:r>
              <a:rPr lang="ru-RU" altLang="ru-RU" sz="5400"/>
              <a:t> </a:t>
            </a:r>
            <a:r>
              <a:rPr lang="en-US" altLang="ru-RU" sz="5400"/>
              <a:t>SO</a:t>
            </a:r>
            <a:r>
              <a:rPr lang="en-US" altLang="ru-RU" sz="5400" baseline="-25000"/>
              <a:t>4</a:t>
            </a:r>
            <a:r>
              <a:rPr lang="ru-RU" altLang="ru-RU" sz="5400" b="1" baseline="-25000"/>
              <a:t>      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сульфат  железа (</a:t>
            </a:r>
            <a:r>
              <a:rPr lang="en-US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II</a:t>
            </a:r>
            <a:r>
              <a:rPr lang="ru-RU" altLang="ru-RU" sz="5400" b="1"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 b="1">
                <a:latin typeface="Calibri Light" panose="020F0302020204030204" pitchFamily="34" charset="0"/>
                <a:cs typeface="Arial" panose="020B0604020202020204" pitchFamily="34" charset="0"/>
              </a:rPr>
              <a:t>            Феррум - эс - о - четыре</a:t>
            </a:r>
            <a:endParaRPr lang="ru-RU" altLang="ru-RU" sz="4400"/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DB84426-0A10-0BF3-90FA-C0CC7662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2023.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xmlns="" id="{C1153ED6-88A7-9C88-4123-CEDEEDF9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25737" r="32304" b="62202"/>
          <a:stretch>
            <a:fillRect/>
          </a:stretch>
        </p:blipFill>
        <p:spPr bwMode="auto">
          <a:xfrm>
            <a:off x="1092200" y="1703388"/>
            <a:ext cx="101107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>
            <a:extLst>
              <a:ext uri="{FF2B5EF4-FFF2-40B4-BE49-F238E27FC236}">
                <a16:creationId xmlns:a16="http://schemas.microsoft.com/office/drawing/2014/main" xmlns="" id="{E9DDF2C2-5A16-039D-D486-907BE4D4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9" t="49858" r="32304" b="41774"/>
          <a:stretch>
            <a:fillRect/>
          </a:stretch>
        </p:blipFill>
        <p:spPr bwMode="auto">
          <a:xfrm>
            <a:off x="1158875" y="3562350"/>
            <a:ext cx="104092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0187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ВПР. Химия. 8 класс. 2023.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29A84A6E-5774-26FA-BAD2-DF66E4A1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8" t="23672" r="32616" b="33640"/>
          <a:stretch>
            <a:fillRect/>
          </a:stretch>
        </p:blipFill>
        <p:spPr bwMode="auto">
          <a:xfrm>
            <a:off x="2192338" y="1641475"/>
            <a:ext cx="75088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734DADA0-EA02-7453-3CC6-C5FD11CD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9" t="25551" r="32822" b="70486"/>
          <a:stretch>
            <a:fillRect/>
          </a:stretch>
        </p:blipFill>
        <p:spPr bwMode="auto">
          <a:xfrm>
            <a:off x="2297113" y="1255713"/>
            <a:ext cx="71326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635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FAF6264-2490-BB3E-FAF4-32BE0B68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ЕГЭ -2024. Химия. 11 класс.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Демонстрационный вариант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ФИПИ, Официальный сайт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82F108-7D28-E619-343F-356BD88CB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33" y="1927402"/>
            <a:ext cx="5086440" cy="30031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5A47C3-B5DF-66ED-CCE4-12320FEA5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125" y="1331913"/>
            <a:ext cx="4569927" cy="42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371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A859F-C07A-2530-2ED5-1397DF75B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098" y="198409"/>
            <a:ext cx="7203057" cy="15009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Генетическая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связь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генетические ряды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A38FC5-B659-0D62-FA59-E8FA03C24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2922"/>
            <a:ext cx="12192000" cy="3707292"/>
          </a:xfrm>
        </p:spPr>
        <p:txBody>
          <a:bodyPr rtlCol="0">
            <a:normAutofit lnSpcReduction="10000"/>
          </a:bodyPr>
          <a:lstStyle/>
          <a:p>
            <a:pPr algn="l">
              <a:defRPr/>
            </a:pPr>
            <a:r>
              <a:rPr lang="ru-RU" b="1" dirty="0" smtClean="0"/>
              <a:t>                   МЕТАЛЛ         →        ОКСИД        →      ГИДРОКСИД      →     СОЛЬ</a:t>
            </a:r>
          </a:p>
          <a:p>
            <a:pPr algn="l">
              <a:defRPr/>
            </a:pPr>
            <a:r>
              <a:rPr lang="ru-RU" b="1" dirty="0" smtClean="0"/>
              <a:t>                ТИПИЧНЫЙ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ОСНОВНЫЙ</a:t>
            </a:r>
            <a:r>
              <a:rPr lang="ru-RU" b="1" dirty="0" smtClean="0"/>
              <a:t>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      МЕТАЛЛ         →       ОКСИД         →      ГИДРОКСИД      →      СОЛЬ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 ПЕРЕХОДНЫЙ        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АМФОТЕРНЫЙ       АМФОТЕРНЫЙ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   НЕМЕТАЛЛ        →       ОКСИД         →     ГИДРОКСИД      →      СОЛЬ                       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КИСЛОТНЫЙ               КИСЛОТА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2C228C-A1CA-A798-1AE2-023AF1B6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0"/>
            <a:ext cx="6940550" cy="22773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Систематичность</a:t>
            </a:r>
            <a:r>
              <a:rPr lang="ru-RU" sz="2800" b="1" dirty="0" smtClean="0">
                <a:latin typeface="+mn-lt"/>
              </a:rPr>
              <a:t> 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+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методичность 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+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лаконичность</a:t>
            </a:r>
            <a:r>
              <a:rPr lang="ru-RU" sz="2800" b="1" dirty="0" smtClean="0">
                <a:latin typeface="+mn-lt"/>
              </a:rPr>
              <a:t> 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+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метапредметный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подход 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функциональная грамотность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DAB3F4-CEEE-0FF7-CF0D-8AB591911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513" y="2924355"/>
            <a:ext cx="9615487" cy="24366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 содержания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максимум информации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573A5FD-6F72-27A9-A541-CAB5EFDA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338" y="0"/>
            <a:ext cx="7053262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>
                <a:latin typeface="Calibri" pitchFamily="34" charset="0"/>
              </a:rPr>
              <a:t>Классификация неорганических веществ</a:t>
            </a:r>
            <a:br>
              <a:rPr lang="ru-RU" sz="27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Признак классификации - состав - С</a:t>
            </a:r>
            <a:r>
              <a:rPr lang="ru-RU" sz="2400" b="1" baseline="-25000" dirty="0">
                <a:latin typeface="Calibri" pitchFamily="34" charset="0"/>
              </a:rPr>
              <a:t>1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sp>
        <p:nvSpPr>
          <p:cNvPr id="65539" name="Содержимое 2">
            <a:extLst>
              <a:ext uri="{FF2B5EF4-FFF2-40B4-BE49-F238E27FC236}">
                <a16:creationId xmlns:a16="http://schemas.microsoft.com/office/drawing/2014/main" xmlns="" id="{2453D269-E456-6532-BCE5-7ADA6EFF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5972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/>
              <a:t>                                                       </a:t>
            </a:r>
            <a:r>
              <a:rPr lang="ru-RU" altLang="ru-RU" b="1" dirty="0"/>
              <a:t>В-</a:t>
            </a:r>
            <a:r>
              <a:rPr lang="ru-RU" altLang="ru-RU" b="1" dirty="0" err="1"/>
              <a:t>ва</a:t>
            </a:r>
            <a:endParaRPr lang="ru-RU" altLang="ru-RU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</a:t>
            </a:r>
            <a:r>
              <a:rPr lang="ru-RU" altLang="ru-RU" sz="2000" b="1" dirty="0"/>
              <a:t>ПВ </a:t>
            </a:r>
            <a:r>
              <a:rPr lang="ru-RU" altLang="ru-RU" sz="2000" dirty="0"/>
              <a:t>                                                                                   </a:t>
            </a:r>
            <a:r>
              <a:rPr lang="ru-RU" altLang="ru-RU" sz="2000" b="1" dirty="0"/>
              <a:t>СВ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1 </a:t>
            </a:r>
            <a:r>
              <a:rPr lang="ru-RU" altLang="ru-RU" sz="2000" dirty="0" err="1"/>
              <a:t>х.э</a:t>
            </a:r>
            <a:r>
              <a:rPr lang="ru-RU" altLang="ru-RU" sz="2000" dirty="0"/>
              <a:t>.                                                                             </a:t>
            </a:r>
            <a:r>
              <a:rPr lang="ru-RU" altLang="ru-RU" sz="2000" dirty="0" err="1"/>
              <a:t>неск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х.э</a:t>
            </a:r>
            <a:r>
              <a:rPr lang="en-US" altLang="ru-RU" sz="2000" dirty="0"/>
              <a:t>.</a:t>
            </a: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                                                                                </a:t>
            </a:r>
            <a:r>
              <a:rPr lang="ru-RU" altLang="ru-RU" sz="1600" b="1" dirty="0"/>
              <a:t>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                                                        </a:t>
            </a:r>
            <a:r>
              <a:rPr lang="en-US" altLang="ru-RU" sz="2000" dirty="0"/>
              <a:t> </a:t>
            </a:r>
            <a:r>
              <a:rPr lang="ru-RU" altLang="ru-RU" sz="2000" dirty="0"/>
              <a:t> </a:t>
            </a:r>
            <a:r>
              <a:rPr lang="ru-RU" altLang="ru-RU" sz="2000" b="1" dirty="0"/>
              <a:t>О          </a:t>
            </a:r>
            <a:r>
              <a:rPr lang="en-US" altLang="ru-RU" sz="2000" b="1" dirty="0"/>
              <a:t>                          </a:t>
            </a:r>
            <a:r>
              <a:rPr lang="ru-RU" altLang="ru-RU" sz="1600" b="1" dirty="0"/>
              <a:t>+1     -2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       </a:t>
            </a:r>
            <a:r>
              <a:rPr lang="ru-RU" altLang="ru-RU" sz="2000" b="1" dirty="0"/>
              <a:t>М</a:t>
            </a:r>
            <a:r>
              <a:rPr lang="ru-RU" altLang="ru-RU" sz="2000" dirty="0"/>
              <a:t>                         </a:t>
            </a:r>
            <a:r>
              <a:rPr lang="ru-RU" altLang="ru-RU" sz="2000" b="1" dirty="0" err="1"/>
              <a:t>неМ</a:t>
            </a:r>
            <a:r>
              <a:rPr lang="ru-RU" altLang="ru-RU" sz="2000" b="1" dirty="0"/>
              <a:t> </a:t>
            </a:r>
            <a:r>
              <a:rPr lang="ru-RU" altLang="ru-RU" sz="2000" dirty="0"/>
              <a:t>                - </a:t>
            </a:r>
            <a:r>
              <a:rPr lang="ru-RU" altLang="ru-RU" sz="2000" b="1" dirty="0"/>
              <a:t>ид</a:t>
            </a:r>
            <a:r>
              <a:rPr lang="ru-RU" altLang="ru-RU" sz="2000" dirty="0"/>
              <a:t>ы       </a:t>
            </a:r>
            <a:r>
              <a:rPr lang="en-US" altLang="ru-RU" sz="2000" dirty="0"/>
              <a:t>                         </a:t>
            </a:r>
            <a:r>
              <a:rPr lang="ru-RU" altLang="ru-RU" sz="2000" dirty="0"/>
              <a:t> </a:t>
            </a:r>
            <a:r>
              <a:rPr lang="ru-RU" altLang="ru-RU" sz="2000" b="1" dirty="0"/>
              <a:t>Н</a:t>
            </a:r>
            <a:r>
              <a:rPr lang="ru-RU" altLang="ru-RU" b="1" dirty="0"/>
              <a:t>   </a:t>
            </a:r>
            <a:r>
              <a:rPr lang="ru-RU" altLang="ru-RU" sz="2000" b="1" dirty="0"/>
              <a:t>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               тип. </a:t>
            </a:r>
            <a:r>
              <a:rPr lang="ru-RU" altLang="ru-RU" sz="2000" b="1" dirty="0"/>
              <a:t>  </a:t>
            </a:r>
            <a:r>
              <a:rPr lang="ru-RU" altLang="ru-RU" sz="2000" dirty="0"/>
              <a:t>пер.                                       </a:t>
            </a:r>
            <a:r>
              <a:rPr lang="ru-RU" altLang="ru-RU" sz="2000" b="1" dirty="0"/>
              <a:t>оксид</a:t>
            </a:r>
            <a:r>
              <a:rPr lang="ru-RU" altLang="ru-RU" sz="2000" dirty="0"/>
              <a:t>ы                                 </a:t>
            </a:r>
            <a:r>
              <a:rPr lang="ru-RU" altLang="ru-RU" sz="2000" b="1" dirty="0"/>
              <a:t>гидроксид</a:t>
            </a:r>
            <a:r>
              <a:rPr lang="ru-RU" altLang="ru-RU" sz="2000" dirty="0"/>
              <a:t>ы                     </a:t>
            </a:r>
            <a:r>
              <a:rPr lang="ru-RU" altLang="ru-RU" sz="2000" b="1" dirty="0"/>
              <a:t>соли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А           В                      основные           кислотные                              основные              кислотные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 +                                              несолеобразующие               </a:t>
            </a:r>
            <a:r>
              <a:rPr lang="ru-RU" altLang="ru-RU" sz="2000" b="1" dirty="0"/>
              <a:t>основания </a:t>
            </a:r>
            <a:r>
              <a:rPr lang="ru-RU" altLang="ru-RU" sz="1600" dirty="0"/>
              <a:t>         </a:t>
            </a:r>
            <a:r>
              <a:rPr lang="ru-RU" altLang="ru-RU" sz="2000" b="1" dirty="0"/>
              <a:t>кислоты</a:t>
            </a:r>
            <a:r>
              <a:rPr lang="ru-RU" altLang="ru-RU" sz="2000" dirty="0"/>
              <a:t> </a:t>
            </a:r>
            <a:r>
              <a:rPr lang="ru-RU" altLang="ru-RU" sz="1600" dirty="0"/>
              <a:t>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                                   </a:t>
            </a:r>
            <a:r>
              <a:rPr lang="ru-RU" altLang="ru-RU" sz="1600" b="1" dirty="0" err="1"/>
              <a:t>Ве</a:t>
            </a:r>
            <a:r>
              <a:rPr lang="ru-RU" altLang="ru-RU" sz="1600" dirty="0"/>
              <a:t>                          амфотерные </a:t>
            </a:r>
            <a:r>
              <a:rPr lang="en-US" altLang="ru-RU" sz="1600" dirty="0"/>
              <a:t>       N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  NO</a:t>
            </a:r>
            <a:r>
              <a:rPr lang="ru-RU" altLang="ru-RU" sz="1600" dirty="0"/>
              <a:t>           двойные</a:t>
            </a:r>
            <a:r>
              <a:rPr lang="ru-RU" altLang="ru-RU" sz="1600" b="1" dirty="0"/>
              <a:t>                </a:t>
            </a:r>
            <a:r>
              <a:rPr lang="ru-RU" altLang="ru-RU" sz="1600" dirty="0"/>
              <a:t>амфотерные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</a:t>
            </a:r>
            <a:r>
              <a:rPr lang="en-US" altLang="ru-RU" sz="1600" b="1" dirty="0"/>
              <a:t> Al                                                           </a:t>
            </a:r>
            <a:r>
              <a:rPr lang="en-US" altLang="ru-RU" sz="1600" dirty="0"/>
              <a:t>CO   </a:t>
            </a:r>
            <a:r>
              <a:rPr lang="en-US" altLang="ru-RU" sz="1600" dirty="0" err="1"/>
              <a:t>SiO</a:t>
            </a:r>
            <a:r>
              <a:rPr lang="ru-RU" altLang="ru-RU" sz="1600" dirty="0"/>
              <a:t>              </a:t>
            </a:r>
            <a:r>
              <a:rPr lang="en-US" altLang="ru-RU" sz="1600" dirty="0"/>
              <a:t>Fe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4</a:t>
            </a:r>
            <a:r>
              <a:rPr lang="en-US" altLang="ru-RU" sz="1600" dirty="0"/>
              <a:t> </a:t>
            </a:r>
            <a:endParaRPr lang="ru-RU" altLang="ru-RU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</a:t>
            </a:r>
            <a:r>
              <a:rPr lang="en-US" altLang="ru-RU" sz="1600" dirty="0"/>
              <a:t>(FeO·Fe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O</a:t>
            </a:r>
            <a:r>
              <a:rPr lang="en-US" altLang="ru-RU" sz="1600" baseline="-25000" dirty="0"/>
              <a:t>3</a:t>
            </a:r>
            <a:r>
              <a:rPr lang="en-US" altLang="ru-RU" sz="1600" dirty="0"/>
              <a:t>)</a:t>
            </a:r>
            <a:endParaRPr lang="ru-RU" altLang="ru-RU" sz="16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/>
              <a:t>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565F774D-A2F8-FBE7-1536-82AA721C8606}"/>
              </a:ext>
            </a:extLst>
          </p:cNvPr>
          <p:cNvSpPr/>
          <p:nvPr/>
        </p:nvSpPr>
        <p:spPr>
          <a:xfrm rot="20712717">
            <a:off x="3635375" y="1403350"/>
            <a:ext cx="156686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F55C0B71-A84B-41E7-BC9B-13DE50979833}"/>
              </a:ext>
            </a:extLst>
          </p:cNvPr>
          <p:cNvSpPr/>
          <p:nvPr/>
        </p:nvSpPr>
        <p:spPr>
          <a:xfrm rot="11293122">
            <a:off x="6327775" y="1366838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A00C254B-C12D-2D76-67C3-9D04F2E3BD97}"/>
              </a:ext>
            </a:extLst>
          </p:cNvPr>
          <p:cNvSpPr/>
          <p:nvPr/>
        </p:nvSpPr>
        <p:spPr>
          <a:xfrm rot="17794077">
            <a:off x="1843087" y="2397126"/>
            <a:ext cx="1566863" cy="1127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E6A0F800-1F15-E33E-6A99-4F85F46CA936}"/>
              </a:ext>
            </a:extLst>
          </p:cNvPr>
          <p:cNvSpPr/>
          <p:nvPr/>
        </p:nvSpPr>
        <p:spPr>
          <a:xfrm rot="14496081">
            <a:off x="3069431" y="2345532"/>
            <a:ext cx="15668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04ADCBD0-CF34-8E9E-A02E-E570D8040F74}"/>
              </a:ext>
            </a:extLst>
          </p:cNvPr>
          <p:cNvSpPr/>
          <p:nvPr/>
        </p:nvSpPr>
        <p:spPr>
          <a:xfrm rot="19077911" flipV="1">
            <a:off x="5534025" y="2609850"/>
            <a:ext cx="2714625" cy="1206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C4EB7475-AE58-5F23-6CAD-7E03497324E9}"/>
              </a:ext>
            </a:extLst>
          </p:cNvPr>
          <p:cNvSpPr/>
          <p:nvPr/>
        </p:nvSpPr>
        <p:spPr>
          <a:xfrm rot="13752437">
            <a:off x="8284369" y="2543969"/>
            <a:ext cx="2568575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731DD436-0CC2-311E-D8D4-7FE6667F4C4C}"/>
              </a:ext>
            </a:extLst>
          </p:cNvPr>
          <p:cNvSpPr/>
          <p:nvPr/>
        </p:nvSpPr>
        <p:spPr>
          <a:xfrm rot="16200000" flipV="1">
            <a:off x="7897813" y="2716212"/>
            <a:ext cx="1231900" cy="984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DFB090AF-0F4D-EE53-1DAA-88F67F0597FC}"/>
              </a:ext>
            </a:extLst>
          </p:cNvPr>
          <p:cNvSpPr/>
          <p:nvPr/>
        </p:nvSpPr>
        <p:spPr>
          <a:xfrm rot="20915853">
            <a:off x="4208463" y="3759200"/>
            <a:ext cx="641350" cy="1158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9CFC338F-40F5-C764-0C1D-B26780D4F1D2}"/>
              </a:ext>
            </a:extLst>
          </p:cNvPr>
          <p:cNvSpPr/>
          <p:nvPr/>
        </p:nvSpPr>
        <p:spPr>
          <a:xfrm rot="13604960" flipV="1">
            <a:off x="5831682" y="4028281"/>
            <a:ext cx="641350" cy="1222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97118D91-9D17-7342-0ADF-28EC1B3B61DD}"/>
              </a:ext>
            </a:extLst>
          </p:cNvPr>
          <p:cNvSpPr/>
          <p:nvPr/>
        </p:nvSpPr>
        <p:spPr>
          <a:xfrm rot="18339814">
            <a:off x="4236243" y="4260057"/>
            <a:ext cx="995363" cy="1143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D03001B4-2032-8BF8-F61C-EACAD94B70BB}"/>
              </a:ext>
            </a:extLst>
          </p:cNvPr>
          <p:cNvSpPr/>
          <p:nvPr/>
        </p:nvSpPr>
        <p:spPr>
          <a:xfrm rot="18339814">
            <a:off x="5324475" y="3821113"/>
            <a:ext cx="192088" cy="9366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A0E0B428-3DDD-0D00-9BC0-06CCE0669BB7}"/>
              </a:ext>
            </a:extLst>
          </p:cNvPr>
          <p:cNvSpPr/>
          <p:nvPr/>
        </p:nvSpPr>
        <p:spPr>
          <a:xfrm rot="2090189" flipH="1" flipV="1">
            <a:off x="8977313" y="3821113"/>
            <a:ext cx="252412" cy="1111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D284A179-F434-E808-B6ED-AC5360324DD2}"/>
              </a:ext>
            </a:extLst>
          </p:cNvPr>
          <p:cNvSpPr/>
          <p:nvPr/>
        </p:nvSpPr>
        <p:spPr>
          <a:xfrm rot="16389312" flipV="1">
            <a:off x="8149432" y="4245769"/>
            <a:ext cx="763587" cy="104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xmlns="" id="{856BE4E7-0D23-E4C3-A582-FC4DA5CB466C}"/>
              </a:ext>
            </a:extLst>
          </p:cNvPr>
          <p:cNvSpPr/>
          <p:nvPr/>
        </p:nvSpPr>
        <p:spPr>
          <a:xfrm rot="18339814" flipV="1">
            <a:off x="1985963" y="3438525"/>
            <a:ext cx="260350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28E7C8FF-628D-C099-769D-B8A1AD2E91DD}"/>
              </a:ext>
            </a:extLst>
          </p:cNvPr>
          <p:cNvSpPr/>
          <p:nvPr/>
        </p:nvSpPr>
        <p:spPr>
          <a:xfrm rot="2090189" flipH="1" flipV="1">
            <a:off x="2387600" y="3422650"/>
            <a:ext cx="252413" cy="1127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xmlns="" id="{AFE29443-1C01-1C5E-3207-FCF38616BD0F}"/>
              </a:ext>
            </a:extLst>
          </p:cNvPr>
          <p:cNvSpPr/>
          <p:nvPr/>
        </p:nvSpPr>
        <p:spPr>
          <a:xfrm rot="18339814" flipV="1">
            <a:off x="7754144" y="3839369"/>
            <a:ext cx="261938" cy="101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744F5D70-A65C-FD4D-60C2-F8ABA885EFE8}"/>
              </a:ext>
            </a:extLst>
          </p:cNvPr>
          <p:cNvSpPr/>
          <p:nvPr/>
        </p:nvSpPr>
        <p:spPr>
          <a:xfrm rot="13449357" flipV="1">
            <a:off x="5883275" y="4151313"/>
            <a:ext cx="1236663" cy="134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1"/>
            <a:ext cx="6977063" cy="79363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Ручная работа</a:t>
            </a:r>
            <a:r>
              <a:rPr lang="ru-RU" sz="3600" b="1" dirty="0" smtClean="0">
                <a:latin typeface="+mn-lt"/>
              </a:rPr>
              <a:t>»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1027" name="Picture 3" descr="F: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253" y="888521"/>
            <a:ext cx="6780472" cy="4855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358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1"/>
            <a:ext cx="6977063" cy="79363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Ручная работа</a:t>
            </a:r>
            <a:r>
              <a:rPr lang="ru-RU" sz="3600" b="1" dirty="0" smtClean="0">
                <a:latin typeface="+mn-lt"/>
              </a:rPr>
              <a:t>»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2050" name="Picture 2" descr="F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665" y="905772"/>
            <a:ext cx="3777977" cy="476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358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1"/>
            <a:ext cx="6977063" cy="235501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Ручная работа</a:t>
            </a:r>
            <a:r>
              <a:rPr lang="ru-RU" sz="3600" b="1" dirty="0" smtClean="0">
                <a:latin typeface="+mn-lt"/>
              </a:rPr>
              <a:t>»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Основные химические свойства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неорганических веществ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различных классов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3074" name="Picture 2" descr="F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4" y="2700069"/>
            <a:ext cx="11275538" cy="225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358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1"/>
            <a:ext cx="6977063" cy="235501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Ручная работа</a:t>
            </a:r>
            <a:r>
              <a:rPr lang="ru-RU" sz="3600" b="1" dirty="0" smtClean="0">
                <a:latin typeface="+mn-lt"/>
              </a:rPr>
              <a:t>»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Основные химические свойства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неорганических веществ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различных классов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4098" name="Picture 2" descr="F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583" y="2180881"/>
            <a:ext cx="6256516" cy="3486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358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0EE5D1-5727-AAFA-E8B7-7F0C53DC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1"/>
            <a:ext cx="6977063" cy="235501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«Ручная работа</a:t>
            </a:r>
            <a:r>
              <a:rPr lang="ru-RU" sz="3600" b="1" dirty="0" smtClean="0">
                <a:latin typeface="+mn-lt"/>
              </a:rPr>
              <a:t>»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Основные химические свойства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неорганических веществ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различных классов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5122" name="Picture 2" descr="F: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454" y="2299248"/>
            <a:ext cx="4692620" cy="3425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3582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4C3FF-602F-4021-E082-03659FE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888"/>
            <a:ext cx="4364038" cy="5541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ru-RU" sz="72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7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ru-RU" sz="72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7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ru-RU" sz="72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Ф</a:t>
            </a:r>
            <a:b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</a:t>
            </a:r>
            <a:b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</a:t>
            </a:r>
            <a:b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</a:t>
            </a:r>
            <a:b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2D252CA-E7BE-FED7-6E5C-8EC86BE65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925" y="1108075"/>
            <a:ext cx="3324225" cy="2590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9600" b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4EC5983-A6C1-0605-088E-930A8D8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едеральный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осударственный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бразовательный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тандарт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03E435B-1FB3-8BC5-CC8A-587F1A2C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ОГЭ -2024. Химия. 9 класс.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Демонстрационный вариант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ФИПИ, Официальный сайт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3621EE57-7128-9DBF-B5ED-53ECDB01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7" t="60478" r="30032" b="8824"/>
          <a:stretch>
            <a:fillRect/>
          </a:stretch>
        </p:blipFill>
        <p:spPr bwMode="auto">
          <a:xfrm>
            <a:off x="1747838" y="2070652"/>
            <a:ext cx="8631237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3D7942-F367-DA13-FDF5-3208581E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антазия</a:t>
            </a:r>
            <a:b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орение</a:t>
            </a:r>
            <a:b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бщение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ru-RU" sz="6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отворчество</a:t>
            </a:r>
            <a:b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A67AF9-CBE8-E17C-CF61-00BA6B94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ункционально -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рамотное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бщество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 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озидателей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8E7F6AC-825A-4FC0-409E-9764A4EB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8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Благодарю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 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сотворчество!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D53BF28-CFA9-85E1-7A00-413D5267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0"/>
            <a:ext cx="6977063" cy="1331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ОГЭ -2024. Химия. 9 класс. КИМ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Демонстрационный вариант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ФИПИ, Официальный сайт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C106EB2C-1295-70AC-F259-8C5D6981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8" t="20404" r="30238" b="24265"/>
          <a:stretch>
            <a:fillRect/>
          </a:stretch>
        </p:blipFill>
        <p:spPr bwMode="auto">
          <a:xfrm>
            <a:off x="2890838" y="1355725"/>
            <a:ext cx="56610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1471</Words>
  <Application>Microsoft Office PowerPoint</Application>
  <PresentationFormat>Произвольный</PresentationFormat>
  <Paragraphs>367</Paragraphs>
  <Slides>82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Тема Office</vt:lpstr>
      <vt:lpstr>Document</vt:lpstr>
      <vt:lpstr>                      Тема: «Генетическая связь  между классами неорганических веществ.  Классификация, номенклатура» </vt:lpstr>
      <vt:lpstr>           Генетическая связь – это связь между  классами соединений, отражающая возможность превращения вещества  одного класса в вещество другого класса. Генетический ряд – это цепочка превращений веществ, которые имеют в составе  один и тот же химический элемент      </vt:lpstr>
      <vt:lpstr>   Понимание генетической связи между классами соединений невозможно без знания классификации и номенклатуры веществ    </vt:lpstr>
      <vt:lpstr>              Дефициты: умение определять принадлежность вещества к тому или иному классу,  называть соединения изученных классов неорганических веществ          </vt:lpstr>
      <vt:lpstr>              Дефициты выявлены по итогам  ВПР по химии для 8 классов,  ГИА в 9 и 11 классах   Сегодня мы рассмотрим  некоторые методические подходы  к их преодолению          </vt:lpstr>
      <vt:lpstr>ЕГЭ -2024. Химия. 11 класс. КИМ Демонстрационный вариант ФИПИ, Официальный сайт</vt:lpstr>
      <vt:lpstr>ЕГЭ -2024. Химия. 11 класс. КИМ Демонстрационный вариант ФИПИ, Официальный сайт</vt:lpstr>
      <vt:lpstr>ОГЭ -2024. Химия. 9 класс. КИМ Демонстрационный вариант ФИПИ, Официальный сайт</vt:lpstr>
      <vt:lpstr>ОГЭ -2024. Химия. 9 класс. КИМ Демонстрационный вариант ФИПИ, Официальный сайт</vt:lpstr>
      <vt:lpstr>ВПР. Химия. 8 класс. 2023. КИМ  </vt:lpstr>
      <vt:lpstr>ВПР. Химия. 8 класс. 2023. КИМ  </vt:lpstr>
      <vt:lpstr>ВПР. 8 класс – 2023. Химия. КИМ.  </vt:lpstr>
      <vt:lpstr>?</vt:lpstr>
      <vt:lpstr>                                  Федеральный          Государственный          Образовательный          Стандарт      </vt:lpstr>
      <vt:lpstr>                                  Федеральная          Образовательная          Программа      </vt:lpstr>
      <vt:lpstr>                                                              Планируемые          Результаты        </vt:lpstr>
      <vt:lpstr>Необходимые составляющие успешного освоения ФОП и  достижения ПР, т.е. преодоления дефицитов  в овладении знаниями, умениями, навыками</vt:lpstr>
      <vt:lpstr>Функциональная грамотность  как планируемый результат  основного общего образования </vt:lpstr>
      <vt:lpstr>Современное определение понятия  «функциональная грамотность»</vt:lpstr>
      <vt:lpstr>Систематичность и методичность при подборе, лаконичность в подаче учебного материала и  метапредметный подход на всех этапах образовательного процесса способствуют формированию  функциональной грамотности обучающихся</vt:lpstr>
      <vt:lpstr>Общепринятые  определение и   классификация оксидов</vt:lpstr>
      <vt:lpstr>Классификация</vt:lpstr>
      <vt:lpstr>Номенклатура</vt:lpstr>
      <vt:lpstr>Номенклатура</vt:lpstr>
      <vt:lpstr>Номенклатура</vt:lpstr>
      <vt:lpstr>Номенклатура</vt:lpstr>
      <vt:lpstr>Систематичность и методичность при подборе, лаконичность в подаче учебного материала и  метапредметный подход на всех этапах образовательного процесса способствуют формированию  функциональной грамотности обучающихся</vt:lpstr>
      <vt:lpstr>Оксид</vt:lpstr>
      <vt:lpstr>Оксиды</vt:lpstr>
      <vt:lpstr> Классификация неорганических веществ  Признак классификации - состав - С1 </vt:lpstr>
      <vt:lpstr>Катионы железа</vt:lpstr>
      <vt:lpstr>Оксиды азота</vt:lpstr>
      <vt:lpstr>Оксид  азота (I)</vt:lpstr>
      <vt:lpstr>Оксид  азота (II)</vt:lpstr>
      <vt:lpstr>Оксид  азота (III)</vt:lpstr>
      <vt:lpstr>Оксид азота (IV)</vt:lpstr>
      <vt:lpstr>Оксид азота (V)</vt:lpstr>
      <vt:lpstr> Классификация неорганических веществ  Признак классификации - состав - С1 </vt:lpstr>
      <vt:lpstr>Классификация кислот по составу Бескислородные кислоты  (бинарные)</vt:lpstr>
      <vt:lpstr>Классификация кислот по составу Кислородосодержащие  кислоты</vt:lpstr>
      <vt:lpstr>Основность кислоты</vt:lpstr>
      <vt:lpstr>Классификация кислот по основности Бескислородные кислоты</vt:lpstr>
      <vt:lpstr>Классификация кислот по основности Кислородосодержащие  кислоты</vt:lpstr>
      <vt:lpstr> Классификация неорганических веществ  Признак классификации - состав - С1 </vt:lpstr>
      <vt:lpstr>                                                                                                     Классификация солей                                             Признак классификации - состав  </vt:lpstr>
      <vt:lpstr>Классификация средних солей  Признак классификации - состав  </vt:lpstr>
      <vt:lpstr>ЕГЭ -2024. Химия. 11 класс. КИМ Демонстрационный вариант ФИПИ, Официальный сайт</vt:lpstr>
      <vt:lpstr>ОГЭ -2024. Химия. 9 класс. КИМ Демонстрационный вариант ФИПИ, Официальный сайт</vt:lpstr>
      <vt:lpstr>ВПР. Химия. 8 класс. 2023. КИМ  </vt:lpstr>
      <vt:lpstr>ВПР. Химия. 8 класс. 2023. КИМ  </vt:lpstr>
      <vt:lpstr>ВПР. Химия. 8 класс. 2023. КИМ  </vt:lpstr>
      <vt:lpstr>Двухатомные молекулы простых веществ неметаллов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Конструирование формул </vt:lpstr>
      <vt:lpstr>ВПР. Химия. 8 класс. 2023. КИМ  </vt:lpstr>
      <vt:lpstr>ВПР. Химия. 8 класс. 2023. КИМ  </vt:lpstr>
      <vt:lpstr>                     Генетическая связь  Основные генетические ряды </vt:lpstr>
      <vt:lpstr>Систематичность   + методичность  + лаконичность   + метапредметный подход  = функциональная грамотность </vt:lpstr>
      <vt:lpstr> Классификация неорганических веществ  Признак классификации - состав - С1 </vt:lpstr>
      <vt:lpstr>  «Ручная работа»  </vt:lpstr>
      <vt:lpstr>  «Ручная работа»  </vt:lpstr>
      <vt:lpstr>   «Ручная работа» Основные химические свойства неорганических веществ различных классов   </vt:lpstr>
      <vt:lpstr>   «Ручная работа» Основные химические свойства неорганических веществ различных классов   </vt:lpstr>
      <vt:lpstr>   «Ручная работа» Основные химические свойства неорганических веществ различных классов   </vt:lpstr>
      <vt:lpstr>   Ф Г О С </vt:lpstr>
      <vt:lpstr>                                  Федеральный          Государственный          Образовательный          Стандарт      </vt:lpstr>
      <vt:lpstr>                                                         Фантазия    Горение    Общение     Сотворчество       </vt:lpstr>
      <vt:lpstr>                                     Функционально -            Грамотное            Общество            Созидателей      </vt:lpstr>
      <vt:lpstr>                    Благодарю за внимание  и сотворчество!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Елена</cp:lastModifiedBy>
  <cp:revision>85</cp:revision>
  <dcterms:created xsi:type="dcterms:W3CDTF">2021-08-23T14:20:13Z</dcterms:created>
  <dcterms:modified xsi:type="dcterms:W3CDTF">2024-01-18T12:41:39Z</dcterms:modified>
</cp:coreProperties>
</file>