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8"/>
  </p:notesMasterIdLst>
  <p:sldIdLst>
    <p:sldId id="25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0" r:id="rId12"/>
    <p:sldId id="257" r:id="rId13"/>
    <p:sldId id="271" r:id="rId14"/>
    <p:sldId id="273" r:id="rId15"/>
    <p:sldId id="272" r:id="rId16"/>
    <p:sldId id="25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373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6C11B-C038-4BC7-9378-F32CAB6F04C2}" type="datetimeFigureOut">
              <a:rPr lang="ru-RU" smtClean="0"/>
              <a:t>12.03.2025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2A78A-3B5C-486C-9AA7-E887C68211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93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>
            <a:extLst>
              <a:ext uri="{FF2B5EF4-FFF2-40B4-BE49-F238E27FC236}">
                <a16:creationId xmlns:a16="http://schemas.microsoft.com/office/drawing/2014/main" id="{7044BF7A-7056-425C-8E06-7A636220697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5603" name="Заметки 2">
            <a:extLst>
              <a:ext uri="{FF2B5EF4-FFF2-40B4-BE49-F238E27FC236}">
                <a16:creationId xmlns:a16="http://schemas.microsoft.com/office/drawing/2014/main" id="{935EDFE7-96A8-4F42-AB04-517A637035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712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85597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2630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8523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1755A-AA6F-ABB2-347C-C47FA1357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BFE74B-0B21-1C3C-E90F-A8C4AA933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F4110A-BCBA-7679-3D24-B3B148F4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E287B1-B8E6-CCAE-9E8F-B662B0FB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6E9D19-A5E2-ACC6-6349-97ADA0CD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29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F8835-DC03-0F8F-B6BB-2C1BA2DF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944400-8401-FD4C-E613-65D9EEB7C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C66416-4292-5A6D-83CD-EB5C0243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63C00D-A19C-FA92-598E-D6AA723A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BEFE0A-8CDF-6B83-22EC-8908A97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26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D93EEE-73F5-338E-D46E-D662D315D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0DF788-A1EB-9310-FED6-54CAAF0D7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F13EF2-B82E-FFAD-935C-F03652F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3FB150-C094-69F9-D892-E3F75B81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574D9D-2E52-1988-51DC-229292C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75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20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7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871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4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112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602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18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60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D379F-63D8-306F-94DC-2F75C662D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C1CF64-89A1-6873-26E4-878A2A411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E514FB-4EA0-37D2-C5DC-B9E64129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83AF2D-967B-856D-E5BE-8E2FDEB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41912F-9506-4566-475B-271D3ED4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27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908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09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14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45239-9CF5-B2F2-6B90-CBECC91D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DF8431-4ADC-45F5-2C40-413E5EC64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7E79C-A2FD-57A6-17F4-A4B027C6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61D99E-9282-64B6-8738-B43A35C5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93168-839F-3DE3-9A1C-DB2BB5B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83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12AD2-D645-8372-62D5-FB392844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B8344-53CD-DE0F-A852-DC9BB7537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181AB0-E9D5-82F7-1B42-EA0AE0479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37E55F-1C27-C524-30A9-656EDC09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7E61E-779C-5EFD-962B-89EB1C0F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938BFA-C8E0-0B72-09A7-CB6279D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56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C10F6-81F2-DF92-D5A7-73DA0C4E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34F01D-9BA3-5A8B-B174-88FDD122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2952E4-F7CC-C324-7299-0235817AC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4C24FC-BDCD-6D72-B74A-037D98132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43CA7B-4BF7-3978-1428-D1B303D44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78453E-3193-6A8C-D1A6-4CD9451E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A6C2A6-8327-697A-72CA-6A345392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D501D9-DE23-BD33-A27F-3D44E88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63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B8522-19CC-7193-A12D-7CEC2D8C6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62E66BA-2034-2B40-CB75-E678F37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AECB2A-7201-1C98-23A4-46C3B55D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72E00D-91C0-C098-E340-7776321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41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56DBE3-33F8-D3CC-972F-344745CB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ADD50CC-4948-63FE-5CF0-FF59718E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CA4CB7-8133-FE99-95CB-84C3C57E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39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26829-C938-72C4-2FA5-7E7501AE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E96E9B-6BB5-2D0E-3F71-B84098006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D3C101-EB50-C7C9-DBA1-7AD3D562B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57BBF9-757B-047C-A4E2-B87B50CF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B77026-C824-C13B-591D-AC432867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2C1A70-B5F1-F528-1C92-FF4F4FA7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55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C195A-F13C-F8B4-A042-B5C44EC4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308473-5BF4-C869-A15E-7BB58788E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3A8050-89C3-8A8A-71DD-442AAD49D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8F2C32-5B22-9B56-AF21-BBB2BFD8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B65A36-6408-0D18-89CE-6663FA9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EE05F5-191F-FBF5-81ED-A5F5CF24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29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D935B-2642-FD0B-6613-D92A8796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04E40A-96FD-F2EF-DD91-86502E60F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5F67EC-27E1-B919-03C6-190DE3CC5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5B59-73CF-453F-B9F0-ABC55FE5B288}" type="datetimeFigureOut">
              <a:rPr lang="ru-RU" smtClean="0"/>
              <a:t>12.03.2025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3528C1-2175-2E16-DE2C-0D7378C08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05562C-2B11-B483-3994-D4BF6759C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9CCE-B090-4C7D-9B2B-F480401E55E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02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F0B-EFA5-42E9-A775-011AFA926B06}" type="datetimeFigureOut">
              <a:rPr lang="ru-RU" smtClean="0"/>
              <a:pPr/>
              <a:t>12.03.2025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7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shaforostova_yp@mo-kuro.ru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haforostova_yp@kuro-mo.ru" TargetMode="External"/><Relationship Id="rId2" Type="http://schemas.openxmlformats.org/officeDocument/2006/relationships/hyperlink" Target="https://cppm.kuro-mo.ru/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hape 49">
            <a:extLst>
              <a:ext uri="{FF2B5EF4-FFF2-40B4-BE49-F238E27FC236}">
                <a16:creationId xmlns:a16="http://schemas.microsoft.com/office/drawing/2014/main" id="{557EE22D-4D4E-4C27-B630-19329C20C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23360" y="1274762"/>
            <a:ext cx="7794240" cy="2976563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3200" b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Методическая сессия по обмену опытом работы РСП по направлению «Реализация вариативных моделей наставничества: форма «педагог-педагог»</a:t>
            </a:r>
          </a:p>
          <a:p>
            <a:pPr eaLnBrk="1" hangingPunct="1">
              <a:lnSpc>
                <a:spcPct val="70000"/>
              </a:lnSpc>
            </a:pPr>
            <a:endParaRPr lang="ru-RU" altLang="ru-RU" sz="3000" b="1" dirty="0">
              <a:solidFill>
                <a:srgbClr val="1D315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70000"/>
              </a:lnSpc>
            </a:pPr>
            <a:endParaRPr lang="ru-RU" altLang="ru-RU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oogle Shape;84;p1" descr="Аудитория">
            <a:extLst>
              <a:ext uri="{FF2B5EF4-FFF2-40B4-BE49-F238E27FC236}">
                <a16:creationId xmlns:a16="http://schemas.microsoft.com/office/drawing/2014/main" id="{DBE893FB-5301-444D-9B5F-4DB854CA5C4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574400" y="1602325"/>
            <a:ext cx="3622500" cy="3784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7" name="Shape 153">
            <a:extLst>
              <a:ext uri="{FF2B5EF4-FFF2-40B4-BE49-F238E27FC236}">
                <a16:creationId xmlns:a16="http://schemas.microsoft.com/office/drawing/2014/main" id="{8CF80D71-0723-44BC-8669-11D3B65DA2DB}"/>
              </a:ext>
            </a:extLst>
          </p:cNvPr>
          <p:cNvSpPr txBox="1"/>
          <p:nvPr/>
        </p:nvSpPr>
        <p:spPr>
          <a:xfrm>
            <a:off x="7120467" y="4397637"/>
            <a:ext cx="4394200" cy="1248251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>
            <a:defPPr/>
            <a:lvl1pPr marL="0" lvl="0" indent="0" algn="l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b="1" i="1" dirty="0">
                <a:solidFill>
                  <a:schemeClr val="accent5">
                    <a:lumMod val="50000"/>
                  </a:schemeClr>
                </a:solidFill>
              </a:rPr>
              <a:t>Карпеева Ирина Вячеславовна, </a:t>
            </a:r>
            <a:r>
              <a:rPr lang="ru-RU" sz="1800" i="1" dirty="0">
                <a:solidFill>
                  <a:schemeClr val="accent5">
                    <a:lumMod val="50000"/>
                  </a:schemeClr>
                </a:solidFill>
              </a:rPr>
              <a:t>методист ЦНППМ КУРО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CF5EF30-9E9A-4583-A6CC-4FD1B1D182E6}"/>
              </a:ext>
            </a:extLst>
          </p:cNvPr>
          <p:cNvSpPr/>
          <p:nvPr/>
        </p:nvSpPr>
        <p:spPr>
          <a:xfrm>
            <a:off x="4503938" y="3228909"/>
            <a:ext cx="6096000" cy="98328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Фестиваль «Педагог-Педагогу: мастерство наставничества»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" descr="Аудитория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488325" y="1760425"/>
            <a:ext cx="3348600" cy="3784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</p:pic>
      <p:sp>
        <p:nvSpPr>
          <p:cNvPr id="93" name="Google Shape;93;p1"/>
          <p:cNvSpPr/>
          <p:nvPr/>
        </p:nvSpPr>
        <p:spPr>
          <a:xfrm>
            <a:off x="3906675" y="2050175"/>
            <a:ext cx="7938900" cy="1415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0" i="0" u="none" strike="noStrike" cap="none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 номинации «»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 выступления</a:t>
            </a:r>
            <a:endParaRPr sz="3200" b="0" i="0" u="none" strike="noStrike" cap="none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2125875" y="235950"/>
            <a:ext cx="7226100" cy="13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ru-RU" sz="2800" b="1" i="0" u="none" strike="noStrike" cap="none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Региональный фестиваль </a:t>
            </a:r>
            <a:endParaRPr sz="2800" b="1" i="0" u="none" strike="noStrike" cap="none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ru-RU" sz="2800" b="1" i="0" u="none" strike="noStrike" cap="none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«Педагог-Педагогу: мастерство наставничества»</a:t>
            </a: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4828136" y="4788253"/>
            <a:ext cx="6096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1" u="none" strike="noStrike" cap="none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rPr>
              <a:t>ФИО спикер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1" i="1" u="none" strike="noStrike" cap="none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rPr>
              <a:t>Должность, место работы, городской округ</a:t>
            </a:r>
            <a:endParaRPr sz="1800" b="1" i="1" u="none" strike="noStrike" cap="none">
              <a:solidFill>
                <a:srgbClr val="1D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E11695-A725-4D08-A765-735CFFDFC6EE}"/>
              </a:ext>
            </a:extLst>
          </p:cNvPr>
          <p:cNvSpPr/>
          <p:nvPr/>
        </p:nvSpPr>
        <p:spPr>
          <a:xfrm>
            <a:off x="1609818" y="1172493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SzPts val="3200"/>
            </a:pPr>
            <a:r>
              <a:rPr lang="ru-RU" sz="3200" dirty="0">
                <a:solidFill>
                  <a:srgbClr val="1F3864"/>
                </a:solidFill>
                <a:latin typeface="Calibri"/>
                <a:cs typeface="Calibri"/>
              </a:rPr>
              <a:t>цель; </a:t>
            </a:r>
          </a:p>
          <a:p>
            <a:pPr>
              <a:buSzPts val="3200"/>
            </a:pPr>
            <a:r>
              <a:rPr lang="ru-RU" sz="3200" dirty="0">
                <a:solidFill>
                  <a:srgbClr val="1F3864"/>
                </a:solidFill>
                <a:latin typeface="Calibri"/>
                <a:cs typeface="Calibri"/>
              </a:rPr>
              <a:t>проблема; </a:t>
            </a:r>
          </a:p>
          <a:p>
            <a:pPr>
              <a:buSzPts val="3200"/>
            </a:pPr>
            <a:r>
              <a:rPr lang="ru-RU" sz="3200" dirty="0">
                <a:solidFill>
                  <a:srgbClr val="1F3864"/>
                </a:solidFill>
                <a:latin typeface="Calibri"/>
                <a:cs typeface="Calibri"/>
              </a:rPr>
              <a:t>актуальность.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E11695-A725-4D08-A765-735CFFDFC6EE}"/>
              </a:ext>
            </a:extLst>
          </p:cNvPr>
          <p:cNvSpPr/>
          <p:nvPr/>
        </p:nvSpPr>
        <p:spPr>
          <a:xfrm>
            <a:off x="1609818" y="1172493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SzPts val="3200"/>
            </a:pPr>
            <a:r>
              <a:rPr lang="ru-RU" sz="3200" dirty="0">
                <a:solidFill>
                  <a:srgbClr val="1F3864"/>
                </a:solidFill>
                <a:latin typeface="Calibri"/>
                <a:cs typeface="Calibri"/>
              </a:rPr>
              <a:t>тезисное представление заявленной педагогической практики, </a:t>
            </a:r>
            <a:br>
              <a:rPr lang="ru-RU" sz="3200" dirty="0">
                <a:solidFill>
                  <a:srgbClr val="1F3864"/>
                </a:solidFill>
                <a:latin typeface="Calibri"/>
                <a:cs typeface="Calibri"/>
              </a:rPr>
            </a:br>
            <a:r>
              <a:rPr lang="ru-RU" sz="3200" dirty="0">
                <a:solidFill>
                  <a:srgbClr val="1F3864"/>
                </a:solidFill>
                <a:latin typeface="Calibri"/>
                <a:cs typeface="Calibri"/>
              </a:rPr>
              <a:t>с подтверждающими результатами работы (методический продукт)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70DF36E-AA76-4C58-9FE5-CFD074B43386}"/>
              </a:ext>
            </a:extLst>
          </p:cNvPr>
          <p:cNvSpPr/>
          <p:nvPr/>
        </p:nvSpPr>
        <p:spPr>
          <a:xfrm>
            <a:off x="3799880" y="247826"/>
            <a:ext cx="2472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1F3864"/>
                </a:solidFill>
                <a:latin typeface="Calibri"/>
                <a:cs typeface="Calibri"/>
              </a:rPr>
              <a:t>Слайды 3-14 </a:t>
            </a:r>
          </a:p>
        </p:txBody>
      </p:sp>
    </p:spTree>
    <p:extLst>
      <p:ext uri="{BB962C8B-B14F-4D97-AF65-F5344CB8AC3E}">
        <p14:creationId xmlns:p14="http://schemas.microsoft.com/office/powerpoint/2010/main" val="1147223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EA4CAF9-51A3-406B-81F4-6EA4EEF4A23B}"/>
              </a:ext>
            </a:extLst>
          </p:cNvPr>
          <p:cNvSpPr/>
          <p:nvPr/>
        </p:nvSpPr>
        <p:spPr>
          <a:xfrm>
            <a:off x="3048000" y="2118737"/>
            <a:ext cx="6096000" cy="26205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презентации допускается изображения экрана в форме скриншотов, рисунки, фотографии и другие графические объекты. Изображения, размещенные на одном слайде, желательно привести к единому размеру. Можно использовать схемы, графики, стрелочки и другие визуальные компоненты для оживления презентации. Не допускается использовать звуковые эффекты, анимацию, видео в ходе демонстрации презентации.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611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E11695-A725-4D08-A765-735CFFDFC6EE}"/>
              </a:ext>
            </a:extLst>
          </p:cNvPr>
          <p:cNvSpPr/>
          <p:nvPr/>
        </p:nvSpPr>
        <p:spPr>
          <a:xfrm>
            <a:off x="1609818" y="1172493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1F3864"/>
                </a:solidFill>
                <a:latin typeface="Calibri"/>
                <a:cs typeface="Calibri"/>
              </a:rPr>
              <a:t>ссылки на информацию по работе над материалом в сети интернет;</a:t>
            </a:r>
          </a:p>
          <a:p>
            <a:r>
              <a:rPr lang="ru-RU" sz="3200" dirty="0">
                <a:solidFill>
                  <a:srgbClr val="1F3864"/>
                </a:solidFill>
                <a:latin typeface="Calibri"/>
                <a:cs typeface="Calibri"/>
              </a:rPr>
              <a:t>ФИО, контактный телефон и адрес электронной почты участника Фестиваля.</a:t>
            </a:r>
          </a:p>
        </p:txBody>
      </p:sp>
    </p:spTree>
    <p:extLst>
      <p:ext uri="{BB962C8B-B14F-4D97-AF65-F5344CB8AC3E}">
        <p14:creationId xmlns:p14="http://schemas.microsoft.com/office/powerpoint/2010/main" val="194062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Мы открыты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для сотрудничества и новых идей</a:t>
            </a:r>
            <a:endParaRPr sz="3600" b="1" dirty="0"/>
          </a:p>
        </p:txBody>
      </p:sp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5CB8448-8501-4F11-986D-693AA89A810B}"/>
              </a:ext>
            </a:extLst>
          </p:cNvPr>
          <p:cNvSpPr/>
          <p:nvPr/>
        </p:nvSpPr>
        <p:spPr>
          <a:xfrm>
            <a:off x="2320031" y="349843"/>
            <a:ext cx="6096000" cy="98328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Фестиваль «Педагог-Педагогу: мастерство наставничества»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682BE0-C91A-431A-979F-250CADFE7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278" y="1705988"/>
            <a:ext cx="2941916" cy="4206540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22DD03D-8AFA-4631-87F7-8A89EEAE4F80}"/>
              </a:ext>
            </a:extLst>
          </p:cNvPr>
          <p:cNvSpPr/>
          <p:nvPr/>
        </p:nvSpPr>
        <p:spPr>
          <a:xfrm>
            <a:off x="6096000" y="1791962"/>
            <a:ext cx="4050276" cy="286232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Приказ от 07.03.2025 № 327-04 «Об утверждении Положения и проведении регионального фестиваля «Педагог-Педагогу: мастерство наставничества» в рамках регионального проекта «Проектная лаборатория молодых специалистов и их наставников «Формула успеха»</a:t>
            </a:r>
          </a:p>
        </p:txBody>
      </p:sp>
    </p:spTree>
    <p:extLst>
      <p:ext uri="{BB962C8B-B14F-4D97-AF65-F5344CB8AC3E}">
        <p14:creationId xmlns:p14="http://schemas.microsoft.com/office/powerpoint/2010/main" val="320205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EE5971A-47EA-4C79-9275-7E5DE64839B7}"/>
              </a:ext>
            </a:extLst>
          </p:cNvPr>
          <p:cNvSpPr/>
          <p:nvPr/>
        </p:nvSpPr>
        <p:spPr>
          <a:xfrm>
            <a:off x="2320031" y="349843"/>
            <a:ext cx="6096000" cy="98328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Фестиваль «Педагог-Педагогу: мастерство наставничества»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B5A0F2C-9FBB-4731-AE62-CC16C6917E11}"/>
              </a:ext>
            </a:extLst>
          </p:cNvPr>
          <p:cNvSpPr/>
          <p:nvPr/>
        </p:nvSpPr>
        <p:spPr>
          <a:xfrm>
            <a:off x="1450020" y="1561539"/>
            <a:ext cx="9212062" cy="3257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Категория участников Фестиваля: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Руководители и педагогические работники (заместители руководителей по УВР и ВР, кураторы системы наставничества, педагоги-наставники) региональных стажировочных площадок.</a:t>
            </a:r>
          </a:p>
          <a:p>
            <a:pPr marL="135064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Цель Фестиваля: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Выявление и распространение лучших методических продуктов, созданных в рамках деятельности региональных стажировочных площадок по направлению «Реализация вариативных моделей наставничества в форме «педагог-педагог».</a:t>
            </a:r>
          </a:p>
        </p:txBody>
      </p:sp>
    </p:spTree>
    <p:extLst>
      <p:ext uri="{BB962C8B-B14F-4D97-AF65-F5344CB8AC3E}">
        <p14:creationId xmlns:p14="http://schemas.microsoft.com/office/powerpoint/2010/main" val="263591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1AA33C-53BA-41E6-877E-34C26EC1C485}"/>
              </a:ext>
            </a:extLst>
          </p:cNvPr>
          <p:cNvSpPr/>
          <p:nvPr/>
        </p:nvSpPr>
        <p:spPr>
          <a:xfrm>
            <a:off x="2320031" y="349843"/>
            <a:ext cx="6096000" cy="52225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Задачи Фестиваля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1C13314-6BFE-4305-B758-2EFC01A24797}"/>
              </a:ext>
            </a:extLst>
          </p:cNvPr>
          <p:cNvSpPr/>
          <p:nvPr/>
        </p:nvSpPr>
        <p:spPr>
          <a:xfrm>
            <a:off x="1204404" y="1554755"/>
            <a:ext cx="9783192" cy="3610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Стимулирование обмена профессиональными практиками между методическими командами региональных стажировочных площадок.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Создание условий для сетевого взаимодействия и партнерства между образовательными учреждениями.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Формирование банка лучших методических продуктов, разработанных </a:t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в рамках наставнического взаимодействия.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Повышение профессиональной компетентности педагогов через участие </a:t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в наставнических практиках.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Поддержка и развитие инициатив педагогов в области наставничества.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Оценка и анализ эффективности реализуемых наставнических моделей. </a:t>
            </a:r>
          </a:p>
        </p:txBody>
      </p:sp>
    </p:spTree>
    <p:extLst>
      <p:ext uri="{BB962C8B-B14F-4D97-AF65-F5344CB8AC3E}">
        <p14:creationId xmlns:p14="http://schemas.microsoft.com/office/powerpoint/2010/main" val="851409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3730B13-49D2-43B6-92AF-A5E1AFCF6619}"/>
              </a:ext>
            </a:extLst>
          </p:cNvPr>
          <p:cNvSpPr/>
          <p:nvPr/>
        </p:nvSpPr>
        <p:spPr>
          <a:xfrm>
            <a:off x="2320031" y="349843"/>
            <a:ext cx="6096000" cy="52225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Номинации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07F8EA-9A29-49BE-87D6-00E36CE14C8D}"/>
              </a:ext>
            </a:extLst>
          </p:cNvPr>
          <p:cNvSpPr/>
          <p:nvPr/>
        </p:nvSpPr>
        <p:spPr>
          <a:xfrm>
            <a:off x="1210321" y="1657098"/>
            <a:ext cx="9567169" cy="1841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«Эффективная адаптация молодых педагогов».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«Наставничество в профессиональном развитии педагога: практики </a:t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и подходы».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«Инициатива года в области наставничества».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«Вариативные модели наставничества образовательной организации».</a:t>
            </a:r>
          </a:p>
        </p:txBody>
      </p:sp>
    </p:spTree>
    <p:extLst>
      <p:ext uri="{BB962C8B-B14F-4D97-AF65-F5344CB8AC3E}">
        <p14:creationId xmlns:p14="http://schemas.microsoft.com/office/powerpoint/2010/main" val="3658478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B771099-0321-483B-AE9F-28C8DAE69F4A}"/>
              </a:ext>
            </a:extLst>
          </p:cNvPr>
          <p:cNvSpPr/>
          <p:nvPr/>
        </p:nvSpPr>
        <p:spPr>
          <a:xfrm>
            <a:off x="1145219" y="1640914"/>
            <a:ext cx="8362765" cy="393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Лауреаты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первого этапа Фестиваля принимают участие в качестве спикеров в региональном фестивале «Педагог-Педагогу: мастерство наставничества» (далее – фестиваль). На фестивале объявляются победители и призеры Фестиваля по каждой номинации Фестиваля: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50215" algn="l"/>
                <a:tab pos="540385" algn="l"/>
              </a:tabLs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Победитель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Фестиваля (диплом лауреата I степени) – 1 участник.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Призеры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Диплом лауреата II степени – 2 участника;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Диплом лауреата III степени – 3 участника.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Участники первого этапа Фестиваля, не вошедшие в число победителей </a:t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и призеров Фестиваля, получают Сертификат участника Фестиваля.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760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0661D4D-DDF3-4FE6-B2A5-C94FA6F74D48}"/>
              </a:ext>
            </a:extLst>
          </p:cNvPr>
          <p:cNvSpPr/>
          <p:nvPr/>
        </p:nvSpPr>
        <p:spPr>
          <a:xfrm>
            <a:off x="1216241" y="1757895"/>
            <a:ext cx="8069802" cy="3964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7415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Фестиваль проводится в два этапа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Первый этап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(заочный) проходит с 24.03.2025 по 21.04.2025.</a:t>
            </a:r>
          </a:p>
          <a:p>
            <a:pPr marL="907415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На первом этапе методические продукты участников Фестиваля проходят модерацию и конкурсный отбор.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Второй этап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(очный) - 28.04.2025 в 14:00 по адресу: Москва,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</a:rPr>
              <a:t>Староватутинский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</a:rPr>
              <a:t>пр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-д, д. 8.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Второй этап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проходит на базе ЦНППМ КУРО в формате регионального фестиваля «Педагог-Педагогу: мастерство наставничества», где свой опыт представляют лауреаты первого этапа Фестиваля.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Формат Фестиваля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– очно-заочный.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64184B5-674F-49B2-BC69-1058C43170BB}"/>
              </a:ext>
            </a:extLst>
          </p:cNvPr>
          <p:cNvSpPr/>
          <p:nvPr/>
        </p:nvSpPr>
        <p:spPr>
          <a:xfrm>
            <a:off x="3758315" y="525969"/>
            <a:ext cx="3290453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Сроки проведения </a:t>
            </a:r>
          </a:p>
        </p:txBody>
      </p:sp>
    </p:spTree>
    <p:extLst>
      <p:ext uri="{BB962C8B-B14F-4D97-AF65-F5344CB8AC3E}">
        <p14:creationId xmlns:p14="http://schemas.microsoft.com/office/powerpoint/2010/main" val="2574600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1B1BF86-E56F-42F5-BBE1-38CC3822608B}"/>
              </a:ext>
            </a:extLst>
          </p:cNvPr>
          <p:cNvSpPr/>
          <p:nvPr/>
        </p:nvSpPr>
        <p:spPr>
          <a:xfrm>
            <a:off x="1352364" y="1784005"/>
            <a:ext cx="9247573" cy="2903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Для участия в Фестивале необходимо с 10.03.2025 по 21.03.2025 направить одним архивированным файлом (в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</a:rPr>
              <a:t>zip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формате) Оператору Фестиваля (на адрес электронной почты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shaforostova_yp@mo-kuro.ru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 с заголовком в письме «Фестиваль» следующие документы: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заявку-анкету участника Фестиваля (Приложение №1);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скан-копия согласия на обработку персональных данных (Приложение №2).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Педагогические практики в формате презентации направляются отдельным письмом до 21.03.2025  на шаблоне в соответствии с утвержденной структурой.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61FE2F4-2897-4EDA-865D-8AC79A9BD63A}"/>
              </a:ext>
            </a:extLst>
          </p:cNvPr>
          <p:cNvSpPr/>
          <p:nvPr/>
        </p:nvSpPr>
        <p:spPr>
          <a:xfrm>
            <a:off x="2378259" y="447868"/>
            <a:ext cx="6618736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Условия участия и порядок проведения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944472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EFA306F-6438-487A-8158-B643EC9AC481}"/>
              </a:ext>
            </a:extLst>
          </p:cNvPr>
          <p:cNvSpPr/>
          <p:nvPr/>
        </p:nvSpPr>
        <p:spPr>
          <a:xfrm>
            <a:off x="1787371" y="1426287"/>
            <a:ext cx="6096000" cy="349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Контактная информация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Информационное обеспечение Фестиваля осуществляется на официальном сайте: ЦНППМ КУРО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https://cppm.kuro-mo.ru/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(раздел Проектная лаборатория молодых специалистов и наставников «Формула успеха»).</a:t>
            </a:r>
          </a:p>
          <a:p>
            <a:pPr marL="907415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Контактное лицо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: Шафоростова Яна Павловна, тьютор ЦНППМ КУРО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E-mail: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shaforostova_yp@kuro-mo.ru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2752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4CEEA70-1775-48C5-85E2-B1F08355D7A8}" vid="{708C1448-CAB8-494B-91DB-8E511FB2BA6C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2567</TotalTime>
  <Words>677</Words>
  <Application>Microsoft Office PowerPoint</Application>
  <PresentationFormat>Широкоэкранный</PresentationFormat>
  <Paragraphs>64</Paragraphs>
  <Slides>15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Тема1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зонального и регионального этапов конференции проектных и  учебно-исследовательских работ «Что, как и почему?»</dc:title>
  <dc:creator>User</dc:creator>
  <cp:lastModifiedBy>Карпеева Ирина Вячеславовна</cp:lastModifiedBy>
  <cp:revision>178</cp:revision>
  <dcterms:created xsi:type="dcterms:W3CDTF">2024-01-14T08:39:34Z</dcterms:created>
  <dcterms:modified xsi:type="dcterms:W3CDTF">2025-03-12T08:21:28Z</dcterms:modified>
</cp:coreProperties>
</file>