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6"/>
  </p:notes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1" r:id="rId1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7" roundtripDataSignature="AMtx7mjNmyTKh8Ae124kO0JbqL/8/pa/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0" name="Google Shape;140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1" name="Google Shape;14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Сравнение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t.me/chatgpt_try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" descr="Аудитория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57502" y="1701287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906675" y="2050175"/>
            <a:ext cx="7938900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Тематическое направление: «Искусственный интеллект на службе образования»</a:t>
            </a:r>
            <a:endParaRPr sz="2200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«Использование ИИ в отработке лексико-грамматических навыков на уроках английского языка в средней школе»</a:t>
            </a:r>
            <a:endParaRPr sz="3200" b="0" i="0" u="none" strike="noStrike" cap="none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1CF5F8-4A5F-4849-BA01-107124890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489" y="235235"/>
            <a:ext cx="5934075" cy="9144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60F3C0-53DE-4F96-9640-D284A4959B28}"/>
              </a:ext>
            </a:extLst>
          </p:cNvPr>
          <p:cNvSpPr/>
          <p:nvPr/>
        </p:nvSpPr>
        <p:spPr>
          <a:xfrm>
            <a:off x="457502" y="5221163"/>
            <a:ext cx="11532095" cy="13988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sz="20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Авторы докладчики: </a:t>
            </a:r>
          </a:p>
          <a:p>
            <a:pPr algn="just">
              <a:lnSpc>
                <a:spcPct val="70000"/>
              </a:lnSpc>
            </a:pPr>
            <a:r>
              <a:rPr lang="ru-RU" sz="20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Казаченко Светлана Юрьевна, Торопова Полина Александровна</a:t>
            </a:r>
          </a:p>
          <a:p>
            <a:pPr algn="just">
              <a:lnSpc>
                <a:spcPct val="70000"/>
              </a:lnSpc>
            </a:pPr>
            <a:r>
              <a:rPr lang="ru-RU" sz="20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Учитель </a:t>
            </a:r>
            <a:r>
              <a:rPr lang="ru-RU" sz="2000" b="1" i="1" dirty="0" err="1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ин.языка</a:t>
            </a:r>
            <a:r>
              <a:rPr lang="ru-RU" sz="20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(английский язык), наставник, методист; учитель </a:t>
            </a:r>
            <a:r>
              <a:rPr lang="ru-RU" sz="2000" b="1" i="1" dirty="0" err="1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ин.языка</a:t>
            </a:r>
            <a:r>
              <a:rPr lang="ru-RU" sz="20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(английский язык), наставляемый.  </a:t>
            </a:r>
          </a:p>
          <a:p>
            <a:pPr algn="just">
              <a:lnSpc>
                <a:spcPct val="70000"/>
              </a:lnSpc>
            </a:pPr>
            <a:endParaRPr lang="ru-RU" sz="2000" b="1" i="1" dirty="0">
              <a:solidFill>
                <a:srgbClr val="1D3152"/>
              </a:solidFill>
              <a:latin typeface="Calibri" panose="020F0502020204030204" pitchFamily="34" charset="0"/>
              <a:cs typeface="Calibri" panose="020F0502020204030204" pitchFamily="34" charset="0"/>
              <a:sym typeface="Helvetica Neue"/>
            </a:endParaRPr>
          </a:p>
          <a:p>
            <a:pPr algn="just">
              <a:lnSpc>
                <a:spcPct val="70000"/>
              </a:lnSpc>
            </a:pPr>
            <a:r>
              <a:rPr lang="ru-RU" altLang="ru-RU" sz="20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44CEF9-EFDF-19B9-6C47-940AB47B87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2A3F3-9FF9-1BB1-0F83-01C3C3AED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Игра «Если…, то…»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C0E03C-9ECC-3DA3-12AE-601E120CAA57}"/>
              </a:ext>
            </a:extLst>
          </p:cNvPr>
          <p:cNvSpPr txBox="1"/>
          <p:nvPr/>
        </p:nvSpPr>
        <p:spPr>
          <a:xfrm>
            <a:off x="689225" y="2124957"/>
            <a:ext cx="10813550" cy="26080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ru-RU" sz="2800" i="0" dirty="0">
                <a:effectLst/>
                <a:latin typeface="Inter"/>
              </a:rPr>
              <a:t>Упражнение:</a:t>
            </a:r>
            <a:r>
              <a:rPr lang="ru-RU" sz="2800" b="0" i="0" dirty="0">
                <a:effectLst/>
                <a:latin typeface="Inter"/>
              </a:rPr>
              <a:t> В группе по очереди учащиеся  произносят предложения, начиная с "Если...". Например: "Если я выиграю в лотерею, то я куплю дом." Следующий участник должен продолжить с новым предложением.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8660777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E32040-A9A6-0EFF-8CCB-C5CF308AE6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7907C8-79DA-1D41-42F0-81958E350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Вопросы и ответы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FDEFC44-0943-0E26-F22A-F74D40FA622E}"/>
              </a:ext>
            </a:extLst>
          </p:cNvPr>
          <p:cNvSpPr txBox="1"/>
          <p:nvPr/>
        </p:nvSpPr>
        <p:spPr>
          <a:xfrm>
            <a:off x="570216" y="2032079"/>
            <a:ext cx="8923105" cy="38904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sz="2800" dirty="0">
                <a:effectLst/>
              </a:rPr>
              <a:t>Exercise: Compose questions using the first conditional sentence and answer them. For example: The question: "If you go to London, what will you do?" Answer: "If I go to London, I'll visit Big Ben.«</a:t>
            </a:r>
            <a:endParaRPr lang="ru-RU" sz="2800" dirty="0">
              <a:effectLst/>
            </a:endParaRPr>
          </a:p>
          <a:p>
            <a:pPr indent="457200">
              <a:lnSpc>
                <a:spcPct val="150000"/>
              </a:lnSpc>
            </a:pPr>
            <a:endParaRPr lang="ru-RU" sz="2800" dirty="0"/>
          </a:p>
          <a:p>
            <a:pPr indent="457200">
              <a:lnSpc>
                <a:spcPct val="150000"/>
              </a:lnSpc>
            </a:pPr>
            <a:r>
              <a:rPr lang="ru-RU" sz="2400" dirty="0"/>
              <a:t>Учащиеся составляют диалог.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806445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6BE66D08-F198-E114-7587-A9819D44F3AB}"/>
              </a:ext>
            </a:extLst>
          </p:cNvPr>
          <p:cNvSpPr txBox="1"/>
          <p:nvPr/>
        </p:nvSpPr>
        <p:spPr>
          <a:xfrm>
            <a:off x="270553" y="2201716"/>
            <a:ext cx="11650894" cy="36072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l">
              <a:lnSpc>
                <a:spcPct val="150000"/>
              </a:lnSpc>
            </a:pPr>
            <a:r>
              <a:rPr lang="ru-RU" b="0" i="0" dirty="0">
                <a:effectLst/>
                <a:latin typeface="+mj-lt"/>
              </a:rPr>
              <a:t>Внедрение искусственного интеллекта в образовательный процесс, особенно в обучении английскому языку, открывает новые горизонты для повышения эффективности усвоения лексико-грамматических навыков. ИИ предоставляет возможность персонализированного обучения, адаптируя материалы и задания под индивидуальные потребности учащихся. Это способствует более глубокому пониманию языка и улучшению навыков общения.</a:t>
            </a:r>
          </a:p>
          <a:p>
            <a:pPr indent="457200" algn="l">
              <a:lnSpc>
                <a:spcPct val="150000"/>
              </a:lnSpc>
            </a:pPr>
            <a:r>
              <a:rPr lang="ru-RU" b="0" i="0" dirty="0">
                <a:effectLst/>
                <a:latin typeface="+mj-lt"/>
              </a:rPr>
              <a:t>Анализ текущего состояния использования технологий, включая ИИ, показывает, что они становятся неотъемлемой частью учебного процесса. Применение интерактивных заданий и инструментов на основе ИИ позволяет сделать обучение более увлекательным и мотивирующим. </a:t>
            </a:r>
          </a:p>
          <a:p>
            <a:pPr indent="457200" algn="l">
              <a:lnSpc>
                <a:spcPct val="150000"/>
              </a:lnSpc>
            </a:pPr>
            <a:r>
              <a:rPr lang="ru-RU" b="0" i="0" dirty="0">
                <a:effectLst/>
                <a:latin typeface="+mj-lt"/>
              </a:rPr>
              <a:t>В заключение, для успешной интеграции ИИ в учебный процесс необходимо подготовить учителей к работе с новыми технологиями, а также разработать рекомендации по их эффективному использованию. Это позволит не только улучшить качество обучения, но и подготовить учащихся к современным требованиям общества, где знание иностранных языков и цифровых технологий становится все более важным.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5F0C86AC-252C-BDA4-079E-D5D3D2B4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Вывод</a:t>
            </a:r>
          </a:p>
        </p:txBody>
      </p:sp>
    </p:spTree>
    <p:extLst>
      <p:ext uri="{BB962C8B-B14F-4D97-AF65-F5344CB8AC3E}">
        <p14:creationId xmlns:p14="http://schemas.microsoft.com/office/powerpoint/2010/main" val="1098392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>
            <a:spLocks noGrp="1"/>
          </p:cNvSpPr>
          <p:nvPr>
            <p:ph type="title"/>
          </p:nvPr>
        </p:nvSpPr>
        <p:spPr>
          <a:xfrm>
            <a:off x="2093350" y="365125"/>
            <a:ext cx="7171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700" dirty="0"/>
              <a:t>Краткое описание опыта</a:t>
            </a:r>
            <a:endParaRPr sz="3700" dirty="0"/>
          </a:p>
        </p:txBody>
      </p:sp>
      <p:sp>
        <p:nvSpPr>
          <p:cNvPr id="176" name="Google Shape;176;p2"/>
          <p:cNvSpPr txBox="1">
            <a:spLocks noGrp="1"/>
          </p:cNvSpPr>
          <p:nvPr>
            <p:ph type="body" idx="1"/>
          </p:nvPr>
        </p:nvSpPr>
        <p:spPr>
          <a:xfrm>
            <a:off x="-133564" y="1464792"/>
            <a:ext cx="12325564" cy="4463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1800" dirty="0"/>
              <a:t>Цель: </a:t>
            </a:r>
            <a:r>
              <a:rPr lang="ru-RU" sz="1800" dirty="0">
                <a:latin typeface="Inter"/>
              </a:rPr>
              <a:t>И</a:t>
            </a:r>
            <a:r>
              <a:rPr lang="ru-RU" sz="1800" b="0" i="0" dirty="0">
                <a:effectLst/>
                <a:latin typeface="Inter"/>
              </a:rPr>
              <a:t>сследование использования искусственного интеллекта в отработке лексико-грамматических навыков на уроках английского языка в средней школе с целью повышения качества обучения и адаптации образовательных материалов к потребностям учащихся.</a:t>
            </a:r>
          </a:p>
          <a:p>
            <a:pPr marL="228600" lvl="0" indent="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sz="1800" dirty="0"/>
          </a:p>
          <a:p>
            <a:pPr marL="228600" lvl="0" indent="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1800" dirty="0"/>
              <a:t>Задачи:</a:t>
            </a:r>
          </a:p>
          <a:p>
            <a:pPr marL="228600" lvl="0" indent="457200" algn="l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1800" dirty="0"/>
              <a:t> </a:t>
            </a:r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sz="1800" dirty="0"/>
              <a:t>Анализ текущего состояния использования технологий, включая ИИ, в обучении английскому языку в средней школе.</a:t>
            </a:r>
          </a:p>
          <a:p>
            <a:pPr marL="177800" indent="457200">
              <a:lnSpc>
                <a:spcPct val="110000"/>
              </a:lnSpc>
              <a:spcBef>
                <a:spcPts val="0"/>
              </a:spcBef>
              <a:buSzPts val="2800"/>
              <a:buNone/>
            </a:pPr>
            <a:endParaRPr lang="ru-RU" sz="1800" dirty="0"/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sz="1800" dirty="0"/>
              <a:t>Определение роли ИИ в процессе обучения английскому языку и его влияния на отработку лексико-грамматических навыков.</a:t>
            </a:r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endParaRPr lang="ru-RU" sz="1800" dirty="0"/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sz="1800" dirty="0"/>
              <a:t>Рассмотрение примеров инструментов и приложений, использующих ИИ, и их эффективности в обучении.</a:t>
            </a:r>
          </a:p>
          <a:p>
            <a:pPr marL="177800" indent="457200">
              <a:lnSpc>
                <a:spcPct val="110000"/>
              </a:lnSpc>
              <a:spcBef>
                <a:spcPts val="0"/>
              </a:spcBef>
              <a:buSzPts val="2800"/>
              <a:buNone/>
            </a:pPr>
            <a:endParaRPr lang="ru-RU" sz="1800" dirty="0"/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sz="1800" dirty="0"/>
              <a:t>Оценка преимуществ и недостатков применения ИИ в образовательном процессе, включая технические и этические аспекты.</a:t>
            </a:r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endParaRPr lang="ru-RU" sz="1800" dirty="0"/>
          </a:p>
          <a:p>
            <a:pPr marL="463550" indent="457200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sz="1800" dirty="0"/>
              <a:t>Выработка рекомендаций по подготовке учителей к работе с новыми технологиями и интеграции ИИ в учебный процесс.</a:t>
            </a:r>
            <a:endParaRPr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title" idx="4294967295"/>
          </p:nvPr>
        </p:nvSpPr>
        <p:spPr>
          <a:xfrm>
            <a:off x="892055" y="1903947"/>
            <a:ext cx="10584179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dirty="0"/>
          </a:p>
          <a:p>
            <a:pPr marL="0" lvl="0" indent="4572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600" dirty="0"/>
              <a:t>Индивидуализация процесса обучения, позволяющая предоставить доступ к разнообразным ресурсам и мгновенной обратной связи для повышения мотивации и эффективности усвоения материала. </a:t>
            </a:r>
            <a:endParaRPr sz="3600" dirty="0"/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6A9063-130E-4A44-8200-E509B380EE38}"/>
              </a:ext>
            </a:extLst>
          </p:cNvPr>
          <p:cNvSpPr/>
          <p:nvPr/>
        </p:nvSpPr>
        <p:spPr>
          <a:xfrm>
            <a:off x="3249227" y="525637"/>
            <a:ext cx="539762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Практическая значимость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/>
          <p:cNvSpPr txBox="1">
            <a:spLocks noGrp="1"/>
          </p:cNvSpPr>
          <p:nvPr>
            <p:ph type="title"/>
          </p:nvPr>
        </p:nvSpPr>
        <p:spPr>
          <a:xfrm>
            <a:off x="788418" y="1140431"/>
            <a:ext cx="4194548" cy="17157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en-US" dirty="0" err="1"/>
              <a:t>TryChatGPT</a:t>
            </a:r>
            <a:r>
              <a:rPr lang="en-US" dirty="0"/>
              <a:t> </a:t>
            </a:r>
            <a:br>
              <a:rPr lang="en-US" dirty="0"/>
            </a:br>
            <a:br>
              <a:rPr lang="en-US" dirty="0"/>
            </a:br>
            <a:endParaRPr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C113A0-BBBC-0241-E67B-24B7DE9574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4255"/>
          <a:stretch/>
        </p:blipFill>
        <p:spPr>
          <a:xfrm>
            <a:off x="6334711" y="1311166"/>
            <a:ext cx="5449748" cy="423566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95678DE-586A-36EF-32A2-4D2FB5ECAA2B}"/>
              </a:ext>
            </a:extLst>
          </p:cNvPr>
          <p:cNvSpPr txBox="1"/>
          <p:nvPr/>
        </p:nvSpPr>
        <p:spPr>
          <a:xfrm>
            <a:off x="788418" y="1825163"/>
            <a:ext cx="336446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/>
              <a:t>Русскоязычный бесплатный ИИ, обладающий полноценным функционалом: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ответы на вопросы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ведение диалога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создание текстов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редактирование и корректура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предоставление рекомендаций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/>
              <a:t>анализ данных </a:t>
            </a:r>
          </a:p>
          <a:p>
            <a:endParaRPr lang="ru-RU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E61DFF-2F6E-7C2A-F5DC-42F7658E4EA2}"/>
              </a:ext>
            </a:extLst>
          </p:cNvPr>
          <p:cNvSpPr txBox="1"/>
          <p:nvPr/>
        </p:nvSpPr>
        <p:spPr>
          <a:xfrm>
            <a:off x="788418" y="5194349"/>
            <a:ext cx="2858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Telegram</a:t>
            </a:r>
            <a:r>
              <a:rPr lang="ru-RU" dirty="0"/>
              <a:t>: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https://t.me/chatgpt_try</a:t>
            </a:r>
            <a:endParaRPr lang="en-US" dirty="0"/>
          </a:p>
          <a:p>
            <a:r>
              <a:rPr lang="ru-RU" dirty="0"/>
              <a:t>Сайт: </a:t>
            </a:r>
            <a:r>
              <a:rPr lang="en-US" dirty="0"/>
              <a:t>https://trychatgpt.ru/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>
            <a:spLocks noGrp="1"/>
          </p:cNvSpPr>
          <p:nvPr>
            <p:ph type="title"/>
          </p:nvPr>
        </p:nvSpPr>
        <p:spPr>
          <a:xfrm>
            <a:off x="493197" y="1049203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dirty="0"/>
              <a:t>Виды заданий на отработку грамматической темы в 7 классе «</a:t>
            </a:r>
            <a:r>
              <a:rPr lang="en-US" dirty="0"/>
              <a:t>Conditional 1</a:t>
            </a:r>
            <a:r>
              <a:rPr lang="ru-RU" dirty="0"/>
              <a:t>»</a:t>
            </a:r>
            <a:endParaRPr dirty="0"/>
          </a:p>
        </p:txBody>
      </p:sp>
      <p:sp>
        <p:nvSpPr>
          <p:cNvPr id="194" name="Google Shape;194;p5"/>
          <p:cNvSpPr txBox="1">
            <a:spLocks noGrp="1"/>
          </p:cNvSpPr>
          <p:nvPr>
            <p:ph type="body" idx="1"/>
          </p:nvPr>
        </p:nvSpPr>
        <p:spPr>
          <a:xfrm>
            <a:off x="493197" y="2159008"/>
            <a:ext cx="10698091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rPr lang="ru-RU" sz="2000" b="0" dirty="0">
                <a:latin typeface="+mj-lt"/>
              </a:rPr>
              <a:t>Мы дали ИИ задание придумать виды заданий на отработку грамматической темы в 7 классе «</a:t>
            </a:r>
            <a:r>
              <a:rPr lang="en-US" sz="2000" b="0" dirty="0">
                <a:latin typeface="+mj-lt"/>
              </a:rPr>
              <a:t>Conditional 1</a:t>
            </a:r>
            <a:r>
              <a:rPr lang="ru-RU" sz="2000" b="0" dirty="0">
                <a:latin typeface="+mj-lt"/>
              </a:rPr>
              <a:t>». Вот, что он составил: </a:t>
            </a:r>
            <a:endParaRPr sz="2000" b="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76EA792-720D-E894-47BF-FEB43A3FC104}"/>
              </a:ext>
            </a:extLst>
          </p:cNvPr>
          <p:cNvSpPr txBox="1"/>
          <p:nvPr/>
        </p:nvSpPr>
        <p:spPr>
          <a:xfrm>
            <a:off x="493197" y="2982922"/>
            <a:ext cx="6097712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/>
              <a:t>1. Заполнение пропусков</a:t>
            </a:r>
          </a:p>
          <a:p>
            <a:endParaRPr lang="ru-RU" sz="1800" dirty="0"/>
          </a:p>
          <a:p>
            <a:r>
              <a:rPr lang="ru-RU" sz="1800" dirty="0"/>
              <a:t>2. Соответствие</a:t>
            </a:r>
          </a:p>
          <a:p>
            <a:endParaRPr lang="ru-RU" sz="1800" dirty="0"/>
          </a:p>
          <a:p>
            <a:r>
              <a:rPr lang="ru-RU" sz="1800" dirty="0"/>
              <a:t>3. Перевод</a:t>
            </a:r>
          </a:p>
          <a:p>
            <a:endParaRPr lang="ru-RU" sz="1800" dirty="0"/>
          </a:p>
          <a:p>
            <a:r>
              <a:rPr lang="ru-RU" sz="1800" dirty="0"/>
              <a:t>4. Создание предложений</a:t>
            </a:r>
          </a:p>
          <a:p>
            <a:endParaRPr lang="ru-RU" sz="1800" dirty="0"/>
          </a:p>
          <a:p>
            <a:r>
              <a:rPr lang="ru-RU" sz="1800" dirty="0"/>
              <a:t>5. Игра "Если... то..."</a:t>
            </a:r>
          </a:p>
          <a:p>
            <a:endParaRPr lang="ru-RU" sz="1800" dirty="0"/>
          </a:p>
          <a:p>
            <a:r>
              <a:rPr lang="ru-RU" sz="1800" dirty="0"/>
              <a:t>6. Вопросы и ответы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674F6E-C79E-54A7-1F91-B36160FBBA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Заполнение пропусков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8D20E94-8573-A298-9A32-5161C9DDC931}"/>
              </a:ext>
            </a:extLst>
          </p:cNvPr>
          <p:cNvSpPr txBox="1"/>
          <p:nvPr/>
        </p:nvSpPr>
        <p:spPr>
          <a:xfrm>
            <a:off x="570216" y="2032079"/>
            <a:ext cx="8923105" cy="27938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sz="2400" dirty="0">
                <a:effectLst/>
              </a:rPr>
              <a:t>Exercise: Fill in the gaps in the sentences using the correct verb form in the first conditional sentence. </a:t>
            </a:r>
            <a:endParaRPr lang="ru-RU" sz="24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en-US" sz="2400" dirty="0">
                <a:effectLst/>
              </a:rPr>
              <a:t>If he arrives on time, we will __________ ( start) a meeting. </a:t>
            </a:r>
            <a:endParaRPr lang="ru-RU" sz="24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en-US" sz="2400" dirty="0">
                <a:effectLst/>
              </a:rPr>
              <a:t>If you don't hurry, you'll __________ ( catch the bus. </a:t>
            </a:r>
            <a:endParaRPr lang="ru-RU" sz="24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en-US" sz="2400" dirty="0">
                <a:effectLst/>
              </a:rPr>
              <a:t>If they go on vacation, they __________ ( visit) new places.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893224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C853F5-E0F0-5A1A-C6D5-153095892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65DE52-4D66-9F82-30E7-44ACC27A6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Соответствие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277EDA-4D0F-4F81-6045-DF9F3E568675}"/>
              </a:ext>
            </a:extLst>
          </p:cNvPr>
          <p:cNvSpPr txBox="1"/>
          <p:nvPr/>
        </p:nvSpPr>
        <p:spPr>
          <a:xfrm>
            <a:off x="518846" y="2032079"/>
            <a:ext cx="10967663" cy="36944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sz="3200" dirty="0">
                <a:effectLst/>
              </a:rPr>
              <a:t>Exercise: Connect the parts of sentences to get the correct conditional sentences. </a:t>
            </a:r>
            <a:endParaRPr lang="ru-RU" sz="32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ru-RU" sz="3200" dirty="0">
                <a:effectLst/>
              </a:rPr>
              <a:t>1) </a:t>
            </a:r>
            <a:r>
              <a:rPr lang="en-US" sz="3200" dirty="0">
                <a:effectLst/>
              </a:rPr>
              <a:t>If it rains, </a:t>
            </a:r>
            <a:r>
              <a:rPr lang="ru-RU" sz="3200" dirty="0">
                <a:effectLst/>
              </a:rPr>
              <a:t>                      </a:t>
            </a:r>
            <a:r>
              <a:rPr lang="en-US" sz="3200" dirty="0">
                <a:effectLst/>
              </a:rPr>
              <a:t>a) we will play football. </a:t>
            </a:r>
            <a:endParaRPr lang="ru-RU" sz="32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ru-RU" sz="3200" dirty="0">
                <a:effectLst/>
              </a:rPr>
              <a:t>2) </a:t>
            </a:r>
            <a:r>
              <a:rPr lang="en-US" sz="3200" dirty="0">
                <a:effectLst/>
              </a:rPr>
              <a:t>If I finish the job, </a:t>
            </a:r>
            <a:r>
              <a:rPr lang="ru-RU" sz="3200" dirty="0">
                <a:effectLst/>
              </a:rPr>
              <a:t>           </a:t>
            </a:r>
            <a:r>
              <a:rPr lang="en-US" sz="3200" dirty="0">
                <a:effectLst/>
              </a:rPr>
              <a:t>b) I'll take an umbrella. </a:t>
            </a:r>
            <a:endParaRPr lang="ru-RU" sz="32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ru-RU" sz="3200" dirty="0">
                <a:effectLst/>
              </a:rPr>
              <a:t>3) </a:t>
            </a:r>
            <a:r>
              <a:rPr lang="en-US" sz="3200" dirty="0">
                <a:effectLst/>
              </a:rPr>
              <a:t>If they invite us, </a:t>
            </a:r>
            <a:r>
              <a:rPr lang="ru-RU" sz="3200" dirty="0">
                <a:effectLst/>
              </a:rPr>
              <a:t>            </a:t>
            </a:r>
            <a:r>
              <a:rPr lang="en-US" sz="3200" dirty="0">
                <a:effectLst/>
              </a:rPr>
              <a:t>c) we will go to the party.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882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54F90A-2FB6-FE0D-DD37-1B810DAD4F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920EEA-59E3-7BEB-8E61-6D9BD7EF9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Перевод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BEA25BC-2270-C3BB-72E9-2D195DE54DEF}"/>
              </a:ext>
            </a:extLst>
          </p:cNvPr>
          <p:cNvSpPr txBox="1"/>
          <p:nvPr/>
        </p:nvSpPr>
        <p:spPr>
          <a:xfrm>
            <a:off x="570216" y="2032079"/>
            <a:ext cx="8923105" cy="3082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sz="2400" dirty="0">
                <a:effectLst/>
              </a:rPr>
              <a:t>Exercise: Translate the following sentences into English using the first type of conditional sentences</a:t>
            </a:r>
            <a:r>
              <a:rPr lang="ru-RU" sz="2400" dirty="0"/>
              <a:t>: </a:t>
            </a:r>
            <a:endParaRPr lang="ru-RU" sz="2400" dirty="0">
              <a:effectLst/>
            </a:endParaRPr>
          </a:p>
          <a:p>
            <a:pPr indent="457200">
              <a:lnSpc>
                <a:spcPct val="150000"/>
              </a:lnSpc>
            </a:pPr>
            <a:endParaRPr lang="ru-RU" sz="24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ru-RU" sz="2000" dirty="0">
                <a:effectLst/>
              </a:rPr>
              <a:t>Если завтра будет холодно, мы останемся дома.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effectLst/>
              </a:rPr>
              <a:t>Если ты будешь учиться каждый день, ты быстро выучишь язык.</a:t>
            </a:r>
          </a:p>
          <a:p>
            <a:pPr indent="457200">
              <a:lnSpc>
                <a:spcPct val="150000"/>
              </a:lnSpc>
            </a:pPr>
            <a:r>
              <a:rPr lang="ru-RU" sz="2000" dirty="0">
                <a:effectLst/>
              </a:rPr>
              <a:t>Если она купит новую одежду, она будет счастлива.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98736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DE1B81-D7F7-BDBC-7DE8-3CCC6F6F8E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DDC340-ED99-6CAE-42BC-20F50E0A75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4200" y="706516"/>
            <a:ext cx="10515601" cy="1325563"/>
          </a:xfrm>
        </p:spPr>
        <p:txBody>
          <a:bodyPr/>
          <a:lstStyle/>
          <a:p>
            <a:r>
              <a:rPr lang="ru-RU" dirty="0"/>
              <a:t>Создание предложений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C498A8-D46B-B038-836A-51053F0757DB}"/>
              </a:ext>
            </a:extLst>
          </p:cNvPr>
          <p:cNvSpPr txBox="1"/>
          <p:nvPr/>
        </p:nvSpPr>
        <p:spPr>
          <a:xfrm>
            <a:off x="570216" y="2032079"/>
            <a:ext cx="8923105" cy="3174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en-US" sz="2400" dirty="0">
                <a:effectLst/>
              </a:rPr>
              <a:t>Exercise: Write your own sentences using the first type of conditional sentences. For example: "If I see my friend, I'll tell her the news.</a:t>
            </a:r>
            <a:r>
              <a:rPr lang="ru-RU" sz="2400" dirty="0">
                <a:effectLst/>
              </a:rPr>
              <a:t>»</a:t>
            </a:r>
          </a:p>
          <a:p>
            <a:pPr indent="457200">
              <a:lnSpc>
                <a:spcPct val="150000"/>
              </a:lnSpc>
            </a:pPr>
            <a:endParaRPr lang="ru-RU" sz="2400" dirty="0">
              <a:effectLst/>
            </a:endParaRPr>
          </a:p>
          <a:p>
            <a:pPr indent="457200">
              <a:lnSpc>
                <a:spcPct val="150000"/>
              </a:lnSpc>
            </a:pPr>
            <a:r>
              <a:rPr lang="ru-RU" sz="2000" dirty="0"/>
              <a:t>Учащиеся составляют свои собственные предложения в устной или письменной форме. </a:t>
            </a:r>
            <a:endParaRPr lang="ru-RU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38704310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766</Words>
  <Application>Microsoft Office PowerPoint</Application>
  <PresentationFormat>Широкоэкранный</PresentationFormat>
  <Paragraphs>79</Paragraphs>
  <Slides>13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Inter</vt:lpstr>
      <vt:lpstr>Arial</vt:lpstr>
      <vt:lpstr>Calibri</vt:lpstr>
      <vt:lpstr>1_Тема Office</vt:lpstr>
      <vt:lpstr>Тема1</vt:lpstr>
      <vt:lpstr>Презентация PowerPoint</vt:lpstr>
      <vt:lpstr>Краткое описание опыта</vt:lpstr>
      <vt:lpstr> Индивидуализация процесса обучения, позволяющая предоставить доступ к разнообразным ресурсам и мгновенной обратной связи для повышения мотивации и эффективности усвоения материала. </vt:lpstr>
      <vt:lpstr>TryChatGPT   </vt:lpstr>
      <vt:lpstr>Виды заданий на отработку грамматической темы в 7 классе «Conditional 1»</vt:lpstr>
      <vt:lpstr>Заполнение пропусков</vt:lpstr>
      <vt:lpstr>Соответствие</vt:lpstr>
      <vt:lpstr>Перевод </vt:lpstr>
      <vt:lpstr>Создание предложений </vt:lpstr>
      <vt:lpstr>Игра «Если…, то…» </vt:lpstr>
      <vt:lpstr>Вопросы и ответы </vt:lpstr>
      <vt:lpstr>Вывод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Полина Фирсанова</cp:lastModifiedBy>
  <cp:revision>3</cp:revision>
  <dcterms:created xsi:type="dcterms:W3CDTF">2024-01-14T08:39:34Z</dcterms:created>
  <dcterms:modified xsi:type="dcterms:W3CDTF">2025-01-20T14:08:14Z</dcterms:modified>
</cp:coreProperties>
</file>