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96" r:id="rId2"/>
    <p:sldId id="297" r:id="rId3"/>
    <p:sldId id="298" r:id="rId4"/>
    <p:sldId id="299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31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астасия Агабабова" userId="c5bfe061428526ee" providerId="LiveId" clId="{C13A3D57-2DE7-43FE-A685-774171ECFB40}"/>
    <pc:docChg chg="modSld">
      <pc:chgData name="Анастасия Агабабова" userId="c5bfe061428526ee" providerId="LiveId" clId="{C13A3D57-2DE7-43FE-A685-774171ECFB40}" dt="2025-01-19T12:38:12.292" v="58" actId="20577"/>
      <pc:docMkLst>
        <pc:docMk/>
      </pc:docMkLst>
      <pc:sldChg chg="modSp mod">
        <pc:chgData name="Анастасия Агабабова" userId="c5bfe061428526ee" providerId="LiveId" clId="{C13A3D57-2DE7-43FE-A685-774171ECFB40}" dt="2025-01-19T12:38:12.292" v="58" actId="20577"/>
        <pc:sldMkLst>
          <pc:docMk/>
          <pc:sldMk cId="0" sldId="297"/>
        </pc:sldMkLst>
        <pc:spChg chg="mod">
          <ac:chgData name="Анастасия Агабабова" userId="c5bfe061428526ee" providerId="LiveId" clId="{C13A3D57-2DE7-43FE-A685-774171ECFB40}" dt="2025-01-19T12:38:12.292" v="58" actId="20577"/>
          <ac:spMkLst>
            <pc:docMk/>
            <pc:sldMk cId="0" sldId="297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C180B-8AC2-4C23-8DC2-F841728601D5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A92BB3-7512-433F-9466-FC9CB9D65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010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A92BB3-7512-433F-9466-FC9CB9D652B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509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306951" y="595629"/>
            <a:ext cx="3463290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1F4E7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1F4E7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2723" y="305561"/>
            <a:ext cx="10766552" cy="886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23873" y="1844192"/>
            <a:ext cx="9144253" cy="1383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1F4E79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hyperlink" Target="https://infourok.r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26584" y="1412248"/>
            <a:ext cx="608711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Тематическое</a:t>
            </a:r>
            <a:r>
              <a:rPr spc="-50" dirty="0"/>
              <a:t> </a:t>
            </a:r>
            <a:r>
              <a:rPr spc="-10" dirty="0"/>
              <a:t>направление:</a:t>
            </a:r>
            <a:r>
              <a:rPr spc="-5" dirty="0"/>
              <a:t> </a:t>
            </a:r>
            <a:br>
              <a:rPr lang="ru-RU" spc="-5" dirty="0"/>
            </a:br>
            <a:r>
              <a:rPr spc="-25" dirty="0"/>
              <a:t>«</a:t>
            </a:r>
            <a:r>
              <a:rPr lang="ru-RU" spc="-25" dirty="0"/>
              <a:t>Искусственный интеллект на службе образования</a:t>
            </a:r>
            <a:r>
              <a:rPr spc="-25" dirty="0"/>
              <a:t>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2615" y="5278582"/>
            <a:ext cx="4823969" cy="10004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70000"/>
              </a:lnSpc>
              <a:spcBef>
                <a:spcPts val="290"/>
              </a:spcBef>
            </a:pPr>
            <a:endParaRPr lang="ru-RU" sz="1600" b="1" i="1" dirty="0">
              <a:solidFill>
                <a:srgbClr val="1D3052"/>
              </a:solidFill>
              <a:latin typeface="Calibri"/>
              <a:cs typeface="Calibri"/>
            </a:endParaRPr>
          </a:p>
          <a:p>
            <a:pPr marL="12700" marR="5080" algn="ctr">
              <a:lnSpc>
                <a:spcPct val="70000"/>
              </a:lnSpc>
              <a:spcBef>
                <a:spcPts val="290"/>
              </a:spcBef>
            </a:pPr>
            <a:r>
              <a:rPr lang="ru-RU" sz="1600" b="1" i="1" dirty="0">
                <a:solidFill>
                  <a:srgbClr val="1D3052"/>
                </a:solidFill>
                <a:latin typeface="Calibri"/>
                <a:cs typeface="Calibri"/>
              </a:rPr>
              <a:t>Агабабова Анастасия Константиновна</a:t>
            </a:r>
          </a:p>
          <a:p>
            <a:pPr marL="12700" marR="5080" algn="ctr">
              <a:lnSpc>
                <a:spcPct val="70000"/>
              </a:lnSpc>
              <a:spcBef>
                <a:spcPts val="290"/>
              </a:spcBef>
            </a:pPr>
            <a:r>
              <a:rPr lang="ru-RU" sz="1600" b="1" i="1" dirty="0">
                <a:solidFill>
                  <a:srgbClr val="1D3052"/>
                </a:solidFill>
                <a:latin typeface="Calibri"/>
                <a:cs typeface="Calibri"/>
              </a:rPr>
              <a:t>Учитель математики</a:t>
            </a:r>
          </a:p>
          <a:p>
            <a:pPr marL="12700" marR="5080" algn="ctr">
              <a:lnSpc>
                <a:spcPct val="70000"/>
              </a:lnSpc>
              <a:spcBef>
                <a:spcPts val="290"/>
              </a:spcBef>
            </a:pPr>
            <a:r>
              <a:rPr lang="ru-RU" sz="1600" b="1" i="1" dirty="0">
                <a:solidFill>
                  <a:srgbClr val="1D3052"/>
                </a:solidFill>
                <a:latin typeface="Calibri"/>
                <a:cs typeface="Calibri"/>
              </a:rPr>
              <a:t>МБОУ «Средняя общеобразовательная школа №4», </a:t>
            </a:r>
            <a:r>
              <a:rPr lang="ru-RU" sz="1600" b="1" i="1" dirty="0" err="1">
                <a:solidFill>
                  <a:srgbClr val="1D3052"/>
                </a:solidFill>
                <a:latin typeface="Calibri"/>
                <a:cs typeface="Calibri"/>
              </a:rPr>
              <a:t>г.о</a:t>
            </a:r>
            <a:r>
              <a:rPr lang="ru-RU" sz="1600" b="1" i="1" dirty="0">
                <a:solidFill>
                  <a:srgbClr val="1D3052"/>
                </a:solidFill>
                <a:latin typeface="Calibri"/>
                <a:cs typeface="Calibri"/>
              </a:rPr>
              <a:t>. Кашира</a:t>
            </a:r>
            <a:endParaRPr sz="16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28772" y="300227"/>
            <a:ext cx="5934456" cy="9144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398674" y="2821957"/>
            <a:ext cx="5142929" cy="15029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spc="-50" dirty="0" err="1">
                <a:solidFill>
                  <a:srgbClr val="1F3863"/>
                </a:solidFill>
                <a:latin typeface="Calibri"/>
                <a:cs typeface="Calibri"/>
              </a:rPr>
              <a:t>Тема</a:t>
            </a:r>
            <a:r>
              <a:rPr lang="ru-RU" sz="2400" b="1" spc="-50" dirty="0">
                <a:solidFill>
                  <a:srgbClr val="1F3863"/>
                </a:solidFill>
                <a:latin typeface="Calibri"/>
                <a:cs typeface="Calibri"/>
              </a:rPr>
              <a:t>: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spc="-6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1F3863"/>
                </a:solidFill>
                <a:latin typeface="Calibri"/>
                <a:cs typeface="Calibri"/>
              </a:rPr>
              <a:t>«</a:t>
            </a:r>
            <a:r>
              <a:rPr lang="ru-RU" sz="2400" b="1" spc="-25" dirty="0">
                <a:solidFill>
                  <a:srgbClr val="1F3863"/>
                </a:solidFill>
                <a:latin typeface="Calibri"/>
                <a:cs typeface="Calibri"/>
              </a:rPr>
              <a:t>Использование встроенного ассистента-методиста в образовательном сервисе </a:t>
            </a:r>
            <a:r>
              <a:rPr lang="ru-RU" sz="2400" b="1" spc="-25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sz="2400" b="1" spc="-25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37DB76C-CFAC-68A9-EB69-E3A232907F6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t="-391" r="-371" b="10057"/>
          <a:stretch/>
        </p:blipFill>
        <p:spPr>
          <a:xfrm>
            <a:off x="990600" y="1583182"/>
            <a:ext cx="304800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1C761-D2FE-3719-70E7-48B5CE5A8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10D3A0E-36D3-BDB2-0C1C-AD456B211949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EE36CF8-D456-43E4-0EAE-4303659121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1C1F25-586B-3223-5045-23C06C7B33F8}"/>
              </a:ext>
            </a:extLst>
          </p:cNvPr>
          <p:cNvSpPr txBox="1"/>
          <p:nvPr/>
        </p:nvSpPr>
        <p:spPr>
          <a:xfrm>
            <a:off x="0" y="1110124"/>
            <a:ext cx="12573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latin typeface="+mj-lt"/>
              </a:rPr>
              <a:t>Если План урока устраивает педагога – скачиваем материал. Можно внести правки, пока материал не скачен.</a:t>
            </a:r>
            <a:endParaRPr lang="ru-RU" sz="2400" b="0" i="0" dirty="0">
              <a:solidFill>
                <a:schemeClr val="tx2"/>
              </a:solidFill>
              <a:effectLst/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C9EA1C-E936-D437-E620-ED3559C4D3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312" t="46482" r="1875" b="2881"/>
          <a:stretch/>
        </p:blipFill>
        <p:spPr>
          <a:xfrm>
            <a:off x="1352550" y="2251028"/>
            <a:ext cx="9486900" cy="329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19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3A040-5E85-53B9-7B62-7F4DEA9EC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FE83988-D180-6EF3-D821-D419B55B2E7B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6D8B328-6DB9-47FD-AEF0-12CC0E2D0E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445B2F-8973-4466-43B0-47BFDF0F64C7}"/>
              </a:ext>
            </a:extLst>
          </p:cNvPr>
          <p:cNvSpPr txBox="1"/>
          <p:nvPr/>
        </p:nvSpPr>
        <p:spPr>
          <a:xfrm>
            <a:off x="178724" y="1036646"/>
            <a:ext cx="120396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Ассистент «</a:t>
            </a:r>
            <a:r>
              <a:rPr lang="ru-RU" sz="2400" b="0" i="0" dirty="0" err="1">
                <a:solidFill>
                  <a:schemeClr val="tx2"/>
                </a:solidFill>
                <a:effectLst/>
                <a:latin typeface="+mj-lt"/>
              </a:rPr>
              <a:t>Инфоурок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» поможет Вам подготовить черновую версию Вашего материала, предложит методическую концепцию, создаст план урока или структуру материала.</a:t>
            </a:r>
          </a:p>
          <a:p>
            <a:endParaRPr lang="ru-RU" sz="2400" b="0" i="0" dirty="0">
              <a:solidFill>
                <a:schemeClr val="tx2"/>
              </a:solidFill>
              <a:effectLst/>
              <a:latin typeface="+mj-lt"/>
            </a:endParaRPr>
          </a:p>
          <a:p>
            <a:pPr algn="ctr"/>
            <a:r>
              <a:rPr lang="ru-RU" sz="2400" b="1" i="0" dirty="0">
                <a:solidFill>
                  <a:schemeClr val="tx2"/>
                </a:solidFill>
                <a:effectLst/>
                <a:latin typeface="+mj-lt"/>
              </a:rPr>
              <a:t>Пример создания Самостоятельной работы по Математике для 5 класса на тему: «Десятичные дроби»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0" i="0" dirty="0">
              <a:solidFill>
                <a:schemeClr val="tx2"/>
              </a:solidFill>
              <a:effectLst/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DB8AE0-D1F4-8FBA-6803-EA42C06D31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76" t="24200" r="3749" b="-428"/>
          <a:stretch/>
        </p:blipFill>
        <p:spPr>
          <a:xfrm>
            <a:off x="2247900" y="3042629"/>
            <a:ext cx="7696200" cy="340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67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03D8F-9520-BE15-0FBD-4834F14B0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7CD47DB-B57D-DD01-C515-8983D66AB964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13859B6-7F78-511B-42BE-8494FF3FC2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D84845-21CF-5580-897B-D3B6FBC1BF99}"/>
              </a:ext>
            </a:extLst>
          </p:cNvPr>
          <p:cNvSpPr txBox="1"/>
          <p:nvPr/>
        </p:nvSpPr>
        <p:spPr>
          <a:xfrm>
            <a:off x="0" y="1110124"/>
            <a:ext cx="1257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Заполняем поля: «Предмет», «Класс», «Тема», «Цель», и др. параметры работы.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9BBC84-0CE3-6180-8A06-EF2E3EF60A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250" t="25495" r="28750" b="11300"/>
          <a:stretch/>
        </p:blipFill>
        <p:spPr>
          <a:xfrm>
            <a:off x="533400" y="1881696"/>
            <a:ext cx="6096000" cy="410681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4B08F2-6A74-D3A7-4535-BE676E7D382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358" t="19509" r="29642" b="5436"/>
          <a:stretch/>
        </p:blipFill>
        <p:spPr>
          <a:xfrm>
            <a:off x="6662651" y="1860914"/>
            <a:ext cx="5203767" cy="416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01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90DD2-79A4-AC8D-DF0F-7B55408F4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59F8059-BF56-57F2-9F45-D8E5C685100F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AAA868-6092-5435-1B6C-623147FFA2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2B73A4A-7AD1-1578-6741-B514DF6748EC}"/>
              </a:ext>
            </a:extLst>
          </p:cNvPr>
          <p:cNvSpPr txBox="1"/>
          <p:nvPr/>
        </p:nvSpPr>
        <p:spPr>
          <a:xfrm>
            <a:off x="0" y="1110124"/>
            <a:ext cx="1257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Нажимаем кнопку «Создать работу», ожидаем.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81364A-FA20-B812-6D90-6B4B7C2496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751" t="28890" r="17499" b="14312"/>
          <a:stretch/>
        </p:blipFill>
        <p:spPr>
          <a:xfrm>
            <a:off x="2209800" y="1881696"/>
            <a:ext cx="7772400" cy="36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34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0732B-97F0-4C6A-A096-79340B5E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2AA73E0-40ED-B964-4936-1D031E2E80DD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47AE86E-2AFE-765D-A2F3-9E6CE7A3EA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C125FB-C540-EB1F-26C1-CA93471EA16E}"/>
              </a:ext>
            </a:extLst>
          </p:cNvPr>
          <p:cNvSpPr txBox="1"/>
          <p:nvPr/>
        </p:nvSpPr>
        <p:spPr>
          <a:xfrm>
            <a:off x="0" y="1110124"/>
            <a:ext cx="12573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Черновой вариант Самостоятельной работы по математике для 5 класса создан.     Скачиваем материал или вносим правки – кнопка «Улучшить».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5FFB3D-3993-B7DC-4DD1-EDA99029EE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231" t="31980" r="-2564" b="-2564"/>
          <a:stretch/>
        </p:blipFill>
        <p:spPr>
          <a:xfrm>
            <a:off x="1143000" y="2018917"/>
            <a:ext cx="9906000" cy="447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91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71CD3-7B2C-2878-CA53-B50DC4BA1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D6D253E-98E4-DCF0-8B7F-8F594C00D77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2723" y="305561"/>
            <a:ext cx="10766552" cy="839461"/>
          </a:xfrm>
          <a:prstGeom prst="rect">
            <a:avLst/>
          </a:prstGeom>
        </p:spPr>
        <p:txBody>
          <a:bodyPr vert="horz" wrap="square" lIns="0" tIns="465582" rIns="0" bIns="0" rtlCol="0">
            <a:spAutoFit/>
          </a:bodyPr>
          <a:lstStyle/>
          <a:p>
            <a:pPr marL="3970020">
              <a:lnSpc>
                <a:spcPct val="100000"/>
              </a:lnSpc>
              <a:spcBef>
                <a:spcPts val="100"/>
              </a:spcBef>
            </a:pPr>
            <a:r>
              <a:rPr lang="ru-RU" spc="-10" dirty="0"/>
              <a:t>Заключение</a:t>
            </a:r>
            <a:endParaRPr spc="-20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119F54F-2F58-C91F-88F4-64F5838C911C}"/>
              </a:ext>
            </a:extLst>
          </p:cNvPr>
          <p:cNvSpPr txBox="1"/>
          <p:nvPr/>
        </p:nvSpPr>
        <p:spPr>
          <a:xfrm>
            <a:off x="712723" y="1752600"/>
            <a:ext cx="10766552" cy="2821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40"/>
              </a:lnSpc>
              <a:spcBef>
                <a:spcPts val="100"/>
              </a:spcBef>
            </a:pPr>
            <a:r>
              <a:rPr lang="ru-RU" sz="2400" b="1" spc="-10" dirty="0">
                <a:solidFill>
                  <a:srgbClr val="1F3863"/>
                </a:solidFill>
                <a:latin typeface="Calibri"/>
                <a:cs typeface="Calibri"/>
              </a:rPr>
              <a:t>Вывод</a:t>
            </a:r>
            <a:r>
              <a:rPr sz="2400" b="1" spc="-10" dirty="0">
                <a:solidFill>
                  <a:srgbClr val="1F3863"/>
                </a:solidFill>
                <a:latin typeface="Calibri"/>
                <a:cs typeface="Calibri"/>
              </a:rPr>
              <a:t>:</a:t>
            </a:r>
            <a:r>
              <a:rPr lang="ru-RU" sz="2400" b="1" spc="-1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lang="ru-RU" sz="2400" spc="-10" dirty="0">
                <a:solidFill>
                  <a:srgbClr val="1F3863"/>
                </a:solidFill>
                <a:latin typeface="Calibri"/>
                <a:cs typeface="Calibri"/>
              </a:rPr>
              <a:t>Данный сервис и его возможности позволяют быстро создать методический материал для педагога, редактировать его и использовать в своей педагогической деятельности. </a:t>
            </a:r>
          </a:p>
          <a:p>
            <a:pPr marL="12700">
              <a:lnSpc>
                <a:spcPts val="2740"/>
              </a:lnSpc>
              <a:spcBef>
                <a:spcPts val="100"/>
              </a:spcBef>
            </a:pPr>
            <a:endParaRPr lang="ru-RU" sz="2400" spc="-10" dirty="0">
              <a:solidFill>
                <a:srgbClr val="1F3863"/>
              </a:solidFill>
              <a:latin typeface="Calibri"/>
              <a:cs typeface="Calibri"/>
            </a:endParaRPr>
          </a:p>
          <a:p>
            <a:pPr marL="12700" algn="ctr">
              <a:lnSpc>
                <a:spcPts val="2740"/>
              </a:lnSpc>
              <a:spcBef>
                <a:spcPts val="100"/>
              </a:spcBef>
            </a:pPr>
            <a:r>
              <a:rPr lang="ru-RU" sz="3600" spc="-10" dirty="0">
                <a:solidFill>
                  <a:srgbClr val="1F3863"/>
                </a:solidFill>
                <a:latin typeface="Calibri"/>
                <a:cs typeface="Calibri"/>
              </a:rPr>
              <a:t>Однако следует помнить, что любой Искусственный интеллект ничего </a:t>
            </a:r>
            <a:r>
              <a:rPr lang="ru-RU" sz="3600" b="1" spc="-10" dirty="0">
                <a:solidFill>
                  <a:srgbClr val="1F3863"/>
                </a:solidFill>
                <a:latin typeface="Calibri"/>
                <a:cs typeface="Calibri"/>
              </a:rPr>
              <a:t>не делает вместо Вас</a:t>
            </a:r>
            <a:r>
              <a:rPr lang="ru-RU" sz="3600" spc="-10" dirty="0">
                <a:solidFill>
                  <a:srgbClr val="1F3863"/>
                </a:solidFill>
                <a:latin typeface="Calibri"/>
                <a:cs typeface="Calibri"/>
              </a:rPr>
              <a:t>, искусственный интеллект </a:t>
            </a:r>
            <a:r>
              <a:rPr lang="ru-RU" sz="3600" b="1" u="sng" spc="-10" dirty="0">
                <a:solidFill>
                  <a:srgbClr val="1F3863"/>
                </a:solidFill>
                <a:latin typeface="Calibri"/>
                <a:cs typeface="Calibri"/>
              </a:rPr>
              <a:t>делает всё ВМЕСТЕ с ВАМИ!</a:t>
            </a:r>
          </a:p>
          <a:p>
            <a:pPr marL="12700">
              <a:lnSpc>
                <a:spcPts val="2740"/>
              </a:lnSpc>
              <a:spcBef>
                <a:spcPts val="100"/>
              </a:spcBef>
            </a:pPr>
            <a:endParaRPr sz="2400" dirty="0">
              <a:latin typeface="Calibri"/>
              <a:cs typeface="Calibri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ED2AB5-CA95-1663-F6E4-658953DF0E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15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65582" rIns="0" bIns="0" rtlCol="0">
            <a:spAutoFit/>
          </a:bodyPr>
          <a:lstStyle/>
          <a:p>
            <a:pPr marL="397002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Краткое</a:t>
            </a:r>
            <a:r>
              <a:rPr spc="-70" dirty="0"/>
              <a:t> </a:t>
            </a:r>
            <a:r>
              <a:rPr spc="-10" dirty="0"/>
              <a:t>описание</a:t>
            </a:r>
            <a:r>
              <a:rPr spc="-65" dirty="0"/>
              <a:t> </a:t>
            </a:r>
            <a:r>
              <a:rPr spc="-20" dirty="0"/>
              <a:t>опыта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2723" y="1752600"/>
            <a:ext cx="10766552" cy="38343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40"/>
              </a:lnSpc>
              <a:spcBef>
                <a:spcPts val="100"/>
              </a:spcBef>
            </a:pPr>
            <a:r>
              <a:rPr sz="2400" b="1" spc="-10" dirty="0" err="1">
                <a:solidFill>
                  <a:srgbClr val="1F3863"/>
                </a:solidFill>
                <a:latin typeface="Calibri"/>
                <a:cs typeface="Calibri"/>
              </a:rPr>
              <a:t>Цель</a:t>
            </a:r>
            <a:r>
              <a:rPr sz="2400" b="1" spc="-10" dirty="0">
                <a:solidFill>
                  <a:srgbClr val="1F3863"/>
                </a:solidFill>
                <a:latin typeface="Calibri"/>
                <a:cs typeface="Calibri"/>
              </a:rPr>
              <a:t>:</a:t>
            </a:r>
            <a:r>
              <a:rPr lang="ru-RU" sz="2400" b="1" spc="-1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lang="ru-RU" sz="2400" spc="-10" dirty="0">
                <a:solidFill>
                  <a:srgbClr val="1F3863"/>
                </a:solidFill>
                <a:latin typeface="Calibri"/>
                <a:cs typeface="Calibri"/>
              </a:rPr>
              <a:t>Познакомить коллег с функциями «Помощника учителя» (ассистентом-методистом, созданном на базе искусственного интеллекта) в образовательном сервисе «</a:t>
            </a:r>
            <a:r>
              <a:rPr lang="ru-RU" sz="2400" spc="-10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spc="-10" dirty="0">
                <a:solidFill>
                  <a:srgbClr val="1F3863"/>
                </a:solidFill>
                <a:latin typeface="Calibri"/>
                <a:cs typeface="Calibri"/>
              </a:rPr>
              <a:t>».</a:t>
            </a:r>
          </a:p>
          <a:p>
            <a:pPr marL="12700">
              <a:lnSpc>
                <a:spcPts val="2740"/>
              </a:lnSpc>
              <a:spcBef>
                <a:spcPts val="100"/>
              </a:spcBef>
            </a:pPr>
            <a:endParaRPr sz="2400" dirty="0">
              <a:latin typeface="Calibri"/>
              <a:cs typeface="Calibri"/>
            </a:endParaRPr>
          </a:p>
          <a:p>
            <a:pPr marL="12700">
              <a:lnSpc>
                <a:spcPts val="2740"/>
              </a:lnSpc>
            </a:pPr>
            <a:r>
              <a:rPr sz="2400" b="1" spc="-10" dirty="0" err="1">
                <a:solidFill>
                  <a:srgbClr val="1F3863"/>
                </a:solidFill>
                <a:latin typeface="Calibri"/>
                <a:cs typeface="Calibri"/>
              </a:rPr>
              <a:t>Задачи</a:t>
            </a:r>
            <a:r>
              <a:rPr sz="2400" b="1" spc="-10" dirty="0">
                <a:solidFill>
                  <a:srgbClr val="1F3863"/>
                </a:solidFill>
                <a:latin typeface="Calibri"/>
                <a:cs typeface="Calibri"/>
              </a:rPr>
              <a:t>:</a:t>
            </a:r>
            <a:endParaRPr lang="ru-RU" sz="2400" b="1" spc="-10" dirty="0">
              <a:solidFill>
                <a:srgbClr val="1F3863"/>
              </a:solidFill>
              <a:latin typeface="Calibri"/>
              <a:cs typeface="Calibri"/>
            </a:endParaRPr>
          </a:p>
          <a:p>
            <a:pPr marL="12700">
              <a:lnSpc>
                <a:spcPts val="2740"/>
              </a:lnSpc>
            </a:pPr>
            <a:endParaRPr lang="ru-RU" sz="2400" b="1" spc="-10" dirty="0">
              <a:solidFill>
                <a:srgbClr val="1F3863"/>
              </a:solidFill>
              <a:latin typeface="Calibri"/>
              <a:cs typeface="Calibri"/>
            </a:endParaRPr>
          </a:p>
          <a:p>
            <a:pPr marL="355600" indent="-342900">
              <a:lnSpc>
                <a:spcPts val="2740"/>
              </a:lnSpc>
              <a:buFontTx/>
              <a:buChar char="-"/>
            </a:pPr>
            <a:r>
              <a:rPr lang="ru-RU" sz="2400" spc="-10" dirty="0">
                <a:solidFill>
                  <a:srgbClr val="1F3863"/>
                </a:solidFill>
                <a:latin typeface="Calibri"/>
                <a:cs typeface="Calibri"/>
              </a:rPr>
              <a:t>Знакомство с разделом «Помощник учителя» образовательного сервиса «</a:t>
            </a:r>
            <a:r>
              <a:rPr lang="ru-RU" sz="2400" spc="-10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spc="-10" dirty="0">
                <a:solidFill>
                  <a:srgbClr val="1F3863"/>
                </a:solidFill>
                <a:latin typeface="Calibri"/>
                <a:cs typeface="Calibri"/>
              </a:rPr>
              <a:t>».</a:t>
            </a:r>
          </a:p>
          <a:p>
            <a:pPr marL="355600" indent="-342900">
              <a:lnSpc>
                <a:spcPts val="2740"/>
              </a:lnSpc>
              <a:buFontTx/>
              <a:buChar char="-"/>
            </a:pPr>
            <a:r>
              <a:rPr lang="ru-RU" sz="2400" spc="-10" dirty="0">
                <a:solidFill>
                  <a:srgbClr val="1F3863"/>
                </a:solidFill>
                <a:latin typeface="Calibri"/>
                <a:cs typeface="Calibri"/>
              </a:rPr>
              <a:t>Демонстрация создания Плана урока, Самостоятельной работы с помощью «Ассистента-методиста» в образовательном сервисе </a:t>
            </a:r>
            <a:r>
              <a:rPr lang="ru-RU" sz="2400" spc="-10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spc="-10" dirty="0">
                <a:solidFill>
                  <a:srgbClr val="1F3863"/>
                </a:solidFill>
                <a:latin typeface="Calibri"/>
                <a:cs typeface="Calibri"/>
              </a:rPr>
              <a:t> на примере предмета «Математика»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1296" y="1501421"/>
            <a:ext cx="10134600" cy="42778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5080" indent="-285750">
              <a:lnSpc>
                <a:spcPct val="114999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F4E79"/>
                </a:solidFill>
                <a:latin typeface="Calibri"/>
                <a:cs typeface="Calibri"/>
              </a:rPr>
              <a:t>Искусственный интеллект и нейросети стали неотъемлемой частью нашей жизни. Они пишут сценарии, рисуют, создают видеоролики и музыку, и это далеко не все их возможности.</a:t>
            </a:r>
          </a:p>
          <a:p>
            <a:pPr marL="298450" marR="5080" indent="-285750">
              <a:lnSpc>
                <a:spcPct val="114999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F4E79"/>
                </a:solidFill>
                <a:latin typeface="Calibri"/>
                <a:cs typeface="Calibri"/>
              </a:rPr>
              <a:t>Образовательная платформа «</a:t>
            </a:r>
            <a:r>
              <a:rPr lang="ru-RU" sz="2000" dirty="0" err="1">
                <a:solidFill>
                  <a:srgbClr val="1F4E79"/>
                </a:solidFill>
                <a:latin typeface="Calibri"/>
                <a:cs typeface="Calibri"/>
              </a:rPr>
              <a:t>Инфоурок</a:t>
            </a:r>
            <a:r>
              <a:rPr lang="ru-RU" sz="2000" dirty="0">
                <a:solidFill>
                  <a:srgbClr val="1F4E79"/>
                </a:solidFill>
                <a:latin typeface="Calibri"/>
                <a:cs typeface="Calibri"/>
              </a:rPr>
              <a:t>» первая создала русскоязычного помощника для учителей на базе искусственного интеллекта — «Ассистента-методиста».</a:t>
            </a:r>
          </a:p>
          <a:p>
            <a:pPr marL="298450" marR="5080" indent="-285750">
              <a:lnSpc>
                <a:spcPct val="114999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F4E79"/>
                </a:solidFill>
                <a:latin typeface="Calibri"/>
                <a:cs typeface="Calibri"/>
              </a:rPr>
              <a:t>Освоение нейросетей позволит учителям стать более гибкими в адаптации к новым технологиям и требованиям современного образования, а также поможет создавать увлекательные задания для уроков, и при этом тратить мало времени на их разработку. </a:t>
            </a:r>
          </a:p>
          <a:p>
            <a:pPr marL="298450" marR="5080" indent="-285750">
              <a:lnSpc>
                <a:spcPct val="114999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F4E79"/>
                </a:solidFill>
                <a:latin typeface="Calibri"/>
                <a:cs typeface="Calibri"/>
              </a:rPr>
              <a:t>С помощью «Ассистента-методиста» учитель может в несколько кликов составить план урока, мероприятия, самостоятельной или контрольной работы по своему предмету. Без труда проверить знания учеников. Искусственный интеллект сам сгенерирует методические материалы по текстовому описанию и введённым параметрам. 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Практическая</a:t>
            </a:r>
            <a:r>
              <a:rPr spc="-110" dirty="0"/>
              <a:t> </a:t>
            </a:r>
            <a:r>
              <a:rPr spc="-10" dirty="0"/>
              <a:t>значимость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693A68-59F4-586A-389C-A32FFA35FD3A}"/>
              </a:ext>
            </a:extLst>
          </p:cNvPr>
          <p:cNvSpPr txBox="1"/>
          <p:nvPr/>
        </p:nvSpPr>
        <p:spPr>
          <a:xfrm>
            <a:off x="29095" y="1001276"/>
            <a:ext cx="12420600" cy="2027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14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tx2"/>
                </a:solidFill>
                <a:effectLst/>
                <a:latin typeface="+mj-lt"/>
              </a:rPr>
              <a:t>Образовательный портал для профессионального и личного развития, обучения и коммуникации педагогов. 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tx2"/>
                </a:solidFill>
                <a:effectLst/>
                <a:latin typeface="+mj-lt"/>
              </a:rPr>
              <a:t>Платформа обеспечивает гибкое обучение и коммуникацию педагогов, широкую линейку образовательных решений, удобные цифровые инструменты, минимизирующие бумажную рутину. 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chemeClr val="tx2"/>
                </a:solidFill>
                <a:effectLst/>
                <a:latin typeface="+mj-lt"/>
              </a:rPr>
              <a:t>Цель проекта – повышение качества и персонализация предоставляемых услуг, программ и материалов обучения с использованием предсказательного моделирования и интеллектуального анализа данных.</a:t>
            </a:r>
            <a:endParaRPr lang="ru-RU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CA9A8A5-570E-EAC0-D818-4CB2FF7F4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74" t="10502" r="3750" b="1918"/>
          <a:stretch/>
        </p:blipFill>
        <p:spPr>
          <a:xfrm>
            <a:off x="5486400" y="3156302"/>
            <a:ext cx="6226905" cy="307965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099D82-7C4A-1252-CE2D-6064ABC1F2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10" name="object 2">
            <a:extLst>
              <a:ext uri="{FF2B5EF4-FFF2-40B4-BE49-F238E27FC236}">
                <a16:creationId xmlns:a16="http://schemas.microsoft.com/office/drawing/2014/main" id="{6D8E2E20-48DF-F659-5C3E-2972972887C2}"/>
              </a:ext>
            </a:extLst>
          </p:cNvPr>
          <p:cNvSpPr txBox="1"/>
          <p:nvPr/>
        </p:nvSpPr>
        <p:spPr>
          <a:xfrm>
            <a:off x="967026" y="3128357"/>
            <a:ext cx="4724400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Сайт: </a:t>
            </a:r>
            <a:r>
              <a:rPr lang="en-US" sz="2400" b="1" dirty="0">
                <a:solidFill>
                  <a:srgbClr val="1F3863"/>
                </a:solidFill>
                <a:latin typeface="Calibri"/>
                <a:cs typeface="Calibri"/>
                <a:hlinkClick r:id="rId4"/>
              </a:rPr>
              <a:t>https://infourok.ru/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5453A12-2950-0985-5D17-60BB3A0B6E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595019"/>
            <a:ext cx="2895600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724BC-C0F6-72AA-DBDA-D186A80C0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480816F-082B-DCD6-09F4-15D0D0680689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6F44DD-9CB7-7771-681F-446ECCDEC6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E73ABF-737B-A97A-5EBC-2C1B5AD32F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00" t="12473" r="5000" b="745"/>
          <a:stretch/>
        </p:blipFill>
        <p:spPr>
          <a:xfrm>
            <a:off x="3116924" y="3048000"/>
            <a:ext cx="6163199" cy="3081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A3495A-0203-B360-E6F7-2DDEBDB6694F}"/>
              </a:ext>
            </a:extLst>
          </p:cNvPr>
          <p:cNvSpPr txBox="1"/>
          <p:nvPr/>
        </p:nvSpPr>
        <p:spPr>
          <a:xfrm>
            <a:off x="178724" y="1036646"/>
            <a:ext cx="120396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Ассистент «</a:t>
            </a:r>
            <a:r>
              <a:rPr lang="ru-RU" sz="2400" b="0" i="0" dirty="0" err="1">
                <a:solidFill>
                  <a:schemeClr val="tx2"/>
                </a:solidFill>
                <a:effectLst/>
                <a:latin typeface="+mj-lt"/>
              </a:rPr>
              <a:t>Инфоурок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» поможет Вам подготовить черновую версию Вашего материала, предложит методическую концепцию, создаст план урока или структуру материала.</a:t>
            </a:r>
          </a:p>
          <a:p>
            <a:endParaRPr lang="ru-RU" sz="2400" b="0" i="0" dirty="0">
              <a:solidFill>
                <a:schemeClr val="tx2"/>
              </a:solidFill>
              <a:effectLst/>
              <a:latin typeface="+mj-lt"/>
            </a:endParaRPr>
          </a:p>
          <a:p>
            <a:pPr algn="ctr"/>
            <a:r>
              <a:rPr lang="ru-RU" sz="2400" b="1" i="0" dirty="0">
                <a:solidFill>
                  <a:schemeClr val="tx2"/>
                </a:solidFill>
                <a:effectLst/>
                <a:latin typeface="+mj-lt"/>
              </a:rPr>
              <a:t>Пример создания Плана урока по Математике для 5 класса на тему: «Десятичные дроби»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0" i="0" dirty="0">
              <a:solidFill>
                <a:schemeClr val="tx2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8617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5DC80-BA34-4E25-6C00-F69BE7B77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69F7C24-E95C-2C63-5A38-F8D2CA9DE548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E9FB16-6282-140D-528E-4C149E2024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3B027F-59B3-89B7-5DAD-3713A5EC69AB}"/>
              </a:ext>
            </a:extLst>
          </p:cNvPr>
          <p:cNvSpPr txBox="1"/>
          <p:nvPr/>
        </p:nvSpPr>
        <p:spPr>
          <a:xfrm>
            <a:off x="0" y="1110124"/>
            <a:ext cx="1257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Заполняем поля: «Предмет», «Класс», «Тема урока», «Цель урока», «Добавить в урок».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624290-2E41-9390-BEA8-C462FFE7C0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790" t="23656" r="29210" b="21224"/>
          <a:stretch/>
        </p:blipFill>
        <p:spPr>
          <a:xfrm>
            <a:off x="190500" y="1729413"/>
            <a:ext cx="6096000" cy="35814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2CD0D6-717C-AF06-395C-5845251A827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250" t="40618" r="28750" b="7782"/>
          <a:stretch/>
        </p:blipFill>
        <p:spPr>
          <a:xfrm>
            <a:off x="6477000" y="2133600"/>
            <a:ext cx="6096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473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4FC65-6154-C696-5887-82F3732FE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7652E75-C386-26B5-C722-49DF9F2C2C75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12B731-251A-10D6-F543-A11AB79640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6397F3-A777-A469-E430-0197458F1C10}"/>
              </a:ext>
            </a:extLst>
          </p:cNvPr>
          <p:cNvSpPr txBox="1"/>
          <p:nvPr/>
        </p:nvSpPr>
        <p:spPr>
          <a:xfrm>
            <a:off x="0" y="1110124"/>
            <a:ext cx="1257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Нажимаем кнопку «Создать урок», ожидаем.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335D19-5BD3-3583-D8AA-EB08FB7B0E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749" t="30063" r="19376" b="25373"/>
          <a:stretch/>
        </p:blipFill>
        <p:spPr>
          <a:xfrm>
            <a:off x="2324097" y="1981200"/>
            <a:ext cx="75438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09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A4981-36E9-ECD5-2412-737C9E7E4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F3ACC1F-C53E-C146-943B-277579D00599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D29133-FD22-726E-633B-D0343598B5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2570E6-324A-C264-6BC4-16C2B4CDACEB}"/>
              </a:ext>
            </a:extLst>
          </p:cNvPr>
          <p:cNvSpPr txBox="1"/>
          <p:nvPr/>
        </p:nvSpPr>
        <p:spPr>
          <a:xfrm>
            <a:off x="0" y="1110124"/>
            <a:ext cx="12573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Черновой вариант Плана урока по математике для 5 класса создан. Скачиваем материал или вносим правки – кнопка «Улучшить».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5B69CF1-E045-2A77-AD9D-CBA761402B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750" t="21417"/>
          <a:stretch/>
        </p:blipFill>
        <p:spPr>
          <a:xfrm>
            <a:off x="1924047" y="1950819"/>
            <a:ext cx="8343900" cy="430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14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58ECA-8E2C-601F-371B-D63A7CAA7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6DD43CE-B345-003F-DE9A-809819A69C99}"/>
              </a:ext>
            </a:extLst>
          </p:cNvPr>
          <p:cNvSpPr txBox="1"/>
          <p:nvPr/>
        </p:nvSpPr>
        <p:spPr>
          <a:xfrm>
            <a:off x="3329226" y="412290"/>
            <a:ext cx="5533543" cy="387927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0005" marR="5080" indent="-27940">
              <a:lnSpc>
                <a:spcPts val="2590"/>
              </a:lnSpc>
              <a:spcBef>
                <a:spcPts val="425"/>
              </a:spcBef>
            </a:pP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Образовательный сервис «</a:t>
            </a:r>
            <a:r>
              <a:rPr lang="ru-RU" sz="2400" b="1" dirty="0" err="1">
                <a:solidFill>
                  <a:srgbClr val="1F3863"/>
                </a:solidFill>
                <a:latin typeface="Calibri"/>
                <a:cs typeface="Calibri"/>
              </a:rPr>
              <a:t>Инфоурок</a:t>
            </a:r>
            <a:r>
              <a:rPr lang="ru-RU" sz="2400" b="1" dirty="0">
                <a:solidFill>
                  <a:srgbClr val="1F3863"/>
                </a:solidFill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E521F4-328D-F99F-07A2-4DA6B2C507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01" t="36921" r="1" b="38000"/>
          <a:stretch/>
        </p:blipFill>
        <p:spPr>
          <a:xfrm>
            <a:off x="533400" y="367381"/>
            <a:ext cx="1943100" cy="477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9B755-779C-E564-C509-6B145399B013}"/>
              </a:ext>
            </a:extLst>
          </p:cNvPr>
          <p:cNvSpPr txBox="1"/>
          <p:nvPr/>
        </p:nvSpPr>
        <p:spPr>
          <a:xfrm>
            <a:off x="0" y="1110124"/>
            <a:ext cx="12573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latin typeface="+mj-lt"/>
              </a:rPr>
              <a:t>В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+mj-lt"/>
              </a:rPr>
              <a:t>носим правки – кнопка «Улучшить». Добавляем упражнения на закрепление изученного материала.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8A3CDD-A74E-14B9-1FBD-F64C075CCC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376" t="42962" r="4999" b="10128"/>
          <a:stretch/>
        </p:blipFill>
        <p:spPr>
          <a:xfrm>
            <a:off x="1485897" y="2514600"/>
            <a:ext cx="9220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780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613</Words>
  <Application>Microsoft Office PowerPoint</Application>
  <PresentationFormat>Широкоэкранный</PresentationFormat>
  <Paragraphs>53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Тематическое направление:  «Искусственный интеллект на службе образования»</vt:lpstr>
      <vt:lpstr>Краткое описание опыта</vt:lpstr>
      <vt:lpstr>Практическая значимость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Топал Елена Константиновна</dc:creator>
  <cp:lastModifiedBy>Анастасия Агабабова</cp:lastModifiedBy>
  <cp:revision>2</cp:revision>
  <dcterms:created xsi:type="dcterms:W3CDTF">2025-01-19T10:47:27Z</dcterms:created>
  <dcterms:modified xsi:type="dcterms:W3CDTF">2025-01-19T12:38:20Z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2025-01-15T00:00:00Z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2025-01-19T00:00:00Z</vt:filetime>
  </property>
  <property fmtid="{D5CDD505-2E9C-101B-9397-08002B2CF9AE}" pid="5" name="Producer">
    <vt:lpwstr>Microsoft® PowerPoint® 2019</vt:lpwstr>
  </property>
</Properties>
</file>