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1" r:id="rId2"/>
  </p:sldMasterIdLst>
  <p:notesMasterIdLst>
    <p:notesMasterId r:id="rId18"/>
  </p:notesMasterIdLst>
  <p:sldIdLst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1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jNmyTKh8Ae124kO0JbqL/8/pa/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452774296436501E-2"/>
          <c:y val="4.1732731892613818E-2"/>
          <c:w val="0.9121947764613425"/>
          <c:h val="0.715773840695996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Входное тестирование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7 "Б" (контрольная группа) - 26 участников</c:v>
                </c:pt>
                <c:pt idx="1">
                  <c:v>7 "Г" (экспериментальная группа) - 28 участника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7.5</c:v>
                </c:pt>
                <c:pt idx="1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43-4029-AF88-3B684FBA75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112353071"/>
        <c:axId val="1253275327"/>
      </c:barChart>
      <c:catAx>
        <c:axId val="11123530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3275327"/>
        <c:crosses val="autoZero"/>
        <c:auto val="1"/>
        <c:lblAlgn val="ctr"/>
        <c:lblOffset val="100"/>
        <c:noMultiLvlLbl val="0"/>
      </c:catAx>
      <c:valAx>
        <c:axId val="1253275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400">
                    <a:solidFill>
                      <a:schemeClr val="bg2"/>
                    </a:solidFill>
                  </a:rPr>
                  <a:t>Шкала баллов</a:t>
                </a:r>
              </a:p>
            </c:rich>
          </c:tx>
          <c:layout>
            <c:manualLayout>
              <c:xMode val="edge"/>
              <c:yMode val="edge"/>
              <c:x val="6.7376995866660037E-3"/>
              <c:y val="0.240203459420851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1" i="0" u="none" strike="noStrike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12353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025612753800862"/>
          <c:y val="0.87975049037142006"/>
          <c:w val="0.3088726604419057"/>
          <c:h val="7.26080698288019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452774296436501E-2"/>
          <c:y val="4.1732731892613818E-2"/>
          <c:w val="0.9121947764613425"/>
          <c:h val="0.715773840695996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Входное тестирование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7 "Б" (контрольная группа)  - 26 участников</c:v>
                </c:pt>
                <c:pt idx="1">
                  <c:v>7 "Г" (экспериментальная группа) - 28 участников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7.5</c:v>
                </c:pt>
                <c:pt idx="1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CE-4F0B-80D5-9CA4CB79D05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Итоговое тестирование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7 "Б" (контрольная группа)  - 26 участников</c:v>
                </c:pt>
                <c:pt idx="1">
                  <c:v>7 "Г" (экспериментальная группа) - 28 участников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8.5</c:v>
                </c:pt>
                <c:pt idx="1">
                  <c:v>11.5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CE-4F0B-80D5-9CA4CB79D05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112353071"/>
        <c:axId val="1253275327"/>
      </c:barChart>
      <c:catAx>
        <c:axId val="111235307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400" dirty="0">
                    <a:solidFill>
                      <a:schemeClr val="bg2"/>
                    </a:solidFill>
                  </a:rPr>
                  <a:t>Результаты </a:t>
                </a:r>
              </a:p>
            </c:rich>
          </c:tx>
          <c:layout>
            <c:manualLayout>
              <c:xMode val="edge"/>
              <c:yMode val="edge"/>
              <c:x val="0.43682434126029401"/>
              <c:y val="0.841549231322693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1" i="0" u="none" strike="noStrike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3275327"/>
        <c:crosses val="autoZero"/>
        <c:auto val="1"/>
        <c:lblAlgn val="ctr"/>
        <c:lblOffset val="100"/>
        <c:noMultiLvlLbl val="0"/>
      </c:catAx>
      <c:valAx>
        <c:axId val="1253275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400">
                    <a:solidFill>
                      <a:schemeClr val="bg2"/>
                    </a:solidFill>
                  </a:rPr>
                  <a:t>Шкала баллов</a:t>
                </a:r>
              </a:p>
            </c:rich>
          </c:tx>
          <c:layout>
            <c:manualLayout>
              <c:xMode val="edge"/>
              <c:yMode val="edge"/>
              <c:x val="6.7376995866660037E-3"/>
              <c:y val="0.240203459420851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1" i="0" u="none" strike="noStrike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12353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0.25132</cdr:x>
      <cdr:y>0.19388</cdr:y>
    </cdr:from>
    <cdr:to>
      <cdr:x>0.34928</cdr:x>
      <cdr:y>0.29379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019CFD7F-82B7-4A0F-A73D-24BD77C45ADE}"/>
            </a:ext>
          </a:extLst>
        </cdr:cNvPr>
        <cdr:cNvSpPr/>
      </cdr:nvSpPr>
      <cdr:spPr>
        <a:xfrm xmlns:a="http://schemas.openxmlformats.org/drawingml/2006/main">
          <a:off x="2824097" y="878608"/>
          <a:ext cx="1100831" cy="4527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endParaRPr lang="ru-RU" sz="2800" b="1" dirty="0">
            <a:solidFill>
              <a:schemeClr val="bg1"/>
            </a:solidFill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3463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2449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9292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8164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161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7" name="Google Shape;19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5185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40080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1516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5233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500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2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2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40" name="Google Shape;140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1" name="Google Shape;14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8" name="Google Shape;148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0" name="Google Shape;90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dsoo.ru/mr-biologiya/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edsoo.ru/rabochie-programmy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hyperlink" Target="http://skiv.instrao.ru/bank-zadaniy/estestvennonauchnaya-gramotnost/" TargetMode="External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16175" y="1665348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8" name="Google Shape;168;p1"/>
          <p:cNvSpPr/>
          <p:nvPr/>
        </p:nvSpPr>
        <p:spPr>
          <a:xfrm>
            <a:off x="3836925" y="1192546"/>
            <a:ext cx="7938900" cy="3554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sz="2500" b="1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Тематическое направление: «Цифровая образовательная среда как инструмент современных технологий - исследование возможностей цифровой образовательной среды при организации проектов, перевернутом обучении и других методах и технологиях.»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500" b="1" i="0" u="none" strike="noStrike" cap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r>
              <a:rPr lang="ru-RU" sz="2500" b="1" i="0" u="none" strike="noStrike" cap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2500" b="1" i="0" u="none" strike="noStrike" cap="none" dirty="0">
                <a:solidFill>
                  <a:schemeClr val="bg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«С</a:t>
            </a:r>
            <a:r>
              <a:rPr lang="ru-RU" sz="25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мешанное обучение биологии с применением технологии проектного обучения </a:t>
            </a:r>
            <a:r>
              <a:rPr lang="ru-RU" sz="2500" b="1" i="0" u="none" strike="noStrike" cap="none" dirty="0">
                <a:solidFill>
                  <a:schemeClr val="bg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1CF5F8-4A5F-4849-BA01-107124890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489" y="235235"/>
            <a:ext cx="5934075" cy="9144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B60F3C0-53DE-4F96-9640-D284A4959B28}"/>
              </a:ext>
            </a:extLst>
          </p:cNvPr>
          <p:cNvSpPr/>
          <p:nvPr/>
        </p:nvSpPr>
        <p:spPr>
          <a:xfrm>
            <a:off x="87589" y="5273672"/>
            <a:ext cx="7498672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Огородникова Виктория Сергеевна, </a:t>
            </a:r>
          </a:p>
          <a:p>
            <a:pPr algn="just">
              <a:lnSpc>
                <a:spcPct val="70000"/>
              </a:lnSpc>
            </a:pPr>
            <a:r>
              <a:rPr 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учитель химии и биологии, </a:t>
            </a:r>
          </a:p>
          <a:p>
            <a:pPr algn="just">
              <a:lnSpc>
                <a:spcPct val="70000"/>
              </a:lnSpc>
            </a:pPr>
            <a:r>
              <a:rPr 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МОУ «Лицей № 7» </a:t>
            </a:r>
            <a:r>
              <a:rPr lang="ru-RU" sz="2400" b="1" i="1" dirty="0" err="1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г.о</a:t>
            </a:r>
            <a:r>
              <a:rPr 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. Электросталь </a:t>
            </a:r>
          </a:p>
          <a:p>
            <a:pPr algn="just">
              <a:lnSpc>
                <a:spcPct val="70000"/>
              </a:lnSpc>
            </a:pPr>
            <a:r>
              <a:rPr lang="ru-RU" alt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8">
            <a:extLst>
              <a:ext uri="{FF2B5EF4-FFF2-40B4-BE49-F238E27FC236}">
                <a16:creationId xmlns:a16="http://schemas.microsoft.com/office/drawing/2014/main" id="{72AC6883-A589-4858-BB5C-87357F85E096}"/>
              </a:ext>
            </a:extLst>
          </p:cNvPr>
          <p:cNvSpPr txBox="1">
            <a:spLocks/>
          </p:cNvSpPr>
          <p:nvPr/>
        </p:nvSpPr>
        <p:spPr>
          <a:xfrm>
            <a:off x="3088877" y="-577477"/>
            <a:ext cx="7008852" cy="329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RU"/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Ротация станций </a:t>
            </a:r>
            <a:br>
              <a:rPr lang="ru-RU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ED6492-582A-4056-9C0E-8ED3162C2A01}"/>
              </a:ext>
            </a:extLst>
          </p:cNvPr>
          <p:cNvSpPr txBox="1"/>
          <p:nvPr/>
        </p:nvSpPr>
        <p:spPr>
          <a:xfrm>
            <a:off x="3516999" y="1040645"/>
            <a:ext cx="4188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станции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0FADAE-EA74-45C9-88D3-28ED39441126}"/>
              </a:ext>
            </a:extLst>
          </p:cNvPr>
          <p:cNvSpPr txBox="1"/>
          <p:nvPr/>
        </p:nvSpPr>
        <p:spPr>
          <a:xfrm>
            <a:off x="-1625244" y="1904833"/>
            <a:ext cx="8218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Решение заданий по ЕНГ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(на уроке)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4D81D32-0C13-438C-95C5-6958AE517CEA}"/>
              </a:ext>
            </a:extLst>
          </p:cNvPr>
          <p:cNvSpPr/>
          <p:nvPr/>
        </p:nvSpPr>
        <p:spPr>
          <a:xfrm>
            <a:off x="342868" y="3055966"/>
            <a:ext cx="4907558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Эксперимент и интерпретация данных </a:t>
            </a:r>
            <a:endParaRPr lang="ru-RU" sz="28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E5E381-1534-4963-9939-BC3D7C92B1E1}"/>
              </a:ext>
            </a:extLst>
          </p:cNvPr>
          <p:cNvSpPr txBox="1"/>
          <p:nvPr/>
        </p:nvSpPr>
        <p:spPr>
          <a:xfrm>
            <a:off x="-1262670" y="4391433"/>
            <a:ext cx="77084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Групповая проектная работа 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(на уроке)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5DA3AF5-13EB-4E89-B4AC-4D9BE1361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87" y="1563865"/>
            <a:ext cx="5740818" cy="43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84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65D1AD-AD3D-4311-937D-453AEE701781}"/>
              </a:ext>
            </a:extLst>
          </p:cNvPr>
          <p:cNvSpPr/>
          <p:nvPr/>
        </p:nvSpPr>
        <p:spPr>
          <a:xfrm>
            <a:off x="3832918" y="286105"/>
            <a:ext cx="3837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Итоги </a:t>
            </a:r>
            <a:r>
              <a:rPr lang="en-US" sz="3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mini-</a:t>
            </a:r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06E2A5-126E-4CF9-8DDF-7E2710E65A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"/>
          <a:stretch/>
        </p:blipFill>
        <p:spPr>
          <a:xfrm>
            <a:off x="2220227" y="870880"/>
            <a:ext cx="2189621" cy="52307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D200476-DBD2-4619-BB2F-46FACDF8D0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463" y="870880"/>
            <a:ext cx="2615381" cy="523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39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911872-F824-448D-B367-EE916742A9B6}"/>
              </a:ext>
            </a:extLst>
          </p:cNvPr>
          <p:cNvSpPr/>
          <p:nvPr/>
        </p:nvSpPr>
        <p:spPr>
          <a:xfrm>
            <a:off x="3165083" y="12680"/>
            <a:ext cx="80043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Длительный проект во внеурочной деятельности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9E47BBF-CC90-46B7-B6BF-3584CDEEE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7" y="1268362"/>
            <a:ext cx="3460340" cy="461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93FE5A-AA51-4D3F-B599-ACC228514473}"/>
              </a:ext>
            </a:extLst>
          </p:cNvPr>
          <p:cNvSpPr/>
          <p:nvPr/>
        </p:nvSpPr>
        <p:spPr>
          <a:xfrm>
            <a:off x="3776488" y="1268362"/>
            <a:ext cx="43476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 участниками проекта велось общение в мессенджере «</a:t>
            </a:r>
            <a:r>
              <a:rPr lang="ru-RU" altLang="ru-RU" sz="18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Сферум</a:t>
            </a: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endParaRPr lang="ru-RU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Участники вели дневник наблюдений</a:t>
            </a:r>
          </a:p>
          <a:p>
            <a:pPr>
              <a:buFont typeface="Arial" panose="020B0604020202020204" pitchFamily="34" charset="0"/>
              <a:buChar char="•"/>
            </a:pPr>
            <a:endParaRPr lang="ru-RU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 проекта по очереди следили за ростом растений </a:t>
            </a:r>
          </a:p>
          <a:p>
            <a:pPr>
              <a:buFont typeface="Arial" panose="020B0604020202020204" pitchFamily="34" charset="0"/>
              <a:buChar char="•"/>
            </a:pPr>
            <a:endParaRPr lang="ru-RU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Контрольные измерения длины и массы растений проводились на 5-е, 10-е и 15-е сутки постановки опыта</a:t>
            </a:r>
          </a:p>
          <a:p>
            <a:pPr>
              <a:buFont typeface="Arial" panose="020B0604020202020204" pitchFamily="34" charset="0"/>
              <a:buChar char="•"/>
            </a:pPr>
            <a:endParaRPr lang="ru-RU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к защите проекта </a:t>
            </a:r>
          </a:p>
          <a:p>
            <a:pPr>
              <a:buFont typeface="Arial" panose="020B0604020202020204" pitchFamily="34" charset="0"/>
              <a:buChar char="•"/>
            </a:pPr>
            <a:endParaRPr lang="ru-RU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проекта 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ru-RU" sz="18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Защита проекта </a:t>
            </a:r>
          </a:p>
        </p:txBody>
      </p:sp>
      <p:pic>
        <p:nvPicPr>
          <p:cNvPr id="9" name="Рисунок 8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9CB0270-B3E5-47B1-B511-2FD74DBEE2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80" r="38938"/>
          <a:stretch/>
        </p:blipFill>
        <p:spPr>
          <a:xfrm>
            <a:off x="8124153" y="2947976"/>
            <a:ext cx="3713065" cy="3082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2652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еб-сайт&#10;&#10;Автоматически созданное описание">
            <a:extLst>
              <a:ext uri="{FF2B5EF4-FFF2-40B4-BE49-F238E27FC236}">
                <a16:creationId xmlns:a16="http://schemas.microsoft.com/office/drawing/2014/main" id="{09ED5FDD-1EC5-4FDB-9BC6-F8037E17FC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48" y="1209366"/>
            <a:ext cx="9114504" cy="512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12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3DBAF9-6DAD-49E3-B044-4DD3678385AE}"/>
              </a:ext>
            </a:extLst>
          </p:cNvPr>
          <p:cNvSpPr/>
          <p:nvPr/>
        </p:nvSpPr>
        <p:spPr>
          <a:xfrm>
            <a:off x="3913027" y="497713"/>
            <a:ext cx="39132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Итоговое тестирование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507C4B5E-D79B-4D93-ABDF-A78911CE17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231590"/>
              </p:ext>
            </p:extLst>
          </p:nvPr>
        </p:nvGraphicFramePr>
        <p:xfrm>
          <a:off x="195308" y="1020933"/>
          <a:ext cx="11632897" cy="501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6330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 !</a:t>
            </a:r>
            <a:endParaRPr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9345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title"/>
          </p:nvPr>
        </p:nvSpPr>
        <p:spPr>
          <a:xfrm>
            <a:off x="2122846" y="647409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chemeClr val="bg2"/>
                </a:solidFill>
              </a:rPr>
              <a:t>Краткое описание опыта</a:t>
            </a:r>
            <a:endParaRPr sz="3700" b="1" dirty="0">
              <a:solidFill>
                <a:schemeClr val="bg2"/>
              </a:solidFill>
            </a:endParaRPr>
          </a:p>
        </p:txBody>
      </p:sp>
      <p:sp>
        <p:nvSpPr>
          <p:cNvPr id="176" name="Google Shape;176;p2"/>
          <p:cNvSpPr txBox="1">
            <a:spLocks noGrp="1"/>
          </p:cNvSpPr>
          <p:nvPr>
            <p:ph type="body" idx="1"/>
          </p:nvPr>
        </p:nvSpPr>
        <p:spPr>
          <a:xfrm>
            <a:off x="103239" y="1510993"/>
            <a:ext cx="11985522" cy="4771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>
                <a:solidFill>
                  <a:schemeClr val="bg2"/>
                </a:solidFill>
              </a:rPr>
              <a:t>Цель: </a:t>
            </a:r>
          </a:p>
          <a:p>
            <a:pPr marL="354013" lvl="0" indent="0">
              <a:spcBef>
                <a:spcPts val="0"/>
              </a:spcBef>
              <a:buSzPts val="2800"/>
              <a:buNone/>
            </a:pPr>
            <a:r>
              <a:rPr lang="ru-RU" dirty="0">
                <a:solidFill>
                  <a:schemeClr val="bg2"/>
                </a:solidFill>
              </a:rPr>
              <a:t>установить эффективность использования смешанного обучения при организации проектной деятельности для формирования предметных и метапредметных знаний у обучающихся</a:t>
            </a:r>
            <a:endParaRPr dirty="0">
              <a:solidFill>
                <a:schemeClr val="bg2"/>
              </a:solidFill>
            </a:endParaRPr>
          </a:p>
          <a:p>
            <a:pPr marL="176213" indent="0">
              <a:buNone/>
            </a:pPr>
            <a:r>
              <a:rPr lang="ru-RU" dirty="0">
                <a:solidFill>
                  <a:schemeClr val="bg2"/>
                </a:solidFill>
              </a:rPr>
              <a:t>Задачи: </a:t>
            </a:r>
          </a:p>
          <a:p>
            <a:pPr marL="342900"/>
            <a:r>
              <a:rPr lang="ru-RU" dirty="0">
                <a:solidFill>
                  <a:schemeClr val="bg2"/>
                </a:solidFill>
              </a:rPr>
              <a:t>рассмотреть теоретические понятия смешанного обучения и выделить наиболее оптимальную для применения технологию смешанного обучения </a:t>
            </a:r>
          </a:p>
          <a:p>
            <a:pPr marL="342900"/>
            <a:r>
              <a:rPr lang="ru-RU" dirty="0">
                <a:solidFill>
                  <a:schemeClr val="bg2"/>
                </a:solidFill>
              </a:rPr>
              <a:t>спланировать применение смешанного обучения на уроке и внеурочной деятельности по биологии с применением проектного метода; </a:t>
            </a:r>
          </a:p>
          <a:p>
            <a:pPr marL="342900"/>
            <a:r>
              <a:rPr lang="ru-RU" dirty="0">
                <a:solidFill>
                  <a:schemeClr val="bg2"/>
                </a:solidFill>
              </a:rPr>
              <a:t>определить эффективность применения смешанного обучения с использованием проектного метода по биологии для формирования предметных и метапредметных знаний у обучающихся.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6A9063-130E-4A44-8200-E509B380EE38}"/>
              </a:ext>
            </a:extLst>
          </p:cNvPr>
          <p:cNvSpPr/>
          <p:nvPr/>
        </p:nvSpPr>
        <p:spPr>
          <a:xfrm>
            <a:off x="3091911" y="515804"/>
            <a:ext cx="573847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700" b="1" dirty="0">
                <a:solidFill>
                  <a:schemeClr val="bg2"/>
                </a:solidFill>
                <a:latin typeface="Calibri"/>
                <a:cs typeface="Calibri"/>
                <a:sym typeface="Calibri"/>
              </a:rPr>
              <a:t>Практическая значимость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538D694-EAA9-40F3-8AFE-FF345FECB0E3}"/>
              </a:ext>
            </a:extLst>
          </p:cNvPr>
          <p:cNvSpPr txBox="1">
            <a:spLocks/>
          </p:cNvSpPr>
          <p:nvPr/>
        </p:nvSpPr>
        <p:spPr>
          <a:xfrm>
            <a:off x="122856" y="1278194"/>
            <a:ext cx="6252742" cy="483747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Смешанное обучение — это образовательный подход, совмещающий обучение с участием учителя (лицом к лицу) с онлайн-обучением и предполагающий элементы самостоятельного контроля учеником пути, времени, места и темпа обучения, а также интеграцию опыта обучения с учителем и онлайн. </a:t>
            </a:r>
          </a:p>
          <a:p>
            <a:endParaRPr lang="ru-RU" sz="24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Применение смешанного обучения позволяет эффективнее достигать предметных, метапредметных и личностных результатов обучающимися разных категорий. </a:t>
            </a:r>
          </a:p>
          <a:p>
            <a:endParaRPr lang="ru-RU" sz="24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достижения метапредметных результатов и формирования прикладного значения научного знания эффективно внедрять в образовательный процесс технологии проектного обучения.  </a:t>
            </a:r>
          </a:p>
          <a:p>
            <a:endParaRPr lang="ru-RU" sz="24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4" descr="СМЕШАННАЯ ФОРМА ОБУЧЕНИЯ">
            <a:extLst>
              <a:ext uri="{FF2B5EF4-FFF2-40B4-BE49-F238E27FC236}">
                <a16:creationId xmlns:a16="http://schemas.microsoft.com/office/drawing/2014/main" id="{C1770C83-1049-46FC-A662-B32483D676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5"/>
          <a:stretch/>
        </p:blipFill>
        <p:spPr bwMode="auto">
          <a:xfrm>
            <a:off x="6453529" y="2006496"/>
            <a:ext cx="5738471" cy="357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45A7446-2C87-49C6-BBDE-E7A4A1A71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908" y="154479"/>
            <a:ext cx="7010402" cy="128103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/>
                </a:solidFill>
              </a:rPr>
              <a:t>Открытые источники заданий по ЕНГ: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20BC9E-1B08-4120-A140-45CAECD0D2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22" t="7912" r="10989" b="5324"/>
          <a:stretch/>
        </p:blipFill>
        <p:spPr>
          <a:xfrm>
            <a:off x="185387" y="1455133"/>
            <a:ext cx="4997453" cy="32096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ED6981-51A4-4533-9988-B0BC44AD0E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522" t="16410" r="36538" b="14432"/>
          <a:stretch/>
        </p:blipFill>
        <p:spPr>
          <a:xfrm>
            <a:off x="5205140" y="1475486"/>
            <a:ext cx="1347450" cy="1876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3722269-ABD0-4B16-AABA-CAEB08F20E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28" t="14505" r="36126" b="5934"/>
          <a:stretch/>
        </p:blipFill>
        <p:spPr>
          <a:xfrm>
            <a:off x="6655344" y="1676559"/>
            <a:ext cx="1339064" cy="2077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1DD3B4-44C1-464D-9CA6-D953AB58BA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297" t="13361" r="35652" b="6389"/>
          <a:stretch/>
        </p:blipFill>
        <p:spPr>
          <a:xfrm>
            <a:off x="5182840" y="3102032"/>
            <a:ext cx="1792263" cy="2692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71CA33E-D260-465E-A5C9-9DB7A4D38812}"/>
              </a:ext>
            </a:extLst>
          </p:cNvPr>
          <p:cNvSpPr txBox="1"/>
          <p:nvPr/>
        </p:nvSpPr>
        <p:spPr>
          <a:xfrm>
            <a:off x="8381213" y="1747360"/>
            <a:ext cx="38107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Рабочие программы – Единое содержание общего образования (edsoo.ru)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E39A82-83F0-4BD3-B7FD-70B9B143614F}"/>
              </a:ext>
            </a:extLst>
          </p:cNvPr>
          <p:cNvSpPr txBox="1"/>
          <p:nvPr/>
        </p:nvSpPr>
        <p:spPr>
          <a:xfrm>
            <a:off x="185387" y="4918440"/>
            <a:ext cx="5441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МР Биология – Единое содержание общего образования (edsoo.ru)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621F814-1E33-4AD8-A57D-E8610870BFF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205" r="8681" b="8425"/>
          <a:stretch/>
        </p:blipFill>
        <p:spPr>
          <a:xfrm>
            <a:off x="7748713" y="3719526"/>
            <a:ext cx="3590449" cy="18438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8C8F375-0CE3-4B45-B746-A03F8F270A6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923" t="13626" r="38045" b="19707"/>
          <a:stretch/>
        </p:blipFill>
        <p:spPr>
          <a:xfrm>
            <a:off x="10083126" y="4419809"/>
            <a:ext cx="153863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2B92814-DACB-4F9D-BE1D-5EB89FCF4F11}"/>
              </a:ext>
            </a:extLst>
          </p:cNvPr>
          <p:cNvSpPr txBox="1"/>
          <p:nvPr/>
        </p:nvSpPr>
        <p:spPr>
          <a:xfrm>
            <a:off x="5626939" y="5804406"/>
            <a:ext cx="61244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Естественнонаучная грамотность 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instrao.ru)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ECB9FB-2904-4C73-B162-4A67D1307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25" t="26000" r="33855" b="33518"/>
          <a:stretch/>
        </p:blipFill>
        <p:spPr>
          <a:xfrm>
            <a:off x="98323" y="781110"/>
            <a:ext cx="6767080" cy="46665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42858C-3684-45A7-8B3D-59655D290C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29" t="33274" r="31979" b="29704"/>
          <a:stretch/>
        </p:blipFill>
        <p:spPr>
          <a:xfrm>
            <a:off x="5241357" y="2697572"/>
            <a:ext cx="6950643" cy="416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2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B7D388B-8843-4203-BA1B-7E613BE0E1AF}"/>
              </a:ext>
            </a:extLst>
          </p:cNvPr>
          <p:cNvSpPr/>
          <p:nvPr/>
        </p:nvSpPr>
        <p:spPr>
          <a:xfrm>
            <a:off x="2493310" y="984196"/>
            <a:ext cx="6769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Данные входного мониторинга ЕНГ: 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EC44C0CB-EDFA-402E-A262-524A971326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4511510"/>
              </p:ext>
            </p:extLst>
          </p:nvPr>
        </p:nvGraphicFramePr>
        <p:xfrm>
          <a:off x="477471" y="1568971"/>
          <a:ext cx="11237058" cy="4531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8169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7CC5A6-DE74-43DC-8B0E-53E0F6E6C48E}"/>
              </a:ext>
            </a:extLst>
          </p:cNvPr>
          <p:cNvSpPr/>
          <p:nvPr/>
        </p:nvSpPr>
        <p:spPr>
          <a:xfrm>
            <a:off x="4061141" y="565373"/>
            <a:ext cx="4069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Затруднения : 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2FA6AE6-9AC0-430F-BB5D-63E235B52CF0}"/>
              </a:ext>
            </a:extLst>
          </p:cNvPr>
          <p:cNvSpPr txBox="1">
            <a:spLocks/>
          </p:cNvSpPr>
          <p:nvPr/>
        </p:nvSpPr>
        <p:spPr>
          <a:xfrm>
            <a:off x="244408" y="1693128"/>
            <a:ext cx="11505140" cy="424555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 panose="020B0604020202020204" pitchFamily="34" charset="0"/>
              <a:buChar char="●"/>
            </a:pPr>
            <a:r>
              <a:rPr lang="ru-RU" alt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выявлять само научное явление, чтобы дальше решать проблему, представленную в задании; </a:t>
            </a:r>
          </a:p>
          <a:p>
            <a:pPr>
              <a:buFont typeface="Arial" panose="020B0604020202020204" pitchFamily="34" charset="0"/>
              <a:buChar char="●"/>
            </a:pPr>
            <a:endParaRPr lang="ru-RU" altLang="ru-RU" sz="2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●"/>
            </a:pPr>
            <a:r>
              <a:rPr lang="ru-RU" alt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правильно формулировать собственные идеи для решения проблемы и ставить гипотезы;</a:t>
            </a:r>
          </a:p>
          <a:p>
            <a:pPr>
              <a:buFont typeface="Arial" panose="020B0604020202020204" pitchFamily="34" charset="0"/>
              <a:buChar char="●"/>
            </a:pPr>
            <a:endParaRPr lang="ru-RU" altLang="ru-RU" sz="2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●"/>
            </a:pPr>
            <a:r>
              <a:rPr lang="ru-RU" altLang="ru-RU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использовать предметные знания для решения поставленных задач, т. е. обучающиеся знают теорию, но не знают как ей пользоваться.</a:t>
            </a:r>
          </a:p>
          <a:p>
            <a:endParaRPr lang="ru-RU" sz="2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079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7CC5A6-DE74-43DC-8B0E-53E0F6E6C48E}"/>
              </a:ext>
            </a:extLst>
          </p:cNvPr>
          <p:cNvSpPr/>
          <p:nvPr/>
        </p:nvSpPr>
        <p:spPr>
          <a:xfrm>
            <a:off x="2369574" y="919316"/>
            <a:ext cx="8190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Модели смешанного обучения: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6260B1-A54C-4181-AC9D-B2A692A622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71" t="50000" r="15833" b="21481"/>
          <a:stretch/>
        </p:blipFill>
        <p:spPr>
          <a:xfrm>
            <a:off x="352322" y="1665105"/>
            <a:ext cx="10972800" cy="3527790"/>
          </a:xfrm>
          <a:prstGeom prst="rect">
            <a:avLst/>
          </a:prstGeom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8BF55A21-2925-40CC-83E4-773FE8DFAB88}"/>
              </a:ext>
            </a:extLst>
          </p:cNvPr>
          <p:cNvSpPr/>
          <p:nvPr/>
        </p:nvSpPr>
        <p:spPr>
          <a:xfrm>
            <a:off x="1032387" y="3244645"/>
            <a:ext cx="2035278" cy="1730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242284B-B054-4C50-946C-F9DAB190AB55}"/>
              </a:ext>
            </a:extLst>
          </p:cNvPr>
          <p:cNvSpPr/>
          <p:nvPr/>
        </p:nvSpPr>
        <p:spPr>
          <a:xfrm>
            <a:off x="3862437" y="3338052"/>
            <a:ext cx="2035278" cy="1730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98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4D644E8-4818-426B-B7AB-3CB96C3FDA36}"/>
              </a:ext>
            </a:extLst>
          </p:cNvPr>
          <p:cNvSpPr txBox="1">
            <a:spLocks/>
          </p:cNvSpPr>
          <p:nvPr/>
        </p:nvSpPr>
        <p:spPr>
          <a:xfrm>
            <a:off x="108155" y="2292760"/>
            <a:ext cx="5506063" cy="76507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Прохождение онлайн – курса (домашняя работа).</a:t>
            </a:r>
          </a:p>
          <a:p>
            <a:r>
              <a:rPr lang="ru-RU" sz="3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Перевернутый класс.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28426F-F794-4815-B7EA-9B3CFFF34F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1310" y1="45351" x2="46190" y2="51134"/>
                        <a14:foregroundMark x1="33333" y1="48980" x2="61845" y2="52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109" y="2200984"/>
            <a:ext cx="3488924" cy="1831685"/>
          </a:xfrm>
          <a:prstGeom prst="rect">
            <a:avLst/>
          </a:prstGeom>
        </p:spPr>
      </p:pic>
      <p:pic>
        <p:nvPicPr>
          <p:cNvPr id="5" name="Мультимедиа1">
            <a:hlinkClick r:id="" action="ppaction://media"/>
            <a:extLst>
              <a:ext uri="{FF2B5EF4-FFF2-40B4-BE49-F238E27FC236}">
                <a16:creationId xmlns:a16="http://schemas.microsoft.com/office/drawing/2014/main" id="{A3E6998A-97C7-4085-851A-DA0E00A7B0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28273" y="378542"/>
            <a:ext cx="3188602" cy="531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2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420</Words>
  <Application>Microsoft Office PowerPoint</Application>
  <PresentationFormat>Широкоэкранный</PresentationFormat>
  <Paragraphs>61</Paragraphs>
  <Slides>15</Slides>
  <Notes>15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1_Тема Office</vt:lpstr>
      <vt:lpstr>Тема1</vt:lpstr>
      <vt:lpstr>Презентация PowerPoint</vt:lpstr>
      <vt:lpstr>Краткое описание опыта</vt:lpstr>
      <vt:lpstr>Презентация PowerPoint</vt:lpstr>
      <vt:lpstr>Открытые источники заданий по ЕНГ: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Виктория Романенко</cp:lastModifiedBy>
  <cp:revision>2</cp:revision>
  <dcterms:created xsi:type="dcterms:W3CDTF">2024-01-14T08:39:34Z</dcterms:created>
  <dcterms:modified xsi:type="dcterms:W3CDTF">2025-01-21T08:39:47Z</dcterms:modified>
</cp:coreProperties>
</file>