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3" r:id="rId4"/>
    <p:sldId id="264" r:id="rId5"/>
    <p:sldId id="265" r:id="rId6"/>
    <p:sldId id="266" r:id="rId7"/>
    <p:sldId id="273" r:id="rId8"/>
    <p:sldId id="271" r:id="rId9"/>
    <p:sldId id="259" r:id="rId10"/>
    <p:sldId id="261" r:id="rId1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9" roundtripDataSignature="AMtx7mjNmyTKh8Ae124kO0JbqL/8/pa/n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5B4D"/>
    <a:srgbClr val="A5A5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74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167459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922040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591981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g31df6cc734c_0_1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9" name="Google Shape;559;g31df6cc734c_0_1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8317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g31df6cc734c_0_3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3" name="Google Shape;623;g31df6cc734c_0_3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550303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221005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97" name="Google Shape;19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90557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6" name="Google Shape;356;p33"/>
          <p:cNvPicPr preferRelativeResize="0"/>
          <p:nvPr/>
        </p:nvPicPr>
        <p:blipFill rotWithShape="1">
          <a:blip r:embed="rId2">
            <a:alphaModFix/>
          </a:blip>
          <a:srcRect l="246" t="27370" r="1006" b="8361"/>
          <a:stretch/>
        </p:blipFill>
        <p:spPr>
          <a:xfrm rot="10800000">
            <a:off x="1" y="1"/>
            <a:ext cx="12192004" cy="6858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2168468">
            <a:off x="10855153" y="-69481"/>
            <a:ext cx="771768" cy="925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" name="Google Shape;358;p3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62">
            <a:off x="1092103" y="6138686"/>
            <a:ext cx="610856" cy="694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" name="Google Shape;359;p3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62">
            <a:off x="340103" y="5173886"/>
            <a:ext cx="610856" cy="694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" name="Google Shape;360;p3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9061379">
            <a:off x="11482133" y="755481"/>
            <a:ext cx="610867" cy="1786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3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21276" y="5961634"/>
            <a:ext cx="1048493" cy="6943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2009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Google Shape;45;p5"/>
          <p:cNvPicPr preferRelativeResize="0"/>
          <p:nvPr/>
        </p:nvPicPr>
        <p:blipFill rotWithShape="1">
          <a:blip r:embed="rId2">
            <a:alphaModFix/>
          </a:blip>
          <a:srcRect l="246" t="34980" r="1006" b="750"/>
          <a:stretch/>
        </p:blipFill>
        <p:spPr>
          <a:xfrm flipH="1">
            <a:off x="1" y="1"/>
            <a:ext cx="12192004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5"/>
          <p:cNvSpPr txBox="1">
            <a:spLocks noGrp="1"/>
          </p:cNvSpPr>
          <p:nvPr>
            <p:ph type="title"/>
          </p:nvPr>
        </p:nvSpPr>
        <p:spPr>
          <a:xfrm>
            <a:off x="960000" y="3422400"/>
            <a:ext cx="6756800" cy="11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47" name="Google Shape;47;p5"/>
          <p:cNvSpPr txBox="1">
            <a:spLocks noGrp="1"/>
          </p:cNvSpPr>
          <p:nvPr>
            <p:ph type="title" idx="2"/>
          </p:nvPr>
        </p:nvSpPr>
        <p:spPr>
          <a:xfrm>
            <a:off x="1123735" y="2135167"/>
            <a:ext cx="1616800" cy="11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5"/>
          <p:cNvSpPr txBox="1">
            <a:spLocks noGrp="1"/>
          </p:cNvSpPr>
          <p:nvPr>
            <p:ph type="subTitle" idx="1"/>
          </p:nvPr>
        </p:nvSpPr>
        <p:spPr>
          <a:xfrm>
            <a:off x="960000" y="4426033"/>
            <a:ext cx="6756800" cy="5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49" name="Google Shape;49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1086932" flipH="1">
            <a:off x="8666421" y="256503"/>
            <a:ext cx="771767" cy="925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2830997">
            <a:off x="203329" y="5162036"/>
            <a:ext cx="792079" cy="900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Google Shape;51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2830997">
            <a:off x="11196595" y="5688519"/>
            <a:ext cx="792079" cy="9003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605221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Section header 2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17"/>
          <p:cNvPicPr preferRelativeResize="0"/>
          <p:nvPr/>
        </p:nvPicPr>
        <p:blipFill rotWithShape="1">
          <a:blip r:embed="rId2">
            <a:alphaModFix/>
          </a:blip>
          <a:srcRect l="246" t="22615" r="1006" b="13115"/>
          <a:stretch/>
        </p:blipFill>
        <p:spPr>
          <a:xfrm>
            <a:off x="1" y="1"/>
            <a:ext cx="12192004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17"/>
          <p:cNvSpPr txBox="1">
            <a:spLocks noGrp="1"/>
          </p:cNvSpPr>
          <p:nvPr>
            <p:ph type="title"/>
          </p:nvPr>
        </p:nvSpPr>
        <p:spPr>
          <a:xfrm>
            <a:off x="5960033" y="3382700"/>
            <a:ext cx="5281200" cy="11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84" name="Google Shape;184;p17"/>
          <p:cNvSpPr txBox="1">
            <a:spLocks noGrp="1"/>
          </p:cNvSpPr>
          <p:nvPr>
            <p:ph type="title" idx="2"/>
          </p:nvPr>
        </p:nvSpPr>
        <p:spPr>
          <a:xfrm>
            <a:off x="9472600" y="2096800"/>
            <a:ext cx="1768400" cy="11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dk2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85" name="Google Shape;185;p17"/>
          <p:cNvSpPr txBox="1">
            <a:spLocks noGrp="1"/>
          </p:cNvSpPr>
          <p:nvPr>
            <p:ph type="subTitle" idx="1"/>
          </p:nvPr>
        </p:nvSpPr>
        <p:spPr>
          <a:xfrm>
            <a:off x="5960033" y="4386333"/>
            <a:ext cx="5281200" cy="5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86" name="Google Shape;186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1615791">
            <a:off x="7563787" y="6120136"/>
            <a:ext cx="610856" cy="6943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2395785" flipH="1">
            <a:off x="11018587" y="256503"/>
            <a:ext cx="771767" cy="925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790862">
            <a:off x="11510020" y="5051737"/>
            <a:ext cx="610856" cy="6943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0456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25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31" name="Google Shape;31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2" name="Google Shape;32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2" name="Google Shape;42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4" name="Google Shape;54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6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ds8-bogorodsk.edumsko.ru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Google Shape;167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168" name="Google Shape;168;p1"/>
          <p:cNvSpPr/>
          <p:nvPr/>
        </p:nvSpPr>
        <p:spPr>
          <a:xfrm>
            <a:off x="3593166" y="1156093"/>
            <a:ext cx="7938900" cy="3754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Тематическое направление: </a:t>
            </a:r>
            <a:r>
              <a:rPr lang="ru-RU" sz="2200" dirty="0" smtClean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«Использование различных форматов электронных учебных материалов-презентация и обсуждение видеороликов, аудиокниг, интерактивных карт, виртуальных экскурсий и лабораторий как инструментов для улучшения качества обучения»</a:t>
            </a:r>
            <a:endParaRPr sz="2200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ctr"/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</a:t>
            </a:r>
            <a:r>
              <a:rPr lang="ru-RU" sz="3200" b="0" i="0" u="none" strike="noStrike" cap="none" dirty="0" smtClean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en" sz="3200" dirty="0">
                <a:solidFill>
                  <a:schemeClr val="accent1">
                    <a:lumMod val="50000"/>
                  </a:schemeClr>
                </a:solidFill>
                <a:latin typeface="Caveat"/>
                <a:ea typeface="Caveat"/>
                <a:cs typeface="Caveat"/>
                <a:sym typeface="Caveat"/>
              </a:rPr>
              <a:t>Применение квест-технологий на уроках географии как способ развития функциональной грамотности у </a:t>
            </a:r>
            <a:r>
              <a:rPr lang="en" sz="3200" dirty="0" smtClean="0">
                <a:solidFill>
                  <a:schemeClr val="accent1">
                    <a:lumMod val="50000"/>
                  </a:schemeClr>
                </a:solidFill>
                <a:latin typeface="Caveat"/>
                <a:ea typeface="Caveat"/>
                <a:cs typeface="Caveat"/>
                <a:sym typeface="Caveat"/>
              </a:rPr>
              <a:t>обучающихся</a:t>
            </a:r>
            <a:r>
              <a:rPr lang="ru-RU" sz="3200" b="0" i="0" u="none" strike="noStrike" cap="none" dirty="0" smtClean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1CF5F8-4A5F-4849-BA01-1071248904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0489" y="235235"/>
            <a:ext cx="5934075" cy="91440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B60F3C0-53DE-4F96-9640-D284A4959B28}"/>
              </a:ext>
            </a:extLst>
          </p:cNvPr>
          <p:cNvSpPr/>
          <p:nvPr/>
        </p:nvSpPr>
        <p:spPr>
          <a:xfrm>
            <a:off x="659906" y="5281027"/>
            <a:ext cx="749867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70000"/>
              </a:lnSpc>
            </a:pPr>
            <a:r>
              <a:rPr lang="ru-RU" sz="2400" b="1" i="1" dirty="0" err="1" smtClean="0">
                <a:solidFill>
                  <a:srgbClr val="1D3152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Мордыко</a:t>
            </a:r>
            <a:r>
              <a:rPr lang="ru-RU" sz="2400" b="1" i="1" dirty="0" smtClean="0">
                <a:solidFill>
                  <a:srgbClr val="1D3152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 Светлана Владиславовна, </a:t>
            </a:r>
            <a:endParaRPr lang="ru-RU" sz="2400" b="1" i="1" dirty="0">
              <a:solidFill>
                <a:srgbClr val="1D3152"/>
              </a:solidFill>
              <a:latin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  <a:p>
            <a:pPr algn="just">
              <a:lnSpc>
                <a:spcPct val="70000"/>
              </a:lnSpc>
            </a:pPr>
            <a:r>
              <a:rPr lang="ru-RU" sz="2400" b="1" i="1" dirty="0">
                <a:solidFill>
                  <a:srgbClr val="1D3152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у</a:t>
            </a:r>
            <a:r>
              <a:rPr lang="ru-RU" sz="2400" b="1" i="1" dirty="0" smtClean="0">
                <a:solidFill>
                  <a:srgbClr val="1D3152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читель географии, </a:t>
            </a:r>
            <a:r>
              <a:rPr lang="ru-RU" sz="2400" b="1" i="1" dirty="0" err="1" smtClean="0">
                <a:solidFill>
                  <a:srgbClr val="1D3152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г.Ногинск</a:t>
            </a:r>
            <a:r>
              <a:rPr lang="ru-RU" sz="2400" b="1" i="1" dirty="0" smtClean="0">
                <a:solidFill>
                  <a:srgbClr val="1D3152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, МБОУ «ЦО № 8»</a:t>
            </a:r>
            <a:endParaRPr lang="ru-RU" sz="2400" b="1" i="1" dirty="0">
              <a:solidFill>
                <a:srgbClr val="1D3152"/>
              </a:solidFill>
              <a:latin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  <a:p>
            <a:pPr algn="just">
              <a:lnSpc>
                <a:spcPct val="70000"/>
              </a:lnSpc>
            </a:pPr>
            <a:r>
              <a:rPr lang="ru-RU" altLang="ru-RU" sz="2400" b="1" i="1" dirty="0">
                <a:solidFill>
                  <a:srgbClr val="1D315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6"/>
          <p:cNvSpPr/>
          <p:nvPr/>
        </p:nvSpPr>
        <p:spPr>
          <a:xfrm>
            <a:off x="2574847" y="2282479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Спасибо за внимание!</a:t>
            </a:r>
            <a:endParaRPr sz="3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0" name="Google Shape;20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"/>
          <p:cNvSpPr txBox="1">
            <a:spLocks noGrp="1"/>
          </p:cNvSpPr>
          <p:nvPr>
            <p:ph type="title"/>
          </p:nvPr>
        </p:nvSpPr>
        <p:spPr>
          <a:xfrm>
            <a:off x="2326813" y="335943"/>
            <a:ext cx="6972829" cy="335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Краткое описание опыта</a:t>
            </a:r>
            <a:endParaRPr sz="3700" dirty="0"/>
          </a:p>
        </p:txBody>
      </p:sp>
      <p:sp>
        <p:nvSpPr>
          <p:cNvPr id="176" name="Google Shape;176;p2"/>
          <p:cNvSpPr txBox="1">
            <a:spLocks noGrp="1"/>
          </p:cNvSpPr>
          <p:nvPr>
            <p:ph type="body" idx="1"/>
          </p:nvPr>
        </p:nvSpPr>
        <p:spPr>
          <a:xfrm>
            <a:off x="389107" y="1011677"/>
            <a:ext cx="10992255" cy="5194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endParaRPr lang="ru-RU" b="1" dirty="0" smtClean="0"/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b="1" dirty="0" smtClean="0"/>
              <a:t>Цель: </a:t>
            </a:r>
            <a:r>
              <a:rPr lang="en" dirty="0" smtClean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Развитие </a:t>
            </a:r>
            <a:r>
              <a:rPr lang="en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функциональной грамотности (работа с информацией, креативное мышление, командная работа, критическое мышление) через </a:t>
            </a:r>
            <a:r>
              <a:rPr lang="en" dirty="0" smtClean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создание</a:t>
            </a:r>
            <a:r>
              <a:rPr lang="ru-RU" dirty="0" smtClean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виртуального</a:t>
            </a:r>
            <a:r>
              <a:rPr lang="en" dirty="0" smtClean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квеста по достопримечательностям Ногинска.</a:t>
            </a:r>
            <a:r>
              <a:rPr lang="en" sz="1800" dirty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" sz="1800" dirty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</a:br>
            <a:endParaRPr lang="ru-RU" dirty="0" smtClean="0"/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b="1" dirty="0" smtClean="0"/>
              <a:t>Задачи:  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 smtClean="0"/>
              <a:t>1</a:t>
            </a:r>
            <a:r>
              <a:rPr lang="ru-RU" dirty="0"/>
              <a:t>. Разработка </a:t>
            </a:r>
            <a:r>
              <a:rPr lang="ru-RU" dirty="0" err="1" smtClean="0"/>
              <a:t>квеста</a:t>
            </a:r>
            <a:r>
              <a:rPr lang="ru-RU" dirty="0" smtClean="0"/>
              <a:t>, который интегрирует </a:t>
            </a:r>
            <a:r>
              <a:rPr lang="ru-RU" dirty="0"/>
              <a:t>географические знания с практическими заданиями. </a:t>
            </a:r>
            <a:endParaRPr lang="ru-RU" dirty="0" smtClean="0"/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endParaRPr lang="ru-RU" dirty="0" smtClean="0"/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 smtClean="0"/>
              <a:t>2</a:t>
            </a:r>
            <a:r>
              <a:rPr lang="ru-RU" dirty="0"/>
              <a:t>. Формирование навыков групповой работы, где </a:t>
            </a:r>
            <a:r>
              <a:rPr lang="ru-RU" dirty="0" smtClean="0"/>
              <a:t>обучающиеся </a:t>
            </a:r>
            <a:r>
              <a:rPr lang="ru-RU" dirty="0"/>
              <a:t>учатся взаимодействовать и решать поставленные задачи совместно. </a:t>
            </a:r>
            <a:endParaRPr lang="ru-RU" dirty="0" smtClean="0"/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endParaRPr lang="ru-RU" dirty="0" smtClean="0"/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 smtClean="0"/>
              <a:t>3</a:t>
            </a:r>
            <a:r>
              <a:rPr lang="ru-RU" dirty="0"/>
              <a:t>. Развитие критического мышления, позволяющего анализировать и оценивать информацию в процессе выполнения </a:t>
            </a:r>
            <a:r>
              <a:rPr lang="ru-RU" dirty="0" err="1"/>
              <a:t>квестов</a:t>
            </a:r>
            <a:r>
              <a:rPr lang="ru-RU" dirty="0"/>
              <a:t>. </a:t>
            </a:r>
            <a:endParaRPr dirty="0"/>
          </a:p>
        </p:txBody>
      </p:sp>
      <p:grpSp>
        <p:nvGrpSpPr>
          <p:cNvPr id="5" name="Google Shape;660;p62"/>
          <p:cNvGrpSpPr/>
          <p:nvPr/>
        </p:nvGrpSpPr>
        <p:grpSpPr>
          <a:xfrm>
            <a:off x="216319" y="1352950"/>
            <a:ext cx="345576" cy="454332"/>
            <a:chOff x="1870348" y="1407074"/>
            <a:chExt cx="345576" cy="454332"/>
          </a:xfrm>
          <a:solidFill>
            <a:schemeClr val="bg2">
              <a:lumMod val="50000"/>
            </a:schemeClr>
          </a:solidFill>
        </p:grpSpPr>
        <p:sp>
          <p:nvSpPr>
            <p:cNvPr id="6" name="Google Shape;661;p62"/>
            <p:cNvSpPr/>
            <p:nvPr/>
          </p:nvSpPr>
          <p:spPr>
            <a:xfrm>
              <a:off x="1921556" y="1460824"/>
              <a:ext cx="240618" cy="239333"/>
            </a:xfrm>
            <a:custGeom>
              <a:avLst/>
              <a:gdLst/>
              <a:ahLst/>
              <a:cxnLst/>
              <a:rect l="l" t="t" r="r" b="b"/>
              <a:pathLst>
                <a:path w="8425" h="8380" extrusionOk="0">
                  <a:moveTo>
                    <a:pt x="2017" y="1882"/>
                  </a:moveTo>
                  <a:cubicBezTo>
                    <a:pt x="2196" y="2465"/>
                    <a:pt x="2778" y="2823"/>
                    <a:pt x="3361" y="2823"/>
                  </a:cubicBezTo>
                  <a:cubicBezTo>
                    <a:pt x="3675" y="2823"/>
                    <a:pt x="3809" y="3047"/>
                    <a:pt x="3809" y="3271"/>
                  </a:cubicBezTo>
                  <a:cubicBezTo>
                    <a:pt x="3809" y="3585"/>
                    <a:pt x="3585" y="3719"/>
                    <a:pt x="3361" y="3719"/>
                  </a:cubicBezTo>
                  <a:lnTo>
                    <a:pt x="1076" y="3719"/>
                  </a:lnTo>
                  <a:cubicBezTo>
                    <a:pt x="1120" y="3002"/>
                    <a:pt x="1479" y="2330"/>
                    <a:pt x="2017" y="1882"/>
                  </a:cubicBezTo>
                  <a:close/>
                  <a:moveTo>
                    <a:pt x="4257" y="941"/>
                  </a:moveTo>
                  <a:cubicBezTo>
                    <a:pt x="5915" y="941"/>
                    <a:pt x="7259" y="2151"/>
                    <a:pt x="7483" y="3719"/>
                  </a:cubicBezTo>
                  <a:lnTo>
                    <a:pt x="6139" y="3719"/>
                  </a:lnTo>
                  <a:cubicBezTo>
                    <a:pt x="5333" y="3719"/>
                    <a:pt x="4705" y="4347"/>
                    <a:pt x="4705" y="5153"/>
                  </a:cubicBezTo>
                  <a:cubicBezTo>
                    <a:pt x="4705" y="5422"/>
                    <a:pt x="4481" y="5601"/>
                    <a:pt x="4257" y="5601"/>
                  </a:cubicBezTo>
                  <a:lnTo>
                    <a:pt x="3316" y="5601"/>
                  </a:lnTo>
                  <a:cubicBezTo>
                    <a:pt x="2689" y="5601"/>
                    <a:pt x="2196" y="5960"/>
                    <a:pt x="1972" y="6542"/>
                  </a:cubicBezTo>
                  <a:cubicBezTo>
                    <a:pt x="1479" y="6094"/>
                    <a:pt x="1120" y="5422"/>
                    <a:pt x="1031" y="4660"/>
                  </a:cubicBezTo>
                  <a:lnTo>
                    <a:pt x="3316" y="4660"/>
                  </a:lnTo>
                  <a:cubicBezTo>
                    <a:pt x="4123" y="4660"/>
                    <a:pt x="4705" y="4078"/>
                    <a:pt x="4705" y="3271"/>
                  </a:cubicBezTo>
                  <a:cubicBezTo>
                    <a:pt x="4705" y="2509"/>
                    <a:pt x="4123" y="1882"/>
                    <a:pt x="3316" y="1882"/>
                  </a:cubicBezTo>
                  <a:cubicBezTo>
                    <a:pt x="3047" y="1882"/>
                    <a:pt x="2868" y="1658"/>
                    <a:pt x="2868" y="1434"/>
                  </a:cubicBezTo>
                  <a:lnTo>
                    <a:pt x="2868" y="1255"/>
                  </a:lnTo>
                  <a:cubicBezTo>
                    <a:pt x="3316" y="1031"/>
                    <a:pt x="3764" y="941"/>
                    <a:pt x="4257" y="941"/>
                  </a:cubicBezTo>
                  <a:close/>
                  <a:moveTo>
                    <a:pt x="7483" y="4705"/>
                  </a:moveTo>
                  <a:cubicBezTo>
                    <a:pt x="7259" y="6273"/>
                    <a:pt x="5915" y="7483"/>
                    <a:pt x="4257" y="7483"/>
                  </a:cubicBezTo>
                  <a:cubicBezTo>
                    <a:pt x="3764" y="7483"/>
                    <a:pt x="3316" y="7349"/>
                    <a:pt x="2868" y="7170"/>
                  </a:cubicBezTo>
                  <a:lnTo>
                    <a:pt x="2868" y="6990"/>
                  </a:lnTo>
                  <a:cubicBezTo>
                    <a:pt x="2868" y="6721"/>
                    <a:pt x="3092" y="6542"/>
                    <a:pt x="3316" y="6542"/>
                  </a:cubicBezTo>
                  <a:lnTo>
                    <a:pt x="4257" y="6542"/>
                  </a:lnTo>
                  <a:cubicBezTo>
                    <a:pt x="5064" y="6542"/>
                    <a:pt x="5691" y="5915"/>
                    <a:pt x="5691" y="5153"/>
                  </a:cubicBezTo>
                  <a:cubicBezTo>
                    <a:pt x="5691" y="4839"/>
                    <a:pt x="5915" y="4705"/>
                    <a:pt x="6139" y="4705"/>
                  </a:cubicBezTo>
                  <a:close/>
                  <a:moveTo>
                    <a:pt x="4212" y="0"/>
                  </a:moveTo>
                  <a:cubicBezTo>
                    <a:pt x="1927" y="0"/>
                    <a:pt x="0" y="1837"/>
                    <a:pt x="0" y="4167"/>
                  </a:cubicBezTo>
                  <a:cubicBezTo>
                    <a:pt x="0" y="6542"/>
                    <a:pt x="1882" y="8379"/>
                    <a:pt x="4212" y="8379"/>
                  </a:cubicBezTo>
                  <a:cubicBezTo>
                    <a:pt x="6587" y="8379"/>
                    <a:pt x="8424" y="6542"/>
                    <a:pt x="8424" y="4167"/>
                  </a:cubicBezTo>
                  <a:cubicBezTo>
                    <a:pt x="8424" y="1882"/>
                    <a:pt x="6587" y="0"/>
                    <a:pt x="42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Google Shape;662;p62"/>
            <p:cNvSpPr/>
            <p:nvPr/>
          </p:nvSpPr>
          <p:spPr>
            <a:xfrm>
              <a:off x="1870348" y="1407074"/>
              <a:ext cx="345576" cy="454332"/>
            </a:xfrm>
            <a:custGeom>
              <a:avLst/>
              <a:gdLst/>
              <a:ahLst/>
              <a:cxnLst/>
              <a:rect l="l" t="t" r="r" b="b"/>
              <a:pathLst>
                <a:path w="12100" h="15908" extrusionOk="0">
                  <a:moveTo>
                    <a:pt x="6050" y="1031"/>
                  </a:moveTo>
                  <a:cubicBezTo>
                    <a:pt x="8873" y="1031"/>
                    <a:pt x="11158" y="3316"/>
                    <a:pt x="11158" y="6139"/>
                  </a:cubicBezTo>
                  <a:cubicBezTo>
                    <a:pt x="11158" y="7080"/>
                    <a:pt x="10890" y="8066"/>
                    <a:pt x="10352" y="8962"/>
                  </a:cubicBezTo>
                  <a:cubicBezTo>
                    <a:pt x="9904" y="9769"/>
                    <a:pt x="9321" y="10485"/>
                    <a:pt x="8559" y="11202"/>
                  </a:cubicBezTo>
                  <a:cubicBezTo>
                    <a:pt x="7574" y="12188"/>
                    <a:pt x="6498" y="12771"/>
                    <a:pt x="6095" y="12995"/>
                  </a:cubicBezTo>
                  <a:cubicBezTo>
                    <a:pt x="5647" y="12771"/>
                    <a:pt x="4661" y="12188"/>
                    <a:pt x="3630" y="11202"/>
                  </a:cubicBezTo>
                  <a:cubicBezTo>
                    <a:pt x="2734" y="10485"/>
                    <a:pt x="2196" y="9769"/>
                    <a:pt x="1748" y="8962"/>
                  </a:cubicBezTo>
                  <a:cubicBezTo>
                    <a:pt x="1211" y="8021"/>
                    <a:pt x="942" y="7080"/>
                    <a:pt x="942" y="6139"/>
                  </a:cubicBezTo>
                  <a:cubicBezTo>
                    <a:pt x="942" y="3316"/>
                    <a:pt x="3272" y="1031"/>
                    <a:pt x="6050" y="1031"/>
                  </a:cubicBezTo>
                  <a:close/>
                  <a:moveTo>
                    <a:pt x="8380" y="12547"/>
                  </a:moveTo>
                  <a:cubicBezTo>
                    <a:pt x="8918" y="12860"/>
                    <a:pt x="9321" y="13174"/>
                    <a:pt x="9321" y="13533"/>
                  </a:cubicBezTo>
                  <a:cubicBezTo>
                    <a:pt x="9321" y="13801"/>
                    <a:pt x="8963" y="14115"/>
                    <a:pt x="8470" y="14384"/>
                  </a:cubicBezTo>
                  <a:cubicBezTo>
                    <a:pt x="7842" y="14742"/>
                    <a:pt x="6946" y="14922"/>
                    <a:pt x="6050" y="14922"/>
                  </a:cubicBezTo>
                  <a:cubicBezTo>
                    <a:pt x="4213" y="14922"/>
                    <a:pt x="2824" y="14205"/>
                    <a:pt x="2824" y="13533"/>
                  </a:cubicBezTo>
                  <a:cubicBezTo>
                    <a:pt x="2824" y="13174"/>
                    <a:pt x="3137" y="12860"/>
                    <a:pt x="3765" y="12547"/>
                  </a:cubicBezTo>
                  <a:cubicBezTo>
                    <a:pt x="5109" y="13577"/>
                    <a:pt x="5692" y="13846"/>
                    <a:pt x="6050" y="14025"/>
                  </a:cubicBezTo>
                  <a:cubicBezTo>
                    <a:pt x="6453" y="13801"/>
                    <a:pt x="7036" y="13577"/>
                    <a:pt x="8380" y="12547"/>
                  </a:cubicBezTo>
                  <a:close/>
                  <a:moveTo>
                    <a:pt x="6050" y="0"/>
                  </a:moveTo>
                  <a:cubicBezTo>
                    <a:pt x="2734" y="0"/>
                    <a:pt x="1" y="2689"/>
                    <a:pt x="1" y="6049"/>
                  </a:cubicBezTo>
                  <a:cubicBezTo>
                    <a:pt x="1" y="7170"/>
                    <a:pt x="359" y="8290"/>
                    <a:pt x="987" y="9410"/>
                  </a:cubicBezTo>
                  <a:cubicBezTo>
                    <a:pt x="1480" y="10261"/>
                    <a:pt x="2152" y="11113"/>
                    <a:pt x="3003" y="11875"/>
                  </a:cubicBezTo>
                  <a:lnTo>
                    <a:pt x="3048" y="11964"/>
                  </a:lnTo>
                  <a:cubicBezTo>
                    <a:pt x="2331" y="12323"/>
                    <a:pt x="1928" y="12950"/>
                    <a:pt x="1928" y="13577"/>
                  </a:cubicBezTo>
                  <a:cubicBezTo>
                    <a:pt x="1928" y="14249"/>
                    <a:pt x="2421" y="14877"/>
                    <a:pt x="3272" y="15325"/>
                  </a:cubicBezTo>
                  <a:cubicBezTo>
                    <a:pt x="4034" y="15683"/>
                    <a:pt x="5064" y="15907"/>
                    <a:pt x="6095" y="15907"/>
                  </a:cubicBezTo>
                  <a:cubicBezTo>
                    <a:pt x="7170" y="15907"/>
                    <a:pt x="8201" y="15683"/>
                    <a:pt x="8963" y="15325"/>
                  </a:cubicBezTo>
                  <a:cubicBezTo>
                    <a:pt x="9814" y="14877"/>
                    <a:pt x="10307" y="14249"/>
                    <a:pt x="10307" y="13577"/>
                  </a:cubicBezTo>
                  <a:cubicBezTo>
                    <a:pt x="10307" y="12950"/>
                    <a:pt x="9949" y="12412"/>
                    <a:pt x="9187" y="11964"/>
                  </a:cubicBezTo>
                  <a:lnTo>
                    <a:pt x="9232" y="11875"/>
                  </a:lnTo>
                  <a:cubicBezTo>
                    <a:pt x="9993" y="11113"/>
                    <a:pt x="10665" y="10261"/>
                    <a:pt x="11158" y="9410"/>
                  </a:cubicBezTo>
                  <a:cubicBezTo>
                    <a:pt x="11786" y="8379"/>
                    <a:pt x="12099" y="7259"/>
                    <a:pt x="12099" y="6049"/>
                  </a:cubicBezTo>
                  <a:cubicBezTo>
                    <a:pt x="12099" y="2778"/>
                    <a:pt x="9411" y="0"/>
                    <a:pt x="60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" name="Google Shape;660;p62"/>
          <p:cNvGrpSpPr/>
          <p:nvPr/>
        </p:nvGrpSpPr>
        <p:grpSpPr>
          <a:xfrm>
            <a:off x="129925" y="2810035"/>
            <a:ext cx="345576" cy="454332"/>
            <a:chOff x="1870348" y="1407074"/>
            <a:chExt cx="345576" cy="454332"/>
          </a:xfrm>
          <a:solidFill>
            <a:schemeClr val="bg2">
              <a:lumMod val="50000"/>
            </a:schemeClr>
          </a:solidFill>
        </p:grpSpPr>
        <p:sp>
          <p:nvSpPr>
            <p:cNvPr id="9" name="Google Shape;661;p62"/>
            <p:cNvSpPr/>
            <p:nvPr/>
          </p:nvSpPr>
          <p:spPr>
            <a:xfrm>
              <a:off x="1921556" y="1460824"/>
              <a:ext cx="240618" cy="239333"/>
            </a:xfrm>
            <a:custGeom>
              <a:avLst/>
              <a:gdLst/>
              <a:ahLst/>
              <a:cxnLst/>
              <a:rect l="l" t="t" r="r" b="b"/>
              <a:pathLst>
                <a:path w="8425" h="8380" extrusionOk="0">
                  <a:moveTo>
                    <a:pt x="2017" y="1882"/>
                  </a:moveTo>
                  <a:cubicBezTo>
                    <a:pt x="2196" y="2465"/>
                    <a:pt x="2778" y="2823"/>
                    <a:pt x="3361" y="2823"/>
                  </a:cubicBezTo>
                  <a:cubicBezTo>
                    <a:pt x="3675" y="2823"/>
                    <a:pt x="3809" y="3047"/>
                    <a:pt x="3809" y="3271"/>
                  </a:cubicBezTo>
                  <a:cubicBezTo>
                    <a:pt x="3809" y="3585"/>
                    <a:pt x="3585" y="3719"/>
                    <a:pt x="3361" y="3719"/>
                  </a:cubicBezTo>
                  <a:lnTo>
                    <a:pt x="1076" y="3719"/>
                  </a:lnTo>
                  <a:cubicBezTo>
                    <a:pt x="1120" y="3002"/>
                    <a:pt x="1479" y="2330"/>
                    <a:pt x="2017" y="1882"/>
                  </a:cubicBezTo>
                  <a:close/>
                  <a:moveTo>
                    <a:pt x="4257" y="941"/>
                  </a:moveTo>
                  <a:cubicBezTo>
                    <a:pt x="5915" y="941"/>
                    <a:pt x="7259" y="2151"/>
                    <a:pt x="7483" y="3719"/>
                  </a:cubicBezTo>
                  <a:lnTo>
                    <a:pt x="6139" y="3719"/>
                  </a:lnTo>
                  <a:cubicBezTo>
                    <a:pt x="5333" y="3719"/>
                    <a:pt x="4705" y="4347"/>
                    <a:pt x="4705" y="5153"/>
                  </a:cubicBezTo>
                  <a:cubicBezTo>
                    <a:pt x="4705" y="5422"/>
                    <a:pt x="4481" y="5601"/>
                    <a:pt x="4257" y="5601"/>
                  </a:cubicBezTo>
                  <a:lnTo>
                    <a:pt x="3316" y="5601"/>
                  </a:lnTo>
                  <a:cubicBezTo>
                    <a:pt x="2689" y="5601"/>
                    <a:pt x="2196" y="5960"/>
                    <a:pt x="1972" y="6542"/>
                  </a:cubicBezTo>
                  <a:cubicBezTo>
                    <a:pt x="1479" y="6094"/>
                    <a:pt x="1120" y="5422"/>
                    <a:pt x="1031" y="4660"/>
                  </a:cubicBezTo>
                  <a:lnTo>
                    <a:pt x="3316" y="4660"/>
                  </a:lnTo>
                  <a:cubicBezTo>
                    <a:pt x="4123" y="4660"/>
                    <a:pt x="4705" y="4078"/>
                    <a:pt x="4705" y="3271"/>
                  </a:cubicBezTo>
                  <a:cubicBezTo>
                    <a:pt x="4705" y="2509"/>
                    <a:pt x="4123" y="1882"/>
                    <a:pt x="3316" y="1882"/>
                  </a:cubicBezTo>
                  <a:cubicBezTo>
                    <a:pt x="3047" y="1882"/>
                    <a:pt x="2868" y="1658"/>
                    <a:pt x="2868" y="1434"/>
                  </a:cubicBezTo>
                  <a:lnTo>
                    <a:pt x="2868" y="1255"/>
                  </a:lnTo>
                  <a:cubicBezTo>
                    <a:pt x="3316" y="1031"/>
                    <a:pt x="3764" y="941"/>
                    <a:pt x="4257" y="941"/>
                  </a:cubicBezTo>
                  <a:close/>
                  <a:moveTo>
                    <a:pt x="7483" y="4705"/>
                  </a:moveTo>
                  <a:cubicBezTo>
                    <a:pt x="7259" y="6273"/>
                    <a:pt x="5915" y="7483"/>
                    <a:pt x="4257" y="7483"/>
                  </a:cubicBezTo>
                  <a:cubicBezTo>
                    <a:pt x="3764" y="7483"/>
                    <a:pt x="3316" y="7349"/>
                    <a:pt x="2868" y="7170"/>
                  </a:cubicBezTo>
                  <a:lnTo>
                    <a:pt x="2868" y="6990"/>
                  </a:lnTo>
                  <a:cubicBezTo>
                    <a:pt x="2868" y="6721"/>
                    <a:pt x="3092" y="6542"/>
                    <a:pt x="3316" y="6542"/>
                  </a:cubicBezTo>
                  <a:lnTo>
                    <a:pt x="4257" y="6542"/>
                  </a:lnTo>
                  <a:cubicBezTo>
                    <a:pt x="5064" y="6542"/>
                    <a:pt x="5691" y="5915"/>
                    <a:pt x="5691" y="5153"/>
                  </a:cubicBezTo>
                  <a:cubicBezTo>
                    <a:pt x="5691" y="4839"/>
                    <a:pt x="5915" y="4705"/>
                    <a:pt x="6139" y="4705"/>
                  </a:cubicBezTo>
                  <a:close/>
                  <a:moveTo>
                    <a:pt x="4212" y="0"/>
                  </a:moveTo>
                  <a:cubicBezTo>
                    <a:pt x="1927" y="0"/>
                    <a:pt x="0" y="1837"/>
                    <a:pt x="0" y="4167"/>
                  </a:cubicBezTo>
                  <a:cubicBezTo>
                    <a:pt x="0" y="6542"/>
                    <a:pt x="1882" y="8379"/>
                    <a:pt x="4212" y="8379"/>
                  </a:cubicBezTo>
                  <a:cubicBezTo>
                    <a:pt x="6587" y="8379"/>
                    <a:pt x="8424" y="6542"/>
                    <a:pt x="8424" y="4167"/>
                  </a:cubicBezTo>
                  <a:cubicBezTo>
                    <a:pt x="8424" y="1882"/>
                    <a:pt x="6587" y="0"/>
                    <a:pt x="42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Google Shape;662;p62"/>
            <p:cNvSpPr/>
            <p:nvPr/>
          </p:nvSpPr>
          <p:spPr>
            <a:xfrm>
              <a:off x="1870348" y="1407074"/>
              <a:ext cx="345576" cy="454332"/>
            </a:xfrm>
            <a:custGeom>
              <a:avLst/>
              <a:gdLst/>
              <a:ahLst/>
              <a:cxnLst/>
              <a:rect l="l" t="t" r="r" b="b"/>
              <a:pathLst>
                <a:path w="12100" h="15908" extrusionOk="0">
                  <a:moveTo>
                    <a:pt x="6050" y="1031"/>
                  </a:moveTo>
                  <a:cubicBezTo>
                    <a:pt x="8873" y="1031"/>
                    <a:pt x="11158" y="3316"/>
                    <a:pt x="11158" y="6139"/>
                  </a:cubicBezTo>
                  <a:cubicBezTo>
                    <a:pt x="11158" y="7080"/>
                    <a:pt x="10890" y="8066"/>
                    <a:pt x="10352" y="8962"/>
                  </a:cubicBezTo>
                  <a:cubicBezTo>
                    <a:pt x="9904" y="9769"/>
                    <a:pt x="9321" y="10485"/>
                    <a:pt x="8559" y="11202"/>
                  </a:cubicBezTo>
                  <a:cubicBezTo>
                    <a:pt x="7574" y="12188"/>
                    <a:pt x="6498" y="12771"/>
                    <a:pt x="6095" y="12995"/>
                  </a:cubicBezTo>
                  <a:cubicBezTo>
                    <a:pt x="5647" y="12771"/>
                    <a:pt x="4661" y="12188"/>
                    <a:pt x="3630" y="11202"/>
                  </a:cubicBezTo>
                  <a:cubicBezTo>
                    <a:pt x="2734" y="10485"/>
                    <a:pt x="2196" y="9769"/>
                    <a:pt x="1748" y="8962"/>
                  </a:cubicBezTo>
                  <a:cubicBezTo>
                    <a:pt x="1211" y="8021"/>
                    <a:pt x="942" y="7080"/>
                    <a:pt x="942" y="6139"/>
                  </a:cubicBezTo>
                  <a:cubicBezTo>
                    <a:pt x="942" y="3316"/>
                    <a:pt x="3272" y="1031"/>
                    <a:pt x="6050" y="1031"/>
                  </a:cubicBezTo>
                  <a:close/>
                  <a:moveTo>
                    <a:pt x="8380" y="12547"/>
                  </a:moveTo>
                  <a:cubicBezTo>
                    <a:pt x="8918" y="12860"/>
                    <a:pt x="9321" y="13174"/>
                    <a:pt x="9321" y="13533"/>
                  </a:cubicBezTo>
                  <a:cubicBezTo>
                    <a:pt x="9321" y="13801"/>
                    <a:pt x="8963" y="14115"/>
                    <a:pt x="8470" y="14384"/>
                  </a:cubicBezTo>
                  <a:cubicBezTo>
                    <a:pt x="7842" y="14742"/>
                    <a:pt x="6946" y="14922"/>
                    <a:pt x="6050" y="14922"/>
                  </a:cubicBezTo>
                  <a:cubicBezTo>
                    <a:pt x="4213" y="14922"/>
                    <a:pt x="2824" y="14205"/>
                    <a:pt x="2824" y="13533"/>
                  </a:cubicBezTo>
                  <a:cubicBezTo>
                    <a:pt x="2824" y="13174"/>
                    <a:pt x="3137" y="12860"/>
                    <a:pt x="3765" y="12547"/>
                  </a:cubicBezTo>
                  <a:cubicBezTo>
                    <a:pt x="5109" y="13577"/>
                    <a:pt x="5692" y="13846"/>
                    <a:pt x="6050" y="14025"/>
                  </a:cubicBezTo>
                  <a:cubicBezTo>
                    <a:pt x="6453" y="13801"/>
                    <a:pt x="7036" y="13577"/>
                    <a:pt x="8380" y="12547"/>
                  </a:cubicBezTo>
                  <a:close/>
                  <a:moveTo>
                    <a:pt x="6050" y="0"/>
                  </a:moveTo>
                  <a:cubicBezTo>
                    <a:pt x="2734" y="0"/>
                    <a:pt x="1" y="2689"/>
                    <a:pt x="1" y="6049"/>
                  </a:cubicBezTo>
                  <a:cubicBezTo>
                    <a:pt x="1" y="7170"/>
                    <a:pt x="359" y="8290"/>
                    <a:pt x="987" y="9410"/>
                  </a:cubicBezTo>
                  <a:cubicBezTo>
                    <a:pt x="1480" y="10261"/>
                    <a:pt x="2152" y="11113"/>
                    <a:pt x="3003" y="11875"/>
                  </a:cubicBezTo>
                  <a:lnTo>
                    <a:pt x="3048" y="11964"/>
                  </a:lnTo>
                  <a:cubicBezTo>
                    <a:pt x="2331" y="12323"/>
                    <a:pt x="1928" y="12950"/>
                    <a:pt x="1928" y="13577"/>
                  </a:cubicBezTo>
                  <a:cubicBezTo>
                    <a:pt x="1928" y="14249"/>
                    <a:pt x="2421" y="14877"/>
                    <a:pt x="3272" y="15325"/>
                  </a:cubicBezTo>
                  <a:cubicBezTo>
                    <a:pt x="4034" y="15683"/>
                    <a:pt x="5064" y="15907"/>
                    <a:pt x="6095" y="15907"/>
                  </a:cubicBezTo>
                  <a:cubicBezTo>
                    <a:pt x="7170" y="15907"/>
                    <a:pt x="8201" y="15683"/>
                    <a:pt x="8963" y="15325"/>
                  </a:cubicBezTo>
                  <a:cubicBezTo>
                    <a:pt x="9814" y="14877"/>
                    <a:pt x="10307" y="14249"/>
                    <a:pt x="10307" y="13577"/>
                  </a:cubicBezTo>
                  <a:cubicBezTo>
                    <a:pt x="10307" y="12950"/>
                    <a:pt x="9949" y="12412"/>
                    <a:pt x="9187" y="11964"/>
                  </a:cubicBezTo>
                  <a:lnTo>
                    <a:pt x="9232" y="11875"/>
                  </a:lnTo>
                  <a:cubicBezTo>
                    <a:pt x="9993" y="11113"/>
                    <a:pt x="10665" y="10261"/>
                    <a:pt x="11158" y="9410"/>
                  </a:cubicBezTo>
                  <a:cubicBezTo>
                    <a:pt x="11786" y="8379"/>
                    <a:pt x="12099" y="7259"/>
                    <a:pt x="12099" y="6049"/>
                  </a:cubicBezTo>
                  <a:cubicBezTo>
                    <a:pt x="12099" y="2778"/>
                    <a:pt x="9411" y="0"/>
                    <a:pt x="60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92183" y="1575882"/>
            <a:ext cx="464843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SzPts val="3500"/>
            </a:pPr>
            <a:r>
              <a:rPr lang="ru-RU" sz="3600" dirty="0" err="1" smtClean="0"/>
              <a:t>Квест</a:t>
            </a:r>
            <a:endParaRPr lang="ru-RU" sz="3600" dirty="0"/>
          </a:p>
          <a:p>
            <a:pPr lvl="0" algn="ctr">
              <a:buSzPts val="3500"/>
            </a:pPr>
            <a:r>
              <a:rPr lang="ru-RU" sz="3600" dirty="0" smtClean="0"/>
              <a:t>“Виртуальная экскурсия по Ногинску”</a:t>
            </a:r>
            <a:endParaRPr lang="ru-RU" sz="3600" dirty="0"/>
          </a:p>
        </p:txBody>
      </p:sp>
      <p:sp>
        <p:nvSpPr>
          <p:cNvPr id="10" name="Google Shape;487;p47"/>
          <p:cNvSpPr/>
          <p:nvPr/>
        </p:nvSpPr>
        <p:spPr>
          <a:xfrm>
            <a:off x="5904691" y="1575882"/>
            <a:ext cx="5205162" cy="4006008"/>
          </a:xfrm>
          <a:custGeom>
            <a:avLst/>
            <a:gdLst/>
            <a:ahLst/>
            <a:cxnLst/>
            <a:rect l="l" t="t" r="r" b="b"/>
            <a:pathLst>
              <a:path w="131696" h="100673" extrusionOk="0">
                <a:moveTo>
                  <a:pt x="128192" y="0"/>
                </a:moveTo>
                <a:lnTo>
                  <a:pt x="3504" y="0"/>
                </a:lnTo>
                <a:lnTo>
                  <a:pt x="3504" y="0"/>
                </a:lnTo>
                <a:lnTo>
                  <a:pt x="2821" y="0"/>
                </a:lnTo>
                <a:lnTo>
                  <a:pt x="2137" y="257"/>
                </a:lnTo>
                <a:lnTo>
                  <a:pt x="1624" y="598"/>
                </a:lnTo>
                <a:lnTo>
                  <a:pt x="1026" y="1026"/>
                </a:lnTo>
                <a:lnTo>
                  <a:pt x="599" y="1538"/>
                </a:lnTo>
                <a:lnTo>
                  <a:pt x="342" y="2137"/>
                </a:lnTo>
                <a:lnTo>
                  <a:pt x="86" y="2735"/>
                </a:lnTo>
                <a:lnTo>
                  <a:pt x="0" y="3504"/>
                </a:lnTo>
                <a:lnTo>
                  <a:pt x="0" y="79991"/>
                </a:lnTo>
                <a:lnTo>
                  <a:pt x="0" y="79991"/>
                </a:lnTo>
                <a:lnTo>
                  <a:pt x="86" y="80675"/>
                </a:lnTo>
                <a:lnTo>
                  <a:pt x="342" y="81359"/>
                </a:lnTo>
                <a:lnTo>
                  <a:pt x="599" y="81957"/>
                </a:lnTo>
                <a:lnTo>
                  <a:pt x="1026" y="82470"/>
                </a:lnTo>
                <a:lnTo>
                  <a:pt x="1624" y="82897"/>
                </a:lnTo>
                <a:lnTo>
                  <a:pt x="2137" y="83239"/>
                </a:lnTo>
                <a:lnTo>
                  <a:pt x="2821" y="83410"/>
                </a:lnTo>
                <a:lnTo>
                  <a:pt x="3504" y="83495"/>
                </a:lnTo>
                <a:lnTo>
                  <a:pt x="52132" y="83495"/>
                </a:lnTo>
                <a:lnTo>
                  <a:pt x="51191" y="89990"/>
                </a:lnTo>
                <a:lnTo>
                  <a:pt x="51191" y="89990"/>
                </a:lnTo>
                <a:lnTo>
                  <a:pt x="50850" y="91272"/>
                </a:lnTo>
                <a:lnTo>
                  <a:pt x="50251" y="92640"/>
                </a:lnTo>
                <a:lnTo>
                  <a:pt x="49910" y="93238"/>
                </a:lnTo>
                <a:lnTo>
                  <a:pt x="49482" y="93836"/>
                </a:lnTo>
                <a:lnTo>
                  <a:pt x="49055" y="94349"/>
                </a:lnTo>
                <a:lnTo>
                  <a:pt x="48628" y="94862"/>
                </a:lnTo>
                <a:lnTo>
                  <a:pt x="43842" y="98024"/>
                </a:lnTo>
                <a:lnTo>
                  <a:pt x="43842" y="98024"/>
                </a:lnTo>
                <a:lnTo>
                  <a:pt x="43585" y="98280"/>
                </a:lnTo>
                <a:lnTo>
                  <a:pt x="43415" y="98536"/>
                </a:lnTo>
                <a:lnTo>
                  <a:pt x="43329" y="98878"/>
                </a:lnTo>
                <a:lnTo>
                  <a:pt x="43244" y="99220"/>
                </a:lnTo>
                <a:lnTo>
                  <a:pt x="43329" y="99562"/>
                </a:lnTo>
                <a:lnTo>
                  <a:pt x="43415" y="99818"/>
                </a:lnTo>
                <a:lnTo>
                  <a:pt x="43585" y="100160"/>
                </a:lnTo>
                <a:lnTo>
                  <a:pt x="43842" y="100417"/>
                </a:lnTo>
                <a:lnTo>
                  <a:pt x="43842" y="100417"/>
                </a:lnTo>
                <a:lnTo>
                  <a:pt x="44269" y="100588"/>
                </a:lnTo>
                <a:lnTo>
                  <a:pt x="44782" y="100673"/>
                </a:lnTo>
                <a:lnTo>
                  <a:pt x="65891" y="100673"/>
                </a:lnTo>
                <a:lnTo>
                  <a:pt x="86914" y="100673"/>
                </a:lnTo>
                <a:lnTo>
                  <a:pt x="86914" y="100673"/>
                </a:lnTo>
                <a:lnTo>
                  <a:pt x="87427" y="100588"/>
                </a:lnTo>
                <a:lnTo>
                  <a:pt x="87854" y="100417"/>
                </a:lnTo>
                <a:lnTo>
                  <a:pt x="87854" y="100417"/>
                </a:lnTo>
                <a:lnTo>
                  <a:pt x="88111" y="100160"/>
                </a:lnTo>
                <a:lnTo>
                  <a:pt x="88281" y="99818"/>
                </a:lnTo>
                <a:lnTo>
                  <a:pt x="88367" y="99562"/>
                </a:lnTo>
                <a:lnTo>
                  <a:pt x="88452" y="99220"/>
                </a:lnTo>
                <a:lnTo>
                  <a:pt x="88367" y="98878"/>
                </a:lnTo>
                <a:lnTo>
                  <a:pt x="88281" y="98536"/>
                </a:lnTo>
                <a:lnTo>
                  <a:pt x="88111" y="98280"/>
                </a:lnTo>
                <a:lnTo>
                  <a:pt x="87854" y="98024"/>
                </a:lnTo>
                <a:lnTo>
                  <a:pt x="83154" y="94862"/>
                </a:lnTo>
                <a:lnTo>
                  <a:pt x="83154" y="94862"/>
                </a:lnTo>
                <a:lnTo>
                  <a:pt x="83068" y="94862"/>
                </a:lnTo>
                <a:lnTo>
                  <a:pt x="83068" y="94862"/>
                </a:lnTo>
                <a:lnTo>
                  <a:pt x="82556" y="94349"/>
                </a:lnTo>
                <a:lnTo>
                  <a:pt x="82128" y="93836"/>
                </a:lnTo>
                <a:lnTo>
                  <a:pt x="81786" y="93238"/>
                </a:lnTo>
                <a:lnTo>
                  <a:pt x="81445" y="92640"/>
                </a:lnTo>
                <a:lnTo>
                  <a:pt x="80846" y="91272"/>
                </a:lnTo>
                <a:lnTo>
                  <a:pt x="80505" y="89990"/>
                </a:lnTo>
                <a:lnTo>
                  <a:pt x="79564" y="83495"/>
                </a:lnTo>
                <a:lnTo>
                  <a:pt x="128192" y="83495"/>
                </a:lnTo>
                <a:lnTo>
                  <a:pt x="128192" y="83495"/>
                </a:lnTo>
                <a:lnTo>
                  <a:pt x="128875" y="83410"/>
                </a:lnTo>
                <a:lnTo>
                  <a:pt x="129559" y="83239"/>
                </a:lnTo>
                <a:lnTo>
                  <a:pt x="130157" y="82897"/>
                </a:lnTo>
                <a:lnTo>
                  <a:pt x="130670" y="82470"/>
                </a:lnTo>
                <a:lnTo>
                  <a:pt x="131097" y="81957"/>
                </a:lnTo>
                <a:lnTo>
                  <a:pt x="131354" y="81359"/>
                </a:lnTo>
                <a:lnTo>
                  <a:pt x="131610" y="80675"/>
                </a:lnTo>
                <a:lnTo>
                  <a:pt x="131696" y="79991"/>
                </a:lnTo>
                <a:lnTo>
                  <a:pt x="131696" y="3504"/>
                </a:lnTo>
                <a:lnTo>
                  <a:pt x="131696" y="3504"/>
                </a:lnTo>
                <a:lnTo>
                  <a:pt x="131610" y="2735"/>
                </a:lnTo>
                <a:lnTo>
                  <a:pt x="131354" y="2137"/>
                </a:lnTo>
                <a:lnTo>
                  <a:pt x="131097" y="1538"/>
                </a:lnTo>
                <a:lnTo>
                  <a:pt x="130670" y="1026"/>
                </a:lnTo>
                <a:lnTo>
                  <a:pt x="130157" y="598"/>
                </a:lnTo>
                <a:lnTo>
                  <a:pt x="129559" y="257"/>
                </a:lnTo>
                <a:lnTo>
                  <a:pt x="128875" y="0"/>
                </a:lnTo>
                <a:lnTo>
                  <a:pt x="128192" y="0"/>
                </a:lnTo>
                <a:lnTo>
                  <a:pt x="128192" y="0"/>
                </a:lnTo>
                <a:close/>
                <a:moveTo>
                  <a:pt x="65891" y="80932"/>
                </a:moveTo>
                <a:lnTo>
                  <a:pt x="65891" y="80932"/>
                </a:lnTo>
                <a:lnTo>
                  <a:pt x="65463" y="80846"/>
                </a:lnTo>
                <a:lnTo>
                  <a:pt x="65036" y="80761"/>
                </a:lnTo>
                <a:lnTo>
                  <a:pt x="64694" y="80504"/>
                </a:lnTo>
                <a:lnTo>
                  <a:pt x="64352" y="80248"/>
                </a:lnTo>
                <a:lnTo>
                  <a:pt x="64096" y="79991"/>
                </a:lnTo>
                <a:lnTo>
                  <a:pt x="63925" y="79650"/>
                </a:lnTo>
                <a:lnTo>
                  <a:pt x="63840" y="79222"/>
                </a:lnTo>
                <a:lnTo>
                  <a:pt x="63754" y="78795"/>
                </a:lnTo>
                <a:lnTo>
                  <a:pt x="63754" y="78795"/>
                </a:lnTo>
                <a:lnTo>
                  <a:pt x="63840" y="78368"/>
                </a:lnTo>
                <a:lnTo>
                  <a:pt x="63925" y="78026"/>
                </a:lnTo>
                <a:lnTo>
                  <a:pt x="64096" y="77599"/>
                </a:lnTo>
                <a:lnTo>
                  <a:pt x="64352" y="77342"/>
                </a:lnTo>
                <a:lnTo>
                  <a:pt x="64694" y="77086"/>
                </a:lnTo>
                <a:lnTo>
                  <a:pt x="65036" y="76915"/>
                </a:lnTo>
                <a:lnTo>
                  <a:pt x="65463" y="76744"/>
                </a:lnTo>
                <a:lnTo>
                  <a:pt x="65891" y="76744"/>
                </a:lnTo>
                <a:lnTo>
                  <a:pt x="65891" y="76744"/>
                </a:lnTo>
                <a:lnTo>
                  <a:pt x="66233" y="76744"/>
                </a:lnTo>
                <a:lnTo>
                  <a:pt x="66660" y="76915"/>
                </a:lnTo>
                <a:lnTo>
                  <a:pt x="67002" y="77086"/>
                </a:lnTo>
                <a:lnTo>
                  <a:pt x="67344" y="77342"/>
                </a:lnTo>
                <a:lnTo>
                  <a:pt x="67600" y="77599"/>
                </a:lnTo>
                <a:lnTo>
                  <a:pt x="67771" y="78026"/>
                </a:lnTo>
                <a:lnTo>
                  <a:pt x="67856" y="78368"/>
                </a:lnTo>
                <a:lnTo>
                  <a:pt x="67942" y="78795"/>
                </a:lnTo>
                <a:lnTo>
                  <a:pt x="67942" y="78795"/>
                </a:lnTo>
                <a:lnTo>
                  <a:pt x="67856" y="79222"/>
                </a:lnTo>
                <a:lnTo>
                  <a:pt x="67771" y="79650"/>
                </a:lnTo>
                <a:lnTo>
                  <a:pt x="67600" y="79991"/>
                </a:lnTo>
                <a:lnTo>
                  <a:pt x="67344" y="80248"/>
                </a:lnTo>
                <a:lnTo>
                  <a:pt x="67002" y="80504"/>
                </a:lnTo>
                <a:lnTo>
                  <a:pt x="66660" y="80761"/>
                </a:lnTo>
                <a:lnTo>
                  <a:pt x="66233" y="80846"/>
                </a:lnTo>
                <a:lnTo>
                  <a:pt x="65891" y="80932"/>
                </a:lnTo>
                <a:lnTo>
                  <a:pt x="65891" y="80932"/>
                </a:lnTo>
                <a:close/>
                <a:moveTo>
                  <a:pt x="126568" y="74009"/>
                </a:moveTo>
                <a:lnTo>
                  <a:pt x="5128" y="74009"/>
                </a:lnTo>
                <a:lnTo>
                  <a:pt x="5128" y="4871"/>
                </a:lnTo>
                <a:lnTo>
                  <a:pt x="126568" y="4871"/>
                </a:lnTo>
                <a:lnTo>
                  <a:pt x="126568" y="74009"/>
                </a:lnTo>
                <a:close/>
              </a:path>
            </a:pathLst>
          </a:cu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" name="Google Shape;493;p47"/>
          <p:cNvPicPr preferRelativeResize="0"/>
          <p:nvPr/>
        </p:nvPicPr>
        <p:blipFill rotWithShape="1">
          <a:blip r:embed="rId2">
            <a:alphaModFix/>
          </a:blip>
          <a:srcRect l="3237" t="13870" r="6817" b="14670"/>
          <a:stretch/>
        </p:blipFill>
        <p:spPr>
          <a:xfrm>
            <a:off x="6149358" y="1799615"/>
            <a:ext cx="4765076" cy="26653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250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8661" y="3225784"/>
            <a:ext cx="30235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SzPts val="2400"/>
            </a:pPr>
            <a:r>
              <a:rPr lang="ru-RU" sz="2000" b="1" i="1" dirty="0"/>
              <a:t>Продолжительность</a:t>
            </a:r>
          </a:p>
        </p:txBody>
      </p:sp>
      <p:grpSp>
        <p:nvGrpSpPr>
          <p:cNvPr id="3" name="Google Shape;509;p48"/>
          <p:cNvGrpSpPr/>
          <p:nvPr/>
        </p:nvGrpSpPr>
        <p:grpSpPr>
          <a:xfrm>
            <a:off x="1640731" y="2033567"/>
            <a:ext cx="1093476" cy="1074420"/>
            <a:chOff x="4794606" y="2767387"/>
            <a:chExt cx="465871" cy="449278"/>
          </a:xfrm>
        </p:grpSpPr>
        <p:sp>
          <p:nvSpPr>
            <p:cNvPr id="4" name="Google Shape;510;p48"/>
            <p:cNvSpPr/>
            <p:nvPr/>
          </p:nvSpPr>
          <p:spPr>
            <a:xfrm>
              <a:off x="4948173" y="2767387"/>
              <a:ext cx="312304" cy="404495"/>
            </a:xfrm>
            <a:custGeom>
              <a:avLst/>
              <a:gdLst/>
              <a:ahLst/>
              <a:cxnLst/>
              <a:rect l="l" t="t" r="r" b="b"/>
              <a:pathLst>
                <a:path w="10935" h="14163" extrusionOk="0">
                  <a:moveTo>
                    <a:pt x="2818" y="0"/>
                  </a:moveTo>
                  <a:cubicBezTo>
                    <a:pt x="1864" y="0"/>
                    <a:pt x="913" y="180"/>
                    <a:pt x="1" y="540"/>
                  </a:cubicBezTo>
                  <a:lnTo>
                    <a:pt x="359" y="1392"/>
                  </a:lnTo>
                  <a:cubicBezTo>
                    <a:pt x="1135" y="1100"/>
                    <a:pt x="1990" y="941"/>
                    <a:pt x="2853" y="941"/>
                  </a:cubicBezTo>
                  <a:cubicBezTo>
                    <a:pt x="3584" y="941"/>
                    <a:pt x="4321" y="1055"/>
                    <a:pt x="5019" y="1302"/>
                  </a:cubicBezTo>
                  <a:cubicBezTo>
                    <a:pt x="6498" y="1795"/>
                    <a:pt x="7842" y="2781"/>
                    <a:pt x="8738" y="4125"/>
                  </a:cubicBezTo>
                  <a:cubicBezTo>
                    <a:pt x="9724" y="5604"/>
                    <a:pt x="10038" y="7351"/>
                    <a:pt x="9769" y="9054"/>
                  </a:cubicBezTo>
                  <a:cubicBezTo>
                    <a:pt x="9545" y="10353"/>
                    <a:pt x="8962" y="11608"/>
                    <a:pt x="8066" y="12549"/>
                  </a:cubicBezTo>
                  <a:lnTo>
                    <a:pt x="8156" y="11743"/>
                  </a:lnTo>
                  <a:lnTo>
                    <a:pt x="7260" y="11698"/>
                  </a:lnTo>
                  <a:lnTo>
                    <a:pt x="7080" y="14162"/>
                  </a:lnTo>
                  <a:lnTo>
                    <a:pt x="9545" y="14162"/>
                  </a:lnTo>
                  <a:lnTo>
                    <a:pt x="9545" y="13266"/>
                  </a:lnTo>
                  <a:lnTo>
                    <a:pt x="8738" y="13266"/>
                  </a:lnTo>
                  <a:cubicBezTo>
                    <a:pt x="9769" y="12146"/>
                    <a:pt x="10486" y="10757"/>
                    <a:pt x="10710" y="9233"/>
                  </a:cubicBezTo>
                  <a:cubicBezTo>
                    <a:pt x="10934" y="7262"/>
                    <a:pt x="10531" y="5245"/>
                    <a:pt x="9500" y="3632"/>
                  </a:cubicBezTo>
                  <a:cubicBezTo>
                    <a:pt x="8470" y="2064"/>
                    <a:pt x="7036" y="944"/>
                    <a:pt x="5288" y="406"/>
                  </a:cubicBezTo>
                  <a:cubicBezTo>
                    <a:pt x="4477" y="135"/>
                    <a:pt x="3646" y="0"/>
                    <a:pt x="28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" name="Google Shape;511;p48"/>
            <p:cNvSpPr/>
            <p:nvPr/>
          </p:nvSpPr>
          <p:spPr>
            <a:xfrm>
              <a:off x="4794606" y="2813512"/>
              <a:ext cx="312275" cy="403153"/>
            </a:xfrm>
            <a:custGeom>
              <a:avLst/>
              <a:gdLst/>
              <a:ahLst/>
              <a:cxnLst/>
              <a:rect l="l" t="t" r="r" b="b"/>
              <a:pathLst>
                <a:path w="10934" h="14116" extrusionOk="0">
                  <a:moveTo>
                    <a:pt x="1524" y="1"/>
                  </a:moveTo>
                  <a:lnTo>
                    <a:pt x="1524" y="897"/>
                  </a:lnTo>
                  <a:lnTo>
                    <a:pt x="2331" y="897"/>
                  </a:lnTo>
                  <a:cubicBezTo>
                    <a:pt x="1300" y="2017"/>
                    <a:pt x="583" y="3406"/>
                    <a:pt x="359" y="4930"/>
                  </a:cubicBezTo>
                  <a:cubicBezTo>
                    <a:pt x="0" y="6856"/>
                    <a:pt x="404" y="8873"/>
                    <a:pt x="1479" y="10486"/>
                  </a:cubicBezTo>
                  <a:cubicBezTo>
                    <a:pt x="2465" y="12054"/>
                    <a:pt x="3944" y="13175"/>
                    <a:pt x="5691" y="13712"/>
                  </a:cubicBezTo>
                  <a:cubicBezTo>
                    <a:pt x="6453" y="14026"/>
                    <a:pt x="7304" y="14116"/>
                    <a:pt x="8066" y="14116"/>
                  </a:cubicBezTo>
                  <a:cubicBezTo>
                    <a:pt x="9052" y="14116"/>
                    <a:pt x="9993" y="13936"/>
                    <a:pt x="10934" y="13623"/>
                  </a:cubicBezTo>
                  <a:lnTo>
                    <a:pt x="10620" y="12771"/>
                  </a:lnTo>
                  <a:cubicBezTo>
                    <a:pt x="9892" y="13087"/>
                    <a:pt x="9059" y="13245"/>
                    <a:pt x="8206" y="13245"/>
                  </a:cubicBezTo>
                  <a:cubicBezTo>
                    <a:pt x="7484" y="13245"/>
                    <a:pt x="6748" y="13132"/>
                    <a:pt x="6050" y="12906"/>
                  </a:cubicBezTo>
                  <a:cubicBezTo>
                    <a:pt x="4571" y="12368"/>
                    <a:pt x="3227" y="11382"/>
                    <a:pt x="2331" y="10038"/>
                  </a:cubicBezTo>
                  <a:cubicBezTo>
                    <a:pt x="1345" y="8559"/>
                    <a:pt x="1031" y="6856"/>
                    <a:pt x="1300" y="5109"/>
                  </a:cubicBezTo>
                  <a:cubicBezTo>
                    <a:pt x="1524" y="3809"/>
                    <a:pt x="2107" y="2600"/>
                    <a:pt x="3003" y="1614"/>
                  </a:cubicBezTo>
                  <a:lnTo>
                    <a:pt x="3003" y="1614"/>
                  </a:lnTo>
                  <a:lnTo>
                    <a:pt x="2913" y="2420"/>
                  </a:lnTo>
                  <a:lnTo>
                    <a:pt x="3809" y="2465"/>
                  </a:lnTo>
                  <a:lnTo>
                    <a:pt x="398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Google Shape;512;p48"/>
            <p:cNvSpPr/>
            <p:nvPr/>
          </p:nvSpPr>
          <p:spPr>
            <a:xfrm>
              <a:off x="4882914" y="2846784"/>
              <a:ext cx="291798" cy="291826"/>
            </a:xfrm>
            <a:custGeom>
              <a:avLst/>
              <a:gdLst/>
              <a:ahLst/>
              <a:cxnLst/>
              <a:rect l="l" t="t" r="r" b="b"/>
              <a:pathLst>
                <a:path w="10217" h="10218" extrusionOk="0">
                  <a:moveTo>
                    <a:pt x="8559" y="2779"/>
                  </a:moveTo>
                  <a:cubicBezTo>
                    <a:pt x="8738" y="3048"/>
                    <a:pt x="8917" y="3361"/>
                    <a:pt x="9007" y="3720"/>
                  </a:cubicBezTo>
                  <a:lnTo>
                    <a:pt x="7842" y="3720"/>
                  </a:lnTo>
                  <a:cubicBezTo>
                    <a:pt x="7618" y="3720"/>
                    <a:pt x="7394" y="3496"/>
                    <a:pt x="7394" y="3272"/>
                  </a:cubicBezTo>
                  <a:cubicBezTo>
                    <a:pt x="7394" y="2958"/>
                    <a:pt x="7618" y="2824"/>
                    <a:pt x="7842" y="2824"/>
                  </a:cubicBezTo>
                  <a:lnTo>
                    <a:pt x="8559" y="2824"/>
                  </a:lnTo>
                  <a:lnTo>
                    <a:pt x="8559" y="2779"/>
                  </a:lnTo>
                  <a:close/>
                  <a:moveTo>
                    <a:pt x="2465" y="1838"/>
                  </a:moveTo>
                  <a:cubicBezTo>
                    <a:pt x="2644" y="1928"/>
                    <a:pt x="2823" y="2107"/>
                    <a:pt x="2823" y="2331"/>
                  </a:cubicBezTo>
                  <a:cubicBezTo>
                    <a:pt x="2823" y="3093"/>
                    <a:pt x="3406" y="3720"/>
                    <a:pt x="4212" y="3720"/>
                  </a:cubicBezTo>
                  <a:cubicBezTo>
                    <a:pt x="4481" y="3720"/>
                    <a:pt x="4661" y="3944"/>
                    <a:pt x="4661" y="4168"/>
                  </a:cubicBezTo>
                  <a:cubicBezTo>
                    <a:pt x="4661" y="4437"/>
                    <a:pt x="4436" y="4616"/>
                    <a:pt x="4212" y="4616"/>
                  </a:cubicBezTo>
                  <a:lnTo>
                    <a:pt x="3271" y="4616"/>
                  </a:lnTo>
                  <a:cubicBezTo>
                    <a:pt x="2465" y="4616"/>
                    <a:pt x="1838" y="5243"/>
                    <a:pt x="1838" y="6005"/>
                  </a:cubicBezTo>
                  <a:cubicBezTo>
                    <a:pt x="1838" y="6274"/>
                    <a:pt x="1613" y="6453"/>
                    <a:pt x="1389" y="6453"/>
                  </a:cubicBezTo>
                  <a:lnTo>
                    <a:pt x="1165" y="6453"/>
                  </a:lnTo>
                  <a:cubicBezTo>
                    <a:pt x="1031" y="6005"/>
                    <a:pt x="941" y="5557"/>
                    <a:pt x="941" y="5064"/>
                  </a:cubicBezTo>
                  <a:cubicBezTo>
                    <a:pt x="941" y="3765"/>
                    <a:pt x="1524" y="2644"/>
                    <a:pt x="2465" y="1838"/>
                  </a:cubicBezTo>
                  <a:close/>
                  <a:moveTo>
                    <a:pt x="5153" y="942"/>
                  </a:moveTo>
                  <a:cubicBezTo>
                    <a:pt x="6184" y="942"/>
                    <a:pt x="7035" y="1300"/>
                    <a:pt x="7797" y="1928"/>
                  </a:cubicBezTo>
                  <a:cubicBezTo>
                    <a:pt x="7035" y="1972"/>
                    <a:pt x="6498" y="2600"/>
                    <a:pt x="6498" y="3317"/>
                  </a:cubicBezTo>
                  <a:cubicBezTo>
                    <a:pt x="6498" y="4078"/>
                    <a:pt x="7125" y="4706"/>
                    <a:pt x="7887" y="4706"/>
                  </a:cubicBezTo>
                  <a:lnTo>
                    <a:pt x="9276" y="4706"/>
                  </a:lnTo>
                  <a:lnTo>
                    <a:pt x="9276" y="5154"/>
                  </a:lnTo>
                  <a:lnTo>
                    <a:pt x="9276" y="5602"/>
                  </a:lnTo>
                  <a:lnTo>
                    <a:pt x="6991" y="5602"/>
                  </a:lnTo>
                  <a:cubicBezTo>
                    <a:pt x="6229" y="5602"/>
                    <a:pt x="5602" y="6229"/>
                    <a:pt x="5602" y="6991"/>
                  </a:cubicBezTo>
                  <a:cubicBezTo>
                    <a:pt x="5602" y="7305"/>
                    <a:pt x="5377" y="7439"/>
                    <a:pt x="5153" y="7439"/>
                  </a:cubicBezTo>
                  <a:lnTo>
                    <a:pt x="4212" y="7439"/>
                  </a:lnTo>
                  <a:cubicBezTo>
                    <a:pt x="3540" y="7439"/>
                    <a:pt x="2913" y="7977"/>
                    <a:pt x="2868" y="8649"/>
                  </a:cubicBezTo>
                  <a:cubicBezTo>
                    <a:pt x="2375" y="8246"/>
                    <a:pt x="1972" y="7842"/>
                    <a:pt x="1613" y="7394"/>
                  </a:cubicBezTo>
                  <a:cubicBezTo>
                    <a:pt x="2286" y="7305"/>
                    <a:pt x="2823" y="6722"/>
                    <a:pt x="2823" y="6050"/>
                  </a:cubicBezTo>
                  <a:cubicBezTo>
                    <a:pt x="2823" y="5781"/>
                    <a:pt x="3003" y="5602"/>
                    <a:pt x="3271" y="5602"/>
                  </a:cubicBezTo>
                  <a:lnTo>
                    <a:pt x="4212" y="5602"/>
                  </a:lnTo>
                  <a:cubicBezTo>
                    <a:pt x="4974" y="5602"/>
                    <a:pt x="5602" y="4975"/>
                    <a:pt x="5602" y="4213"/>
                  </a:cubicBezTo>
                  <a:cubicBezTo>
                    <a:pt x="5602" y="3406"/>
                    <a:pt x="4974" y="2824"/>
                    <a:pt x="4212" y="2824"/>
                  </a:cubicBezTo>
                  <a:cubicBezTo>
                    <a:pt x="3944" y="2824"/>
                    <a:pt x="3764" y="2600"/>
                    <a:pt x="3764" y="2376"/>
                  </a:cubicBezTo>
                  <a:cubicBezTo>
                    <a:pt x="3764" y="1972"/>
                    <a:pt x="3585" y="1614"/>
                    <a:pt x="3361" y="1345"/>
                  </a:cubicBezTo>
                  <a:cubicBezTo>
                    <a:pt x="3944" y="1076"/>
                    <a:pt x="4526" y="942"/>
                    <a:pt x="5153" y="942"/>
                  </a:cubicBezTo>
                  <a:close/>
                  <a:moveTo>
                    <a:pt x="9007" y="6498"/>
                  </a:moveTo>
                  <a:cubicBezTo>
                    <a:pt x="8469" y="8066"/>
                    <a:pt x="6946" y="9276"/>
                    <a:pt x="5109" y="9276"/>
                  </a:cubicBezTo>
                  <a:cubicBezTo>
                    <a:pt x="4616" y="9276"/>
                    <a:pt x="4168" y="9142"/>
                    <a:pt x="3720" y="9052"/>
                  </a:cubicBezTo>
                  <a:lnTo>
                    <a:pt x="3720" y="8828"/>
                  </a:lnTo>
                  <a:cubicBezTo>
                    <a:pt x="3720" y="8514"/>
                    <a:pt x="3944" y="8335"/>
                    <a:pt x="4168" y="8335"/>
                  </a:cubicBezTo>
                  <a:lnTo>
                    <a:pt x="5109" y="8335"/>
                  </a:lnTo>
                  <a:cubicBezTo>
                    <a:pt x="5870" y="8335"/>
                    <a:pt x="6498" y="7753"/>
                    <a:pt x="6498" y="6946"/>
                  </a:cubicBezTo>
                  <a:cubicBezTo>
                    <a:pt x="6498" y="6677"/>
                    <a:pt x="6722" y="6498"/>
                    <a:pt x="6946" y="6498"/>
                  </a:cubicBezTo>
                  <a:close/>
                  <a:moveTo>
                    <a:pt x="5109" y="1"/>
                  </a:moveTo>
                  <a:cubicBezTo>
                    <a:pt x="2286" y="1"/>
                    <a:pt x="0" y="2331"/>
                    <a:pt x="0" y="5109"/>
                  </a:cubicBezTo>
                  <a:cubicBezTo>
                    <a:pt x="0" y="7932"/>
                    <a:pt x="2286" y="10217"/>
                    <a:pt x="5109" y="10217"/>
                  </a:cubicBezTo>
                  <a:cubicBezTo>
                    <a:pt x="7887" y="10217"/>
                    <a:pt x="10217" y="7932"/>
                    <a:pt x="10217" y="5109"/>
                  </a:cubicBezTo>
                  <a:cubicBezTo>
                    <a:pt x="10217" y="2241"/>
                    <a:pt x="7887" y="1"/>
                    <a:pt x="510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" name="Google Shape;508;p48"/>
          <p:cNvSpPr/>
          <p:nvPr/>
        </p:nvSpPr>
        <p:spPr>
          <a:xfrm>
            <a:off x="5512111" y="2101047"/>
            <a:ext cx="1006940" cy="1006940"/>
          </a:xfrm>
          <a:custGeom>
            <a:avLst/>
            <a:gdLst/>
            <a:ahLst/>
            <a:cxnLst/>
            <a:rect l="l" t="t" r="r" b="b"/>
            <a:pathLst>
              <a:path w="15774" h="15774" extrusionOk="0">
                <a:moveTo>
                  <a:pt x="13443" y="3675"/>
                </a:moveTo>
                <a:cubicBezTo>
                  <a:pt x="14026" y="4527"/>
                  <a:pt x="14474" y="5468"/>
                  <a:pt x="14653" y="6498"/>
                </a:cubicBezTo>
                <a:lnTo>
                  <a:pt x="13354" y="6498"/>
                </a:lnTo>
                <a:cubicBezTo>
                  <a:pt x="13130" y="6498"/>
                  <a:pt x="12906" y="6274"/>
                  <a:pt x="12906" y="6050"/>
                </a:cubicBezTo>
                <a:cubicBezTo>
                  <a:pt x="12995" y="5243"/>
                  <a:pt x="12368" y="4571"/>
                  <a:pt x="11561" y="4571"/>
                </a:cubicBezTo>
                <a:cubicBezTo>
                  <a:pt x="11337" y="4571"/>
                  <a:pt x="11113" y="4347"/>
                  <a:pt x="11113" y="4123"/>
                </a:cubicBezTo>
                <a:cubicBezTo>
                  <a:pt x="11113" y="3899"/>
                  <a:pt x="11337" y="3675"/>
                  <a:pt x="11561" y="3675"/>
                </a:cubicBezTo>
                <a:close/>
                <a:moveTo>
                  <a:pt x="2779" y="3137"/>
                </a:moveTo>
                <a:lnTo>
                  <a:pt x="2779" y="3227"/>
                </a:lnTo>
                <a:cubicBezTo>
                  <a:pt x="2779" y="4034"/>
                  <a:pt x="3406" y="4616"/>
                  <a:pt x="4168" y="4616"/>
                </a:cubicBezTo>
                <a:lnTo>
                  <a:pt x="5154" y="4616"/>
                </a:lnTo>
                <a:cubicBezTo>
                  <a:pt x="5422" y="4616"/>
                  <a:pt x="5602" y="4840"/>
                  <a:pt x="5602" y="5064"/>
                </a:cubicBezTo>
                <a:cubicBezTo>
                  <a:pt x="5602" y="5871"/>
                  <a:pt x="6184" y="6498"/>
                  <a:pt x="6991" y="6498"/>
                </a:cubicBezTo>
                <a:cubicBezTo>
                  <a:pt x="7260" y="6498"/>
                  <a:pt x="7439" y="6722"/>
                  <a:pt x="7439" y="6946"/>
                </a:cubicBezTo>
                <a:cubicBezTo>
                  <a:pt x="7439" y="7215"/>
                  <a:pt x="7215" y="7394"/>
                  <a:pt x="6991" y="7394"/>
                </a:cubicBezTo>
                <a:lnTo>
                  <a:pt x="5154" y="7394"/>
                </a:lnTo>
                <a:cubicBezTo>
                  <a:pt x="4347" y="7394"/>
                  <a:pt x="3720" y="7977"/>
                  <a:pt x="3720" y="8783"/>
                </a:cubicBezTo>
                <a:cubicBezTo>
                  <a:pt x="3720" y="9052"/>
                  <a:pt x="3496" y="9232"/>
                  <a:pt x="3272" y="9232"/>
                </a:cubicBezTo>
                <a:lnTo>
                  <a:pt x="1121" y="9232"/>
                </a:lnTo>
                <a:cubicBezTo>
                  <a:pt x="986" y="8783"/>
                  <a:pt x="986" y="8335"/>
                  <a:pt x="986" y="7842"/>
                </a:cubicBezTo>
                <a:cubicBezTo>
                  <a:pt x="941" y="6095"/>
                  <a:pt x="1569" y="4392"/>
                  <a:pt x="2779" y="3137"/>
                </a:cubicBezTo>
                <a:close/>
                <a:moveTo>
                  <a:pt x="7887" y="897"/>
                </a:moveTo>
                <a:cubicBezTo>
                  <a:pt x="9679" y="897"/>
                  <a:pt x="11337" y="1569"/>
                  <a:pt x="12637" y="2734"/>
                </a:cubicBezTo>
                <a:lnTo>
                  <a:pt x="11651" y="2734"/>
                </a:lnTo>
                <a:cubicBezTo>
                  <a:pt x="10844" y="2734"/>
                  <a:pt x="10217" y="3361"/>
                  <a:pt x="10217" y="4123"/>
                </a:cubicBezTo>
                <a:cubicBezTo>
                  <a:pt x="10217" y="4930"/>
                  <a:pt x="10844" y="5512"/>
                  <a:pt x="11651" y="5512"/>
                </a:cubicBezTo>
                <a:cubicBezTo>
                  <a:pt x="11875" y="5512"/>
                  <a:pt x="12099" y="5736"/>
                  <a:pt x="12099" y="5960"/>
                </a:cubicBezTo>
                <a:cubicBezTo>
                  <a:pt x="12099" y="6767"/>
                  <a:pt x="12682" y="7394"/>
                  <a:pt x="13488" y="7394"/>
                </a:cubicBezTo>
                <a:lnTo>
                  <a:pt x="14877" y="7394"/>
                </a:lnTo>
                <a:lnTo>
                  <a:pt x="14877" y="7842"/>
                </a:lnTo>
                <a:cubicBezTo>
                  <a:pt x="14877" y="8246"/>
                  <a:pt x="14832" y="8783"/>
                  <a:pt x="14788" y="9232"/>
                </a:cubicBezTo>
                <a:lnTo>
                  <a:pt x="10755" y="9232"/>
                </a:lnTo>
                <a:cubicBezTo>
                  <a:pt x="9948" y="9232"/>
                  <a:pt x="9321" y="9814"/>
                  <a:pt x="9321" y="10621"/>
                </a:cubicBezTo>
                <a:cubicBezTo>
                  <a:pt x="9321" y="10889"/>
                  <a:pt x="9097" y="11069"/>
                  <a:pt x="8873" y="11069"/>
                </a:cubicBezTo>
                <a:lnTo>
                  <a:pt x="7036" y="11069"/>
                </a:lnTo>
                <a:cubicBezTo>
                  <a:pt x="6274" y="11069"/>
                  <a:pt x="5646" y="11696"/>
                  <a:pt x="5646" y="12458"/>
                </a:cubicBezTo>
                <a:cubicBezTo>
                  <a:pt x="5646" y="13264"/>
                  <a:pt x="6274" y="13847"/>
                  <a:pt x="7036" y="13847"/>
                </a:cubicBezTo>
                <a:cubicBezTo>
                  <a:pt x="7304" y="13847"/>
                  <a:pt x="7484" y="14116"/>
                  <a:pt x="7484" y="14295"/>
                </a:cubicBezTo>
                <a:lnTo>
                  <a:pt x="7484" y="14743"/>
                </a:lnTo>
                <a:cubicBezTo>
                  <a:pt x="5826" y="14653"/>
                  <a:pt x="4257" y="13937"/>
                  <a:pt x="3003" y="12727"/>
                </a:cubicBezTo>
                <a:cubicBezTo>
                  <a:pt x="2241" y="12010"/>
                  <a:pt x="1658" y="11114"/>
                  <a:pt x="1345" y="10173"/>
                </a:cubicBezTo>
                <a:lnTo>
                  <a:pt x="3227" y="10173"/>
                </a:lnTo>
                <a:cubicBezTo>
                  <a:pt x="4033" y="10173"/>
                  <a:pt x="4616" y="9545"/>
                  <a:pt x="4616" y="8783"/>
                </a:cubicBezTo>
                <a:cubicBezTo>
                  <a:pt x="4616" y="8515"/>
                  <a:pt x="4840" y="8335"/>
                  <a:pt x="5064" y="8335"/>
                </a:cubicBezTo>
                <a:lnTo>
                  <a:pt x="6946" y="8335"/>
                </a:lnTo>
                <a:cubicBezTo>
                  <a:pt x="7708" y="8335"/>
                  <a:pt x="8335" y="7708"/>
                  <a:pt x="8335" y="6946"/>
                </a:cubicBezTo>
                <a:cubicBezTo>
                  <a:pt x="8335" y="6140"/>
                  <a:pt x="7708" y="5512"/>
                  <a:pt x="6946" y="5512"/>
                </a:cubicBezTo>
                <a:cubicBezTo>
                  <a:pt x="6632" y="5512"/>
                  <a:pt x="6498" y="5288"/>
                  <a:pt x="6498" y="5064"/>
                </a:cubicBezTo>
                <a:cubicBezTo>
                  <a:pt x="6498" y="4302"/>
                  <a:pt x="5870" y="3675"/>
                  <a:pt x="5064" y="3675"/>
                </a:cubicBezTo>
                <a:lnTo>
                  <a:pt x="4123" y="3675"/>
                </a:lnTo>
                <a:cubicBezTo>
                  <a:pt x="3854" y="3675"/>
                  <a:pt x="3675" y="3451"/>
                  <a:pt x="3675" y="3227"/>
                </a:cubicBezTo>
                <a:lnTo>
                  <a:pt x="3675" y="2286"/>
                </a:lnTo>
                <a:cubicBezTo>
                  <a:pt x="4840" y="1390"/>
                  <a:pt x="6319" y="897"/>
                  <a:pt x="7887" y="897"/>
                </a:cubicBezTo>
                <a:close/>
                <a:moveTo>
                  <a:pt x="14429" y="10173"/>
                </a:moveTo>
                <a:cubicBezTo>
                  <a:pt x="14115" y="11114"/>
                  <a:pt x="13533" y="12010"/>
                  <a:pt x="12816" y="12727"/>
                </a:cubicBezTo>
                <a:cubicBezTo>
                  <a:pt x="11561" y="13981"/>
                  <a:pt x="9993" y="14653"/>
                  <a:pt x="8335" y="14743"/>
                </a:cubicBezTo>
                <a:lnTo>
                  <a:pt x="8335" y="14295"/>
                </a:lnTo>
                <a:cubicBezTo>
                  <a:pt x="8335" y="13533"/>
                  <a:pt x="7708" y="12906"/>
                  <a:pt x="6946" y="12906"/>
                </a:cubicBezTo>
                <a:cubicBezTo>
                  <a:pt x="6632" y="12906"/>
                  <a:pt x="6498" y="12682"/>
                  <a:pt x="6498" y="12458"/>
                </a:cubicBezTo>
                <a:cubicBezTo>
                  <a:pt x="6498" y="12234"/>
                  <a:pt x="6722" y="12010"/>
                  <a:pt x="6946" y="12010"/>
                </a:cubicBezTo>
                <a:lnTo>
                  <a:pt x="8783" y="12010"/>
                </a:lnTo>
                <a:cubicBezTo>
                  <a:pt x="9545" y="12010"/>
                  <a:pt x="10172" y="11427"/>
                  <a:pt x="10172" y="10621"/>
                </a:cubicBezTo>
                <a:cubicBezTo>
                  <a:pt x="10172" y="10352"/>
                  <a:pt x="10396" y="10173"/>
                  <a:pt x="10620" y="10173"/>
                </a:cubicBezTo>
                <a:close/>
                <a:moveTo>
                  <a:pt x="7887" y="1"/>
                </a:moveTo>
                <a:cubicBezTo>
                  <a:pt x="5736" y="1"/>
                  <a:pt x="3809" y="807"/>
                  <a:pt x="2286" y="2286"/>
                </a:cubicBezTo>
                <a:cubicBezTo>
                  <a:pt x="762" y="3810"/>
                  <a:pt x="0" y="5736"/>
                  <a:pt x="0" y="7887"/>
                </a:cubicBezTo>
                <a:cubicBezTo>
                  <a:pt x="0" y="9993"/>
                  <a:pt x="807" y="11965"/>
                  <a:pt x="2286" y="13488"/>
                </a:cubicBezTo>
                <a:cubicBezTo>
                  <a:pt x="3809" y="15012"/>
                  <a:pt x="5736" y="15774"/>
                  <a:pt x="7887" y="15774"/>
                </a:cubicBezTo>
                <a:cubicBezTo>
                  <a:pt x="9993" y="15774"/>
                  <a:pt x="11965" y="14922"/>
                  <a:pt x="13488" y="13488"/>
                </a:cubicBezTo>
                <a:cubicBezTo>
                  <a:pt x="15012" y="11965"/>
                  <a:pt x="15773" y="9993"/>
                  <a:pt x="15773" y="7887"/>
                </a:cubicBezTo>
                <a:cubicBezTo>
                  <a:pt x="15773" y="5736"/>
                  <a:pt x="14922" y="3720"/>
                  <a:pt x="13488" y="2286"/>
                </a:cubicBezTo>
                <a:cubicBezTo>
                  <a:pt x="11965" y="763"/>
                  <a:pt x="9993" y="1"/>
                  <a:pt x="788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23572" y="3225783"/>
            <a:ext cx="16193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SzPts val="2400"/>
            </a:pPr>
            <a:r>
              <a:rPr lang="ru-RU" sz="2000" b="1" i="1" dirty="0"/>
              <a:t>Участники</a:t>
            </a:r>
          </a:p>
        </p:txBody>
      </p:sp>
      <p:grpSp>
        <p:nvGrpSpPr>
          <p:cNvPr id="9" name="Google Shape;513;p48"/>
          <p:cNvGrpSpPr/>
          <p:nvPr/>
        </p:nvGrpSpPr>
        <p:grpSpPr>
          <a:xfrm>
            <a:off x="9657470" y="2101047"/>
            <a:ext cx="1028603" cy="1006940"/>
            <a:chOff x="4825308" y="4154689"/>
            <a:chExt cx="447964" cy="447964"/>
          </a:xfrm>
        </p:grpSpPr>
        <p:sp>
          <p:nvSpPr>
            <p:cNvPr id="10" name="Google Shape;514;p48"/>
            <p:cNvSpPr/>
            <p:nvPr/>
          </p:nvSpPr>
          <p:spPr>
            <a:xfrm>
              <a:off x="4902106" y="4232772"/>
              <a:ext cx="291826" cy="290541"/>
            </a:xfrm>
            <a:custGeom>
              <a:avLst/>
              <a:gdLst/>
              <a:ahLst/>
              <a:cxnLst/>
              <a:rect l="l" t="t" r="r" b="b"/>
              <a:pathLst>
                <a:path w="10218" h="10173" extrusionOk="0">
                  <a:moveTo>
                    <a:pt x="8559" y="2734"/>
                  </a:moveTo>
                  <a:cubicBezTo>
                    <a:pt x="8738" y="3003"/>
                    <a:pt x="8918" y="3361"/>
                    <a:pt x="9007" y="3675"/>
                  </a:cubicBezTo>
                  <a:lnTo>
                    <a:pt x="7842" y="3675"/>
                  </a:lnTo>
                  <a:cubicBezTo>
                    <a:pt x="7618" y="3675"/>
                    <a:pt x="7394" y="3451"/>
                    <a:pt x="7394" y="3227"/>
                  </a:cubicBezTo>
                  <a:cubicBezTo>
                    <a:pt x="7394" y="2958"/>
                    <a:pt x="7618" y="2734"/>
                    <a:pt x="7887" y="2734"/>
                  </a:cubicBezTo>
                  <a:close/>
                  <a:moveTo>
                    <a:pt x="2465" y="1838"/>
                  </a:moveTo>
                  <a:cubicBezTo>
                    <a:pt x="2644" y="1882"/>
                    <a:pt x="2823" y="2062"/>
                    <a:pt x="2823" y="2286"/>
                  </a:cubicBezTo>
                  <a:cubicBezTo>
                    <a:pt x="2823" y="3092"/>
                    <a:pt x="3406" y="3675"/>
                    <a:pt x="4213" y="3675"/>
                  </a:cubicBezTo>
                  <a:cubicBezTo>
                    <a:pt x="4481" y="3675"/>
                    <a:pt x="4661" y="3899"/>
                    <a:pt x="4661" y="4123"/>
                  </a:cubicBezTo>
                  <a:cubicBezTo>
                    <a:pt x="4661" y="4347"/>
                    <a:pt x="4437" y="4571"/>
                    <a:pt x="4213" y="4571"/>
                  </a:cubicBezTo>
                  <a:lnTo>
                    <a:pt x="3272" y="4571"/>
                  </a:lnTo>
                  <a:cubicBezTo>
                    <a:pt x="2465" y="4571"/>
                    <a:pt x="1838" y="5198"/>
                    <a:pt x="1838" y="6005"/>
                  </a:cubicBezTo>
                  <a:cubicBezTo>
                    <a:pt x="1838" y="6274"/>
                    <a:pt x="1614" y="6453"/>
                    <a:pt x="1390" y="6453"/>
                  </a:cubicBezTo>
                  <a:lnTo>
                    <a:pt x="1166" y="6453"/>
                  </a:lnTo>
                  <a:cubicBezTo>
                    <a:pt x="1031" y="6005"/>
                    <a:pt x="941" y="5557"/>
                    <a:pt x="941" y="5019"/>
                  </a:cubicBezTo>
                  <a:cubicBezTo>
                    <a:pt x="897" y="3809"/>
                    <a:pt x="1524" y="2644"/>
                    <a:pt x="2465" y="1838"/>
                  </a:cubicBezTo>
                  <a:close/>
                  <a:moveTo>
                    <a:pt x="5154" y="941"/>
                  </a:moveTo>
                  <a:cubicBezTo>
                    <a:pt x="6184" y="941"/>
                    <a:pt x="7080" y="1255"/>
                    <a:pt x="7797" y="1882"/>
                  </a:cubicBezTo>
                  <a:cubicBezTo>
                    <a:pt x="7080" y="1927"/>
                    <a:pt x="6498" y="2554"/>
                    <a:pt x="6498" y="3271"/>
                  </a:cubicBezTo>
                  <a:cubicBezTo>
                    <a:pt x="6498" y="4078"/>
                    <a:pt x="7125" y="4705"/>
                    <a:pt x="7887" y="4705"/>
                  </a:cubicBezTo>
                  <a:lnTo>
                    <a:pt x="9321" y="4705"/>
                  </a:lnTo>
                  <a:lnTo>
                    <a:pt x="9321" y="5153"/>
                  </a:lnTo>
                  <a:lnTo>
                    <a:pt x="9321" y="5602"/>
                  </a:lnTo>
                  <a:lnTo>
                    <a:pt x="6991" y="5602"/>
                  </a:lnTo>
                  <a:cubicBezTo>
                    <a:pt x="6229" y="5602"/>
                    <a:pt x="5602" y="6184"/>
                    <a:pt x="5602" y="6991"/>
                  </a:cubicBezTo>
                  <a:cubicBezTo>
                    <a:pt x="5602" y="7259"/>
                    <a:pt x="5378" y="7439"/>
                    <a:pt x="5154" y="7439"/>
                  </a:cubicBezTo>
                  <a:lnTo>
                    <a:pt x="4213" y="7439"/>
                  </a:lnTo>
                  <a:cubicBezTo>
                    <a:pt x="3540" y="7439"/>
                    <a:pt x="2913" y="7932"/>
                    <a:pt x="2868" y="8604"/>
                  </a:cubicBezTo>
                  <a:cubicBezTo>
                    <a:pt x="2331" y="8290"/>
                    <a:pt x="1927" y="7842"/>
                    <a:pt x="1614" y="7394"/>
                  </a:cubicBezTo>
                  <a:cubicBezTo>
                    <a:pt x="2286" y="7259"/>
                    <a:pt x="2823" y="6722"/>
                    <a:pt x="2823" y="6050"/>
                  </a:cubicBezTo>
                  <a:cubicBezTo>
                    <a:pt x="2823" y="5781"/>
                    <a:pt x="3048" y="5602"/>
                    <a:pt x="3272" y="5602"/>
                  </a:cubicBezTo>
                  <a:lnTo>
                    <a:pt x="4213" y="5602"/>
                  </a:lnTo>
                  <a:cubicBezTo>
                    <a:pt x="4974" y="5602"/>
                    <a:pt x="5602" y="4974"/>
                    <a:pt x="5602" y="4168"/>
                  </a:cubicBezTo>
                  <a:cubicBezTo>
                    <a:pt x="5602" y="3406"/>
                    <a:pt x="4974" y="2779"/>
                    <a:pt x="4213" y="2779"/>
                  </a:cubicBezTo>
                  <a:cubicBezTo>
                    <a:pt x="3944" y="2779"/>
                    <a:pt x="3764" y="2554"/>
                    <a:pt x="3764" y="2330"/>
                  </a:cubicBezTo>
                  <a:cubicBezTo>
                    <a:pt x="3764" y="1927"/>
                    <a:pt x="3585" y="1613"/>
                    <a:pt x="3361" y="1345"/>
                  </a:cubicBezTo>
                  <a:cubicBezTo>
                    <a:pt x="3944" y="1031"/>
                    <a:pt x="4526" y="941"/>
                    <a:pt x="5154" y="941"/>
                  </a:cubicBezTo>
                  <a:close/>
                  <a:moveTo>
                    <a:pt x="9007" y="6543"/>
                  </a:moveTo>
                  <a:cubicBezTo>
                    <a:pt x="8469" y="8111"/>
                    <a:pt x="6901" y="9276"/>
                    <a:pt x="5109" y="9276"/>
                  </a:cubicBezTo>
                  <a:cubicBezTo>
                    <a:pt x="4616" y="9276"/>
                    <a:pt x="4168" y="9186"/>
                    <a:pt x="3720" y="9052"/>
                  </a:cubicBezTo>
                  <a:lnTo>
                    <a:pt x="3720" y="8828"/>
                  </a:lnTo>
                  <a:cubicBezTo>
                    <a:pt x="3720" y="8559"/>
                    <a:pt x="3944" y="8380"/>
                    <a:pt x="4168" y="8380"/>
                  </a:cubicBezTo>
                  <a:lnTo>
                    <a:pt x="5109" y="8380"/>
                  </a:lnTo>
                  <a:cubicBezTo>
                    <a:pt x="5870" y="8380"/>
                    <a:pt x="6498" y="7752"/>
                    <a:pt x="6498" y="6991"/>
                  </a:cubicBezTo>
                  <a:cubicBezTo>
                    <a:pt x="6498" y="6722"/>
                    <a:pt x="6722" y="6543"/>
                    <a:pt x="6946" y="6543"/>
                  </a:cubicBezTo>
                  <a:close/>
                  <a:moveTo>
                    <a:pt x="5109" y="0"/>
                  </a:moveTo>
                  <a:cubicBezTo>
                    <a:pt x="2286" y="0"/>
                    <a:pt x="0" y="2286"/>
                    <a:pt x="0" y="5109"/>
                  </a:cubicBezTo>
                  <a:cubicBezTo>
                    <a:pt x="0" y="7887"/>
                    <a:pt x="2286" y="10172"/>
                    <a:pt x="5109" y="10172"/>
                  </a:cubicBezTo>
                  <a:cubicBezTo>
                    <a:pt x="7887" y="10172"/>
                    <a:pt x="10217" y="7887"/>
                    <a:pt x="10217" y="5109"/>
                  </a:cubicBezTo>
                  <a:cubicBezTo>
                    <a:pt x="10172" y="2286"/>
                    <a:pt x="7887" y="0"/>
                    <a:pt x="51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Google Shape;515;p48"/>
            <p:cNvSpPr/>
            <p:nvPr/>
          </p:nvSpPr>
          <p:spPr>
            <a:xfrm>
              <a:off x="4825308" y="4154689"/>
              <a:ext cx="447964" cy="447964"/>
            </a:xfrm>
            <a:custGeom>
              <a:avLst/>
              <a:gdLst/>
              <a:ahLst/>
              <a:cxnLst/>
              <a:rect l="l" t="t" r="r" b="b"/>
              <a:pathLst>
                <a:path w="15685" h="15685" extrusionOk="0">
                  <a:moveTo>
                    <a:pt x="8335" y="808"/>
                  </a:moveTo>
                  <a:lnTo>
                    <a:pt x="8335" y="1793"/>
                  </a:lnTo>
                  <a:cubicBezTo>
                    <a:pt x="9008" y="1838"/>
                    <a:pt x="9769" y="2062"/>
                    <a:pt x="10352" y="2331"/>
                  </a:cubicBezTo>
                  <a:lnTo>
                    <a:pt x="10800" y="1569"/>
                  </a:lnTo>
                  <a:lnTo>
                    <a:pt x="11786" y="2107"/>
                  </a:lnTo>
                  <a:lnTo>
                    <a:pt x="11338" y="2914"/>
                  </a:lnTo>
                  <a:cubicBezTo>
                    <a:pt x="11875" y="3272"/>
                    <a:pt x="12368" y="3855"/>
                    <a:pt x="12772" y="4347"/>
                  </a:cubicBezTo>
                  <a:lnTo>
                    <a:pt x="13578" y="3899"/>
                  </a:lnTo>
                  <a:lnTo>
                    <a:pt x="14116" y="4840"/>
                  </a:lnTo>
                  <a:lnTo>
                    <a:pt x="13354" y="5288"/>
                  </a:lnTo>
                  <a:cubicBezTo>
                    <a:pt x="13623" y="5916"/>
                    <a:pt x="13802" y="6633"/>
                    <a:pt x="13892" y="7305"/>
                  </a:cubicBezTo>
                  <a:lnTo>
                    <a:pt x="14833" y="7305"/>
                  </a:lnTo>
                  <a:lnTo>
                    <a:pt x="14833" y="8380"/>
                  </a:lnTo>
                  <a:lnTo>
                    <a:pt x="13892" y="8380"/>
                  </a:lnTo>
                  <a:cubicBezTo>
                    <a:pt x="13847" y="9052"/>
                    <a:pt x="13623" y="9769"/>
                    <a:pt x="13354" y="10397"/>
                  </a:cubicBezTo>
                  <a:lnTo>
                    <a:pt x="14116" y="10845"/>
                  </a:lnTo>
                  <a:lnTo>
                    <a:pt x="13578" y="11786"/>
                  </a:lnTo>
                  <a:lnTo>
                    <a:pt x="12772" y="11338"/>
                  </a:lnTo>
                  <a:cubicBezTo>
                    <a:pt x="12368" y="11920"/>
                    <a:pt x="11831" y="12413"/>
                    <a:pt x="11338" y="12816"/>
                  </a:cubicBezTo>
                  <a:lnTo>
                    <a:pt x="11786" y="13578"/>
                  </a:lnTo>
                  <a:lnTo>
                    <a:pt x="10800" y="14161"/>
                  </a:lnTo>
                  <a:lnTo>
                    <a:pt x="10352" y="13354"/>
                  </a:lnTo>
                  <a:cubicBezTo>
                    <a:pt x="9769" y="13623"/>
                    <a:pt x="9008" y="13802"/>
                    <a:pt x="8335" y="13937"/>
                  </a:cubicBezTo>
                  <a:lnTo>
                    <a:pt x="8335" y="14878"/>
                  </a:lnTo>
                  <a:lnTo>
                    <a:pt x="7305" y="14878"/>
                  </a:lnTo>
                  <a:lnTo>
                    <a:pt x="7305" y="13937"/>
                  </a:lnTo>
                  <a:cubicBezTo>
                    <a:pt x="6633" y="13847"/>
                    <a:pt x="5871" y="13623"/>
                    <a:pt x="5288" y="13354"/>
                  </a:cubicBezTo>
                  <a:lnTo>
                    <a:pt x="4840" y="14161"/>
                  </a:lnTo>
                  <a:lnTo>
                    <a:pt x="3855" y="13578"/>
                  </a:lnTo>
                  <a:lnTo>
                    <a:pt x="4303" y="12816"/>
                  </a:lnTo>
                  <a:cubicBezTo>
                    <a:pt x="3765" y="12413"/>
                    <a:pt x="3272" y="11875"/>
                    <a:pt x="2869" y="11338"/>
                  </a:cubicBezTo>
                  <a:lnTo>
                    <a:pt x="2062" y="11786"/>
                  </a:lnTo>
                  <a:lnTo>
                    <a:pt x="1524" y="10845"/>
                  </a:lnTo>
                  <a:lnTo>
                    <a:pt x="2286" y="10397"/>
                  </a:lnTo>
                  <a:cubicBezTo>
                    <a:pt x="2017" y="9769"/>
                    <a:pt x="1838" y="9052"/>
                    <a:pt x="1748" y="8380"/>
                  </a:cubicBezTo>
                  <a:lnTo>
                    <a:pt x="807" y="8380"/>
                  </a:lnTo>
                  <a:lnTo>
                    <a:pt x="807" y="7305"/>
                  </a:lnTo>
                  <a:lnTo>
                    <a:pt x="1748" y="7305"/>
                  </a:lnTo>
                  <a:cubicBezTo>
                    <a:pt x="1793" y="6633"/>
                    <a:pt x="2017" y="5916"/>
                    <a:pt x="2286" y="5288"/>
                  </a:cubicBezTo>
                  <a:lnTo>
                    <a:pt x="1524" y="4840"/>
                  </a:lnTo>
                  <a:lnTo>
                    <a:pt x="2062" y="3899"/>
                  </a:lnTo>
                  <a:lnTo>
                    <a:pt x="2869" y="4347"/>
                  </a:lnTo>
                  <a:cubicBezTo>
                    <a:pt x="3272" y="3810"/>
                    <a:pt x="3810" y="3272"/>
                    <a:pt x="4303" y="2914"/>
                  </a:cubicBezTo>
                  <a:lnTo>
                    <a:pt x="3855" y="2107"/>
                  </a:lnTo>
                  <a:lnTo>
                    <a:pt x="4840" y="1569"/>
                  </a:lnTo>
                  <a:lnTo>
                    <a:pt x="5288" y="2331"/>
                  </a:lnTo>
                  <a:cubicBezTo>
                    <a:pt x="5871" y="2062"/>
                    <a:pt x="6633" y="1883"/>
                    <a:pt x="7305" y="1793"/>
                  </a:cubicBezTo>
                  <a:lnTo>
                    <a:pt x="7305" y="808"/>
                  </a:lnTo>
                  <a:close/>
                  <a:moveTo>
                    <a:pt x="6409" y="1"/>
                  </a:moveTo>
                  <a:lnTo>
                    <a:pt x="6409" y="1032"/>
                  </a:lnTo>
                  <a:lnTo>
                    <a:pt x="5737" y="1211"/>
                  </a:lnTo>
                  <a:lnTo>
                    <a:pt x="5154" y="270"/>
                  </a:lnTo>
                  <a:lnTo>
                    <a:pt x="2645" y="1704"/>
                  </a:lnTo>
                  <a:lnTo>
                    <a:pt x="3182" y="2690"/>
                  </a:lnTo>
                  <a:lnTo>
                    <a:pt x="2689" y="3182"/>
                  </a:lnTo>
                  <a:lnTo>
                    <a:pt x="1748" y="2600"/>
                  </a:lnTo>
                  <a:lnTo>
                    <a:pt x="270" y="5154"/>
                  </a:lnTo>
                  <a:lnTo>
                    <a:pt x="1256" y="5692"/>
                  </a:lnTo>
                  <a:lnTo>
                    <a:pt x="1076" y="6364"/>
                  </a:lnTo>
                  <a:lnTo>
                    <a:pt x="1" y="6364"/>
                  </a:lnTo>
                  <a:lnTo>
                    <a:pt x="1" y="9277"/>
                  </a:lnTo>
                  <a:lnTo>
                    <a:pt x="1076" y="9277"/>
                  </a:lnTo>
                  <a:lnTo>
                    <a:pt x="1256" y="9949"/>
                  </a:lnTo>
                  <a:lnTo>
                    <a:pt x="270" y="10486"/>
                  </a:lnTo>
                  <a:lnTo>
                    <a:pt x="1748" y="13041"/>
                  </a:lnTo>
                  <a:lnTo>
                    <a:pt x="2689" y="12458"/>
                  </a:lnTo>
                  <a:lnTo>
                    <a:pt x="3182" y="12996"/>
                  </a:lnTo>
                  <a:lnTo>
                    <a:pt x="2645" y="13937"/>
                  </a:lnTo>
                  <a:lnTo>
                    <a:pt x="5154" y="15371"/>
                  </a:lnTo>
                  <a:lnTo>
                    <a:pt x="5737" y="14430"/>
                  </a:lnTo>
                  <a:lnTo>
                    <a:pt x="6409" y="14609"/>
                  </a:lnTo>
                  <a:lnTo>
                    <a:pt x="6409" y="15684"/>
                  </a:lnTo>
                  <a:lnTo>
                    <a:pt x="9321" y="15684"/>
                  </a:lnTo>
                  <a:lnTo>
                    <a:pt x="9321" y="14609"/>
                  </a:lnTo>
                  <a:lnTo>
                    <a:pt x="9993" y="14430"/>
                  </a:lnTo>
                  <a:lnTo>
                    <a:pt x="10531" y="15371"/>
                  </a:lnTo>
                  <a:lnTo>
                    <a:pt x="13040" y="13937"/>
                  </a:lnTo>
                  <a:lnTo>
                    <a:pt x="12503" y="12996"/>
                  </a:lnTo>
                  <a:lnTo>
                    <a:pt x="12996" y="12458"/>
                  </a:lnTo>
                  <a:lnTo>
                    <a:pt x="13937" y="13041"/>
                  </a:lnTo>
                  <a:lnTo>
                    <a:pt x="15415" y="10486"/>
                  </a:lnTo>
                  <a:lnTo>
                    <a:pt x="14474" y="9949"/>
                  </a:lnTo>
                  <a:lnTo>
                    <a:pt x="14609" y="9277"/>
                  </a:lnTo>
                  <a:lnTo>
                    <a:pt x="15684" y="9277"/>
                  </a:lnTo>
                  <a:lnTo>
                    <a:pt x="15684" y="6364"/>
                  </a:lnTo>
                  <a:lnTo>
                    <a:pt x="14609" y="6364"/>
                  </a:lnTo>
                  <a:lnTo>
                    <a:pt x="14474" y="5692"/>
                  </a:lnTo>
                  <a:lnTo>
                    <a:pt x="15415" y="5154"/>
                  </a:lnTo>
                  <a:lnTo>
                    <a:pt x="13937" y="2600"/>
                  </a:lnTo>
                  <a:lnTo>
                    <a:pt x="12996" y="3182"/>
                  </a:lnTo>
                  <a:lnTo>
                    <a:pt x="12503" y="2690"/>
                  </a:lnTo>
                  <a:lnTo>
                    <a:pt x="13040" y="1704"/>
                  </a:lnTo>
                  <a:lnTo>
                    <a:pt x="10531" y="270"/>
                  </a:lnTo>
                  <a:lnTo>
                    <a:pt x="9993" y="1211"/>
                  </a:lnTo>
                  <a:lnTo>
                    <a:pt x="9321" y="1032"/>
                  </a:lnTo>
                  <a:lnTo>
                    <a:pt x="932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9357709" y="3225782"/>
            <a:ext cx="17475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SzPts val="2400"/>
            </a:pPr>
            <a:r>
              <a:rPr lang="ru-RU" sz="2000" b="1" i="1" dirty="0"/>
              <a:t>Материалы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984069" y="3743691"/>
            <a:ext cx="2277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SzPts val="1400"/>
            </a:pP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• 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45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минут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967581" y="374368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buSzPts val="1400"/>
            </a:pPr>
            <a:endParaRPr lang="ru-RU" sz="18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algn="ctr">
              <a:buSzPts val="1400"/>
            </a:pPr>
            <a:r>
              <a:rPr lang="ru-RU" sz="1800" dirty="0">
                <a:latin typeface="Times New Roman"/>
                <a:ea typeface="Times New Roman"/>
                <a:cs typeface="Times New Roman"/>
                <a:sym typeface="Times New Roman"/>
              </a:rPr>
              <a:t>• </a:t>
            </a:r>
            <a:r>
              <a:rPr lang="ru-RU" sz="1800" dirty="0" smtClean="0">
                <a:latin typeface="Times New Roman"/>
                <a:ea typeface="Times New Roman"/>
                <a:cs typeface="Times New Roman"/>
                <a:sym typeface="Times New Roman"/>
              </a:rPr>
              <a:t> Обучающиеся </a:t>
            </a:r>
            <a:r>
              <a:rPr lang="ru-RU" sz="1800" dirty="0">
                <a:latin typeface="Times New Roman"/>
                <a:ea typeface="Times New Roman"/>
                <a:cs typeface="Times New Roman"/>
                <a:sym typeface="Times New Roman"/>
              </a:rPr>
              <a:t>делятся на 5 групп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8846950" y="3743687"/>
            <a:ext cx="3313890" cy="2577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Bef>
                <a:spcPts val="1200"/>
              </a:spcBef>
              <a:buClr>
                <a:schemeClr val="accent1"/>
              </a:buClr>
              <a:buSzPts val="1100"/>
            </a:pPr>
            <a:r>
              <a:rPr lang="ru-RU" sz="1800" dirty="0" smtClean="0">
                <a:latin typeface="Times New Roman"/>
                <a:ea typeface="Times New Roman"/>
                <a:cs typeface="Times New Roman"/>
                <a:sym typeface="Times New Roman"/>
              </a:rPr>
              <a:t>• </a:t>
            </a:r>
            <a:r>
              <a:rPr lang="ru-RU" sz="1800" dirty="0">
                <a:latin typeface="Times New Roman"/>
                <a:ea typeface="Times New Roman"/>
                <a:cs typeface="Times New Roman"/>
                <a:sym typeface="Times New Roman"/>
              </a:rPr>
              <a:t>листы А4 для разработки задания.</a:t>
            </a:r>
            <a:br>
              <a:rPr lang="ru-RU" sz="1800" dirty="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1800" dirty="0">
                <a:latin typeface="Times New Roman"/>
                <a:ea typeface="Times New Roman"/>
                <a:cs typeface="Times New Roman"/>
                <a:sym typeface="Times New Roman"/>
              </a:rPr>
              <a:t> • цветные маркеры, фломастеры, карандаши, ножницы, клей.</a:t>
            </a:r>
          </a:p>
          <a:p>
            <a:pPr lvl="0" algn="ctr">
              <a:spcBef>
                <a:spcPts val="1200"/>
              </a:spcBef>
              <a:buSzPts val="1400"/>
            </a:pPr>
            <a:endParaRPr lang="ru-RU" sz="24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algn="ctr">
              <a:buSzPts val="1400"/>
            </a:pPr>
            <a:endParaRPr lang="ru-RU" sz="24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4395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67066" y="73762"/>
            <a:ext cx="7345104" cy="326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Bef>
                <a:spcPts val="1200"/>
              </a:spcBef>
            </a:pPr>
            <a:r>
              <a:rPr lang="ru-RU" sz="1800" b="1" u="sng" dirty="0" smtClean="0">
                <a:solidFill>
                  <a:schemeClr val="tx1"/>
                </a:solidFill>
              </a:rPr>
              <a:t>Первый этап:</a:t>
            </a:r>
          </a:p>
          <a:p>
            <a:pPr lvl="0">
              <a:lnSpc>
                <a:spcPct val="115000"/>
              </a:lnSpc>
              <a:spcBef>
                <a:spcPts val="1200"/>
              </a:spcBef>
            </a:pPr>
            <a:r>
              <a:rPr lang="ru-RU" sz="1800" dirty="0" smtClean="0">
                <a:solidFill>
                  <a:schemeClr val="tx1"/>
                </a:solidFill>
              </a:rPr>
              <a:t>• </a:t>
            </a:r>
            <a:r>
              <a:rPr lang="ru-RU" sz="1800" b="1" dirty="0">
                <a:solidFill>
                  <a:schemeClr val="tx1"/>
                </a:solidFill>
              </a:rPr>
              <a:t>Домашнее задание</a:t>
            </a:r>
            <a:r>
              <a:rPr lang="ru-RU" sz="1800" dirty="0">
                <a:solidFill>
                  <a:schemeClr val="tx1"/>
                </a:solidFill>
              </a:rPr>
              <a:t>: ознакомиться с 10 </a:t>
            </a:r>
            <a:r>
              <a:rPr lang="ru-RU" sz="1800" dirty="0" smtClean="0">
                <a:solidFill>
                  <a:schemeClr val="tx1"/>
                </a:solidFill>
              </a:rPr>
              <a:t>достопримечательностями</a:t>
            </a:r>
            <a:r>
              <a:rPr lang="ru-RU" sz="1800" dirty="0">
                <a:solidFill>
                  <a:schemeClr val="tx1"/>
                </a:solidFill>
              </a:rPr>
              <a:t>.</a:t>
            </a:r>
            <a:br>
              <a:rPr lang="ru-RU" sz="1800" dirty="0">
                <a:solidFill>
                  <a:schemeClr val="tx1"/>
                </a:solidFill>
              </a:rPr>
            </a:br>
            <a:r>
              <a:rPr lang="ru-RU" sz="1800" dirty="0">
                <a:solidFill>
                  <a:schemeClr val="tx1"/>
                </a:solidFill>
              </a:rPr>
              <a:t>• </a:t>
            </a:r>
            <a:r>
              <a:rPr lang="ru-RU" sz="1800" b="1" dirty="0">
                <a:solidFill>
                  <a:schemeClr val="tx1"/>
                </a:solidFill>
              </a:rPr>
              <a:t>На уроке: </a:t>
            </a:r>
            <a:r>
              <a:rPr lang="ru-RU" sz="1800" dirty="0">
                <a:solidFill>
                  <a:schemeClr val="tx1"/>
                </a:solidFill>
              </a:rPr>
              <a:t>Ребята делятся на группы.</a:t>
            </a:r>
            <a:br>
              <a:rPr lang="ru-RU" sz="1800" dirty="0">
                <a:solidFill>
                  <a:schemeClr val="tx1"/>
                </a:solidFill>
              </a:rPr>
            </a:br>
            <a:r>
              <a:rPr lang="ru-RU" sz="1800" dirty="0">
                <a:solidFill>
                  <a:schemeClr val="tx1"/>
                </a:solidFill>
              </a:rPr>
              <a:t> Каждой группе выдается </a:t>
            </a:r>
            <a:r>
              <a:rPr lang="ru-RU" sz="1800" dirty="0" smtClean="0">
                <a:solidFill>
                  <a:schemeClr val="tx1"/>
                </a:solidFill>
              </a:rPr>
              <a:t> географическая карта </a:t>
            </a:r>
            <a:r>
              <a:rPr lang="ru-RU" sz="1800" dirty="0">
                <a:solidFill>
                  <a:schemeClr val="tx1"/>
                </a:solidFill>
              </a:rPr>
              <a:t>с указанием точки, которая не подписана. Ученики каждой группы  определяют, какая  достопримечательность отмечена на карте.</a:t>
            </a:r>
          </a:p>
          <a:p>
            <a:pPr lvl="0">
              <a:lnSpc>
                <a:spcPct val="115000"/>
              </a:lnSpc>
              <a:spcBef>
                <a:spcPts val="1200"/>
              </a:spcBef>
              <a:buClr>
                <a:schemeClr val="accent1"/>
              </a:buClr>
              <a:buSzPts val="1100"/>
            </a:pPr>
            <a:r>
              <a:rPr lang="ru-RU" sz="1800" dirty="0">
                <a:solidFill>
                  <a:schemeClr val="tx1"/>
                </a:solidFill>
              </a:rPr>
              <a:t/>
            </a:r>
            <a:br>
              <a:rPr lang="ru-RU" sz="1800" dirty="0">
                <a:solidFill>
                  <a:schemeClr val="tx1"/>
                </a:solidFill>
              </a:rPr>
            </a:br>
            <a:r>
              <a:rPr lang="ru-RU" sz="18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2559" y="2481943"/>
            <a:ext cx="4847207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accent1"/>
              </a:buClr>
              <a:buSzPts val="1100"/>
            </a:pPr>
            <a:r>
              <a:rPr lang="ru-RU" sz="1800" dirty="0">
                <a:solidFill>
                  <a:schemeClr val="tx1"/>
                </a:solidFill>
              </a:rPr>
              <a:t>Затем группа должна разработать задание, решив которое, другие группы смогут узнать название </a:t>
            </a:r>
            <a:r>
              <a:rPr lang="ru-RU" sz="1800" dirty="0" smtClean="0">
                <a:solidFill>
                  <a:schemeClr val="tx1"/>
                </a:solidFill>
              </a:rPr>
              <a:t>достопримечательности </a:t>
            </a:r>
            <a:r>
              <a:rPr lang="ru-RU" sz="1800" dirty="0">
                <a:solidFill>
                  <a:schemeClr val="tx1"/>
                </a:solidFill>
              </a:rPr>
              <a:t>или получить подсказку для </a:t>
            </a:r>
            <a:r>
              <a:rPr lang="ru-RU" sz="1800" dirty="0" smtClean="0">
                <a:solidFill>
                  <a:schemeClr val="tx1"/>
                </a:solidFill>
              </a:rPr>
              <a:t>следующего хода.</a:t>
            </a:r>
            <a:endParaRPr lang="ru-RU" sz="1800" dirty="0">
              <a:solidFill>
                <a:schemeClr val="tx1"/>
              </a:solidFill>
              <a:latin typeface="Assistant Medium"/>
              <a:ea typeface="Assistant Medium"/>
              <a:cs typeface="Assistant Medium"/>
              <a:sym typeface="Assistant Medium"/>
            </a:endParaRPr>
          </a:p>
        </p:txBody>
      </p:sp>
      <p:pic>
        <p:nvPicPr>
          <p:cNvPr id="4" name="Google Shape;531;p5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384869" y="2481943"/>
            <a:ext cx="4375871" cy="3648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524;p4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1156" y="3775059"/>
            <a:ext cx="1733450" cy="2355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957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53"/>
          <p:cNvSpPr txBox="1"/>
          <p:nvPr/>
        </p:nvSpPr>
        <p:spPr>
          <a:xfrm>
            <a:off x="3240992" y="185449"/>
            <a:ext cx="4927647" cy="98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ru-RU" sz="2533" u="sng" dirty="0" smtClean="0">
                <a:solidFill>
                  <a:schemeClr val="tx1"/>
                </a:solidFill>
              </a:rPr>
              <a:t>Пример задания:</a:t>
            </a:r>
          </a:p>
          <a:p>
            <a:r>
              <a:rPr lang="en" sz="2533" dirty="0" smtClean="0">
                <a:solidFill>
                  <a:schemeClr val="tx1"/>
                </a:solidFill>
              </a:rPr>
              <a:t>Группа </a:t>
            </a:r>
            <a:r>
              <a:rPr lang="en" sz="2533" dirty="0">
                <a:solidFill>
                  <a:schemeClr val="tx1"/>
                </a:solidFill>
              </a:rPr>
              <a:t>1: Сквер </a:t>
            </a:r>
            <a:r>
              <a:rPr lang="en" sz="2533" dirty="0" smtClean="0">
                <a:solidFill>
                  <a:schemeClr val="tx1"/>
                </a:solidFill>
              </a:rPr>
              <a:t>Бугрова </a:t>
            </a:r>
            <a:endParaRPr sz="2933" dirty="0">
              <a:solidFill>
                <a:schemeClr val="tx1"/>
              </a:solidFill>
              <a:latin typeface="Assistant Medium"/>
              <a:ea typeface="Assistant Medium"/>
              <a:cs typeface="Assistant Medium"/>
              <a:sym typeface="Assistant Medium"/>
            </a:endParaRPr>
          </a:p>
        </p:txBody>
      </p:sp>
      <p:sp>
        <p:nvSpPr>
          <p:cNvPr id="563" name="Google Shape;563;p53"/>
          <p:cNvSpPr txBox="1"/>
          <p:nvPr/>
        </p:nvSpPr>
        <p:spPr>
          <a:xfrm>
            <a:off x="6655557" y="1381328"/>
            <a:ext cx="4336774" cy="4964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en" sz="1800" dirty="0">
                <a:solidFill>
                  <a:schemeClr val="tx1"/>
                </a:solidFill>
              </a:rPr>
              <a:t>В этом городе есть одно место,</a:t>
            </a:r>
            <a:br>
              <a:rPr lang="en" sz="1800" dirty="0">
                <a:solidFill>
                  <a:schemeClr val="tx1"/>
                </a:solidFill>
              </a:rPr>
            </a:br>
            <a:r>
              <a:rPr lang="en" sz="1800" dirty="0">
                <a:solidFill>
                  <a:schemeClr val="tx1"/>
                </a:solidFill>
              </a:rPr>
              <a:t>Где история оживает на глазах.</a:t>
            </a:r>
            <a:br>
              <a:rPr lang="en" sz="1800" dirty="0">
                <a:solidFill>
                  <a:schemeClr val="tx1"/>
                </a:solidFill>
              </a:rPr>
            </a:br>
            <a:r>
              <a:rPr lang="en" sz="1800" dirty="0">
                <a:solidFill>
                  <a:schemeClr val="tx1"/>
                </a:solidFill>
              </a:rPr>
              <a:t>Здесь можно узнать о прошлом,</a:t>
            </a:r>
            <a:br>
              <a:rPr lang="en" sz="1800" dirty="0">
                <a:solidFill>
                  <a:schemeClr val="tx1"/>
                </a:solidFill>
              </a:rPr>
            </a:br>
            <a:r>
              <a:rPr lang="en" sz="1800" dirty="0">
                <a:solidFill>
                  <a:schemeClr val="tx1"/>
                </a:solidFill>
              </a:rPr>
              <a:t>О том, как город рос и развивался в веках.</a:t>
            </a:r>
            <a:endParaRPr sz="1800" dirty="0">
              <a:solidFill>
                <a:schemeClr val="tx1"/>
              </a:solidFill>
            </a:endParaRPr>
          </a:p>
          <a:p>
            <a:pPr>
              <a:lnSpc>
                <a:spcPct val="115000"/>
              </a:lnSpc>
              <a:spcBef>
                <a:spcPts val="1467"/>
              </a:spcBef>
            </a:pPr>
            <a:r>
              <a:rPr lang="en" sz="1800" dirty="0">
                <a:solidFill>
                  <a:schemeClr val="tx1"/>
                </a:solidFill>
              </a:rPr>
              <a:t>Зелень, свежий воздух, солнце,</a:t>
            </a:r>
            <a:br>
              <a:rPr lang="en" sz="1800" dirty="0">
                <a:solidFill>
                  <a:schemeClr val="tx1"/>
                </a:solidFill>
              </a:rPr>
            </a:br>
            <a:r>
              <a:rPr lang="en" sz="1800" dirty="0">
                <a:solidFill>
                  <a:schemeClr val="tx1"/>
                </a:solidFill>
              </a:rPr>
              <a:t>Колонна, скамейки и цветы.</a:t>
            </a:r>
            <a:br>
              <a:rPr lang="en" sz="1800" dirty="0">
                <a:solidFill>
                  <a:schemeClr val="tx1"/>
                </a:solidFill>
              </a:rPr>
            </a:br>
            <a:r>
              <a:rPr lang="en" sz="1800" dirty="0">
                <a:solidFill>
                  <a:schemeClr val="tx1"/>
                </a:solidFill>
              </a:rPr>
              <a:t>Люди приходят сюда часто,</a:t>
            </a:r>
            <a:br>
              <a:rPr lang="en" sz="1800" dirty="0">
                <a:solidFill>
                  <a:schemeClr val="tx1"/>
                </a:solidFill>
              </a:rPr>
            </a:br>
            <a:r>
              <a:rPr lang="en" sz="1800" dirty="0">
                <a:solidFill>
                  <a:schemeClr val="tx1"/>
                </a:solidFill>
              </a:rPr>
              <a:t>Чтобы провести прекрасные часы.</a:t>
            </a:r>
            <a:endParaRPr sz="1800" dirty="0">
              <a:solidFill>
                <a:schemeClr val="tx1"/>
              </a:solidFill>
            </a:endParaRPr>
          </a:p>
          <a:p>
            <a:pPr>
              <a:lnSpc>
                <a:spcPct val="115000"/>
              </a:lnSpc>
              <a:spcBef>
                <a:spcPts val="1467"/>
              </a:spcBef>
              <a:spcAft>
                <a:spcPts val="1467"/>
              </a:spcAft>
            </a:pPr>
            <a:r>
              <a:rPr lang="en" sz="1800" dirty="0">
                <a:solidFill>
                  <a:schemeClr val="tx1"/>
                </a:solidFill>
              </a:rPr>
              <a:t>Здесь можно гулять часто,</a:t>
            </a:r>
            <a:br>
              <a:rPr lang="en" sz="1800" dirty="0">
                <a:solidFill>
                  <a:schemeClr val="tx1"/>
                </a:solidFill>
              </a:rPr>
            </a:br>
            <a:r>
              <a:rPr lang="en" sz="1800" dirty="0">
                <a:solidFill>
                  <a:schemeClr val="tx1"/>
                </a:solidFill>
              </a:rPr>
              <a:t>Сидеть на скамейке и мечтать.</a:t>
            </a:r>
            <a:br>
              <a:rPr lang="en" sz="1800" dirty="0">
                <a:solidFill>
                  <a:schemeClr val="tx1"/>
                </a:solidFill>
              </a:rPr>
            </a:br>
            <a:r>
              <a:rPr lang="en" sz="1800" dirty="0">
                <a:solidFill>
                  <a:schemeClr val="tx1"/>
                </a:solidFill>
              </a:rPr>
              <a:t>Это место — настоящий рай,</a:t>
            </a:r>
            <a:br>
              <a:rPr lang="en" sz="1800" dirty="0">
                <a:solidFill>
                  <a:schemeClr val="tx1"/>
                </a:solidFill>
              </a:rPr>
            </a:br>
            <a:r>
              <a:rPr lang="en" sz="1800" dirty="0">
                <a:solidFill>
                  <a:schemeClr val="tx1"/>
                </a:solidFill>
              </a:rPr>
              <a:t>Который стоит посетить опять.</a:t>
            </a:r>
            <a:endParaRPr sz="1800" dirty="0">
              <a:solidFill>
                <a:schemeClr val="tx1"/>
              </a:solidFill>
            </a:endParaRPr>
          </a:p>
        </p:txBody>
      </p:sp>
      <p:pic>
        <p:nvPicPr>
          <p:cNvPr id="564" name="Google Shape;564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8860" y="1381328"/>
            <a:ext cx="5564532" cy="41733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069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p61"/>
          <p:cNvSpPr txBox="1">
            <a:spLocks noGrp="1"/>
          </p:cNvSpPr>
          <p:nvPr>
            <p:ph type="title"/>
          </p:nvPr>
        </p:nvSpPr>
        <p:spPr>
          <a:xfrm>
            <a:off x="952540" y="3984349"/>
            <a:ext cx="10272000" cy="763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lnSpc>
                <a:spcPct val="107000"/>
              </a:lnSpc>
            </a:pPr>
            <a:endParaRPr sz="200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lnSpc>
                <a:spcPct val="107000"/>
              </a:lnSpc>
            </a:pPr>
            <a:endParaRPr sz="200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  <a:p>
            <a:endParaRPr sz="5200"/>
          </a:p>
        </p:txBody>
      </p:sp>
      <p:pic>
        <p:nvPicPr>
          <p:cNvPr id="626" name="Google Shape;626;p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58472" y="900733"/>
            <a:ext cx="8089443" cy="5149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627" name="Google Shape;627;p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73866" y="5346907"/>
            <a:ext cx="1353853" cy="787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628" name="Google Shape;628;p6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79533" y="5160591"/>
            <a:ext cx="946904" cy="97774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9" name="Google Shape;629;p6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924990">
            <a:off x="4173513" y="4435857"/>
            <a:ext cx="612351" cy="818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630" name="Google Shape;630;p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26436" y="5115165"/>
            <a:ext cx="1572564" cy="95125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1" name="Google Shape;631;p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26606" y="3897207"/>
            <a:ext cx="1758226" cy="1056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2" name="Google Shape;632;p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63002" y="1006872"/>
            <a:ext cx="1571733" cy="95301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3" name="Google Shape;633;p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38876" y="985717"/>
            <a:ext cx="1533319" cy="942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634" name="Google Shape;634;p6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-844432">
            <a:off x="3848049" y="2837957"/>
            <a:ext cx="1440754" cy="1481766"/>
          </a:xfrm>
          <a:prstGeom prst="rect">
            <a:avLst/>
          </a:prstGeom>
          <a:noFill/>
          <a:ln>
            <a:noFill/>
          </a:ln>
        </p:spPr>
      </p:pic>
      <p:pic>
        <p:nvPicPr>
          <p:cNvPr id="635" name="Google Shape;635;p6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691131" y="1689700"/>
            <a:ext cx="1160351" cy="14400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36" name="Google Shape;636;p6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952736" y="1235000"/>
            <a:ext cx="887932" cy="735246"/>
          </a:xfrm>
          <a:prstGeom prst="rect">
            <a:avLst/>
          </a:prstGeom>
          <a:noFill/>
          <a:ln>
            <a:noFill/>
          </a:ln>
        </p:spPr>
      </p:pic>
      <p:sp>
        <p:nvSpPr>
          <p:cNvPr id="637" name="Google Shape;637;p61"/>
          <p:cNvSpPr txBox="1"/>
          <p:nvPr/>
        </p:nvSpPr>
        <p:spPr>
          <a:xfrm>
            <a:off x="1375328" y="5342919"/>
            <a:ext cx="1983600" cy="46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609585"/>
            <a:r>
              <a:rPr lang="en" dirty="0">
                <a:solidFill>
                  <a:srgbClr val="F8FAFB"/>
                </a:solidFill>
                <a:latin typeface="Assistant Medium"/>
                <a:ea typeface="Assistant Medium"/>
                <a:cs typeface="Assistant Medium"/>
                <a:sym typeface="Assistant Medium"/>
              </a:rPr>
              <a:t>Сквер Бугрова</a:t>
            </a:r>
            <a:endParaRPr dirty="0">
              <a:solidFill>
                <a:srgbClr val="F8FAFB"/>
              </a:solidFill>
              <a:latin typeface="Assistant Medium"/>
              <a:ea typeface="Assistant Medium"/>
              <a:cs typeface="Assistant Medium"/>
              <a:sym typeface="Assistant Medium"/>
            </a:endParaRPr>
          </a:p>
        </p:txBody>
      </p:sp>
      <p:sp>
        <p:nvSpPr>
          <p:cNvPr id="638" name="Google Shape;638;p61"/>
          <p:cNvSpPr txBox="1"/>
          <p:nvPr/>
        </p:nvSpPr>
        <p:spPr>
          <a:xfrm>
            <a:off x="4186304" y="5160591"/>
            <a:ext cx="2259600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sz="1200" dirty="0">
                <a:solidFill>
                  <a:srgbClr val="F8FAFB"/>
                </a:solidFill>
                <a:latin typeface="Assistant Medium"/>
                <a:ea typeface="Assistant Medium"/>
                <a:cs typeface="Assistant Medium"/>
                <a:sym typeface="Assistant Medium"/>
              </a:rPr>
              <a:t>Музейно-</a:t>
            </a:r>
            <a:endParaRPr sz="1200" dirty="0">
              <a:solidFill>
                <a:srgbClr val="F8FAFB"/>
              </a:solidFill>
              <a:latin typeface="Assistant Medium"/>
              <a:ea typeface="Assistant Medium"/>
              <a:cs typeface="Assistant Medium"/>
              <a:sym typeface="Assistant Medium"/>
            </a:endParaRPr>
          </a:p>
          <a:p>
            <a:r>
              <a:rPr lang="en" sz="1200" dirty="0">
                <a:solidFill>
                  <a:srgbClr val="F8FAFB"/>
                </a:solidFill>
                <a:latin typeface="Assistant Medium"/>
                <a:ea typeface="Assistant Medium"/>
                <a:cs typeface="Assistant Medium"/>
                <a:sym typeface="Assistant Medium"/>
              </a:rPr>
              <a:t>Выставочный</a:t>
            </a:r>
            <a:endParaRPr sz="1200" dirty="0">
              <a:solidFill>
                <a:srgbClr val="F8FAFB"/>
              </a:solidFill>
              <a:latin typeface="Assistant Medium"/>
              <a:ea typeface="Assistant Medium"/>
              <a:cs typeface="Assistant Medium"/>
              <a:sym typeface="Assistant Medium"/>
            </a:endParaRPr>
          </a:p>
          <a:p>
            <a:r>
              <a:rPr lang="en" sz="1200" dirty="0">
                <a:solidFill>
                  <a:srgbClr val="F8FAFB"/>
                </a:solidFill>
                <a:latin typeface="Assistant Medium"/>
                <a:ea typeface="Assistant Medium"/>
                <a:cs typeface="Assistant Medium"/>
                <a:sym typeface="Assistant Medium"/>
              </a:rPr>
              <a:t>центр</a:t>
            </a:r>
            <a:endParaRPr sz="1200" dirty="0">
              <a:solidFill>
                <a:srgbClr val="F8FAFB"/>
              </a:solidFill>
              <a:latin typeface="Assistant Medium"/>
              <a:ea typeface="Assistant Medium"/>
              <a:cs typeface="Assistant Medium"/>
              <a:sym typeface="Assistant Medium"/>
            </a:endParaRPr>
          </a:p>
        </p:txBody>
      </p:sp>
      <p:sp>
        <p:nvSpPr>
          <p:cNvPr id="639" name="Google Shape;639;p61"/>
          <p:cNvSpPr txBox="1"/>
          <p:nvPr/>
        </p:nvSpPr>
        <p:spPr>
          <a:xfrm>
            <a:off x="2676019" y="4109883"/>
            <a:ext cx="1825200" cy="5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>
                <a:solidFill>
                  <a:srgbClr val="F8FAFB"/>
                </a:solidFill>
                <a:latin typeface="Assistant Medium"/>
                <a:ea typeface="Assistant Medium"/>
                <a:cs typeface="Assistant Medium"/>
                <a:sym typeface="Assistant Medium"/>
              </a:rPr>
              <a:t>Богоявленский </a:t>
            </a:r>
            <a:endParaRPr dirty="0">
              <a:solidFill>
                <a:srgbClr val="F8FAFB"/>
              </a:solidFill>
              <a:latin typeface="Assistant Medium"/>
              <a:ea typeface="Assistant Medium"/>
              <a:cs typeface="Assistant Medium"/>
              <a:sym typeface="Assistant Medium"/>
            </a:endParaRPr>
          </a:p>
          <a:p>
            <a:r>
              <a:rPr lang="en" dirty="0">
                <a:solidFill>
                  <a:srgbClr val="F8FAFB"/>
                </a:solidFill>
                <a:latin typeface="Assistant Medium"/>
                <a:ea typeface="Assistant Medium"/>
                <a:cs typeface="Assistant Medium"/>
                <a:sym typeface="Assistant Medium"/>
              </a:rPr>
              <a:t>         собор</a:t>
            </a:r>
            <a:endParaRPr dirty="0">
              <a:solidFill>
                <a:srgbClr val="F8FAFB"/>
              </a:solidFill>
              <a:latin typeface="Assistant Medium"/>
              <a:ea typeface="Assistant Medium"/>
              <a:cs typeface="Assistant Medium"/>
              <a:sym typeface="Assistant Medium"/>
            </a:endParaRPr>
          </a:p>
        </p:txBody>
      </p:sp>
      <p:sp>
        <p:nvSpPr>
          <p:cNvPr id="640" name="Google Shape;640;p61"/>
          <p:cNvSpPr txBox="1"/>
          <p:nvPr/>
        </p:nvSpPr>
        <p:spPr>
          <a:xfrm>
            <a:off x="5718063" y="1109813"/>
            <a:ext cx="1752800" cy="5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>
                <a:solidFill>
                  <a:srgbClr val="F8FAFB"/>
                </a:solidFill>
                <a:latin typeface="Assistant Medium"/>
                <a:ea typeface="Assistant Medium"/>
                <a:cs typeface="Assistant Medium"/>
                <a:sym typeface="Assistant Medium"/>
              </a:rPr>
              <a:t>Летний дом им.Морозова</a:t>
            </a:r>
            <a:endParaRPr dirty="0">
              <a:solidFill>
                <a:srgbClr val="F8FAFB"/>
              </a:solidFill>
              <a:latin typeface="Assistant Medium"/>
              <a:ea typeface="Assistant Medium"/>
              <a:cs typeface="Assistant Medium"/>
              <a:sym typeface="Assistant Medium"/>
            </a:endParaRPr>
          </a:p>
        </p:txBody>
      </p:sp>
      <p:sp>
        <p:nvSpPr>
          <p:cNvPr id="641" name="Google Shape;641;p61"/>
          <p:cNvSpPr txBox="1"/>
          <p:nvPr/>
        </p:nvSpPr>
        <p:spPr>
          <a:xfrm>
            <a:off x="8091482" y="1027813"/>
            <a:ext cx="1339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sz="1600" dirty="0">
                <a:solidFill>
                  <a:srgbClr val="F8FAFB"/>
                </a:solidFill>
                <a:latin typeface="Assistant Medium"/>
                <a:ea typeface="Assistant Medium"/>
                <a:cs typeface="Assistant Medium"/>
                <a:sym typeface="Assistant Medium"/>
              </a:rPr>
              <a:t>Памятник им. Ленина</a:t>
            </a:r>
            <a:endParaRPr sz="1600" dirty="0">
              <a:solidFill>
                <a:srgbClr val="F8FAFB"/>
              </a:solidFill>
              <a:latin typeface="Assistant Medium"/>
              <a:ea typeface="Assistant Medium"/>
              <a:cs typeface="Assistant Medium"/>
              <a:sym typeface="Assistant Medium"/>
            </a:endParaRPr>
          </a:p>
        </p:txBody>
      </p:sp>
    </p:spTree>
    <p:extLst>
      <p:ext uri="{BB962C8B-B14F-4D97-AF65-F5344CB8AC3E}">
        <p14:creationId xmlns:p14="http://schemas.microsoft.com/office/powerpoint/2010/main" val="262293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43264" y="201920"/>
            <a:ext cx="10875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Практическая значимость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5663" y="1127616"/>
            <a:ext cx="2839775" cy="1422400"/>
          </a:xfrm>
          <a:prstGeom prst="roundRect">
            <a:avLst/>
          </a:prstGeom>
          <a:solidFill>
            <a:srgbClr val="F15B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можно применить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182911" y="1136832"/>
            <a:ext cx="2836643" cy="1422400"/>
          </a:xfrm>
          <a:prstGeom prst="roundRect">
            <a:avLst/>
          </a:prstGeom>
          <a:solidFill>
            <a:srgbClr val="F15B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Чему может поспособствовать 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9182911" y="2682240"/>
            <a:ext cx="2889114" cy="3417003"/>
          </a:xfrm>
          <a:prstGeom prst="roundRect">
            <a:avLst/>
          </a:prstGeom>
          <a:solidFill>
            <a:srgbClr val="A5A5A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Tx/>
              <a:buChar char="-"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навыков самостоятельного поиска информации и критическому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анализу. 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Обучению работе в команде.</a:t>
            </a:r>
          </a:p>
          <a:p>
            <a:pPr>
              <a:buFontTx/>
              <a:buChar char="-"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учебной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мотивации.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Повышению уровня функциональной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грамотности.</a:t>
            </a:r>
            <a:endParaRPr lang="ru-RU" sz="1467" dirty="0">
              <a:solidFill>
                <a:schemeClr val="tx1"/>
              </a:solidFill>
            </a:endParaRPr>
          </a:p>
        </p:txBody>
      </p:sp>
      <p:pic>
        <p:nvPicPr>
          <p:cNvPr id="23" name="Google Shape;453;p4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925730">
            <a:off x="-131166" y="615961"/>
            <a:ext cx="792079" cy="900301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Скругленный прямоугольник 31"/>
          <p:cNvSpPr/>
          <p:nvPr/>
        </p:nvSpPr>
        <p:spPr>
          <a:xfrm>
            <a:off x="6181494" y="1124717"/>
            <a:ext cx="2836643" cy="1422400"/>
          </a:xfrm>
          <a:prstGeom prst="roundRect">
            <a:avLst/>
          </a:prstGeom>
          <a:solidFill>
            <a:srgbClr val="F15B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Где можно применить 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176333" y="1155853"/>
            <a:ext cx="2836643" cy="1422400"/>
          </a:xfrm>
          <a:prstGeom prst="roundRect">
            <a:avLst/>
          </a:prstGeom>
          <a:solidFill>
            <a:srgbClr val="F15B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Кому можно применить</a:t>
            </a:r>
          </a:p>
        </p:txBody>
      </p:sp>
      <p:pic>
        <p:nvPicPr>
          <p:cNvPr id="28" name="Google Shape;453;p4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925730">
            <a:off x="2781963" y="686681"/>
            <a:ext cx="792079" cy="900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453;p4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925730">
            <a:off x="5950682" y="615962"/>
            <a:ext cx="792079" cy="900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453;p4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925730">
            <a:off x="8958395" y="674567"/>
            <a:ext cx="792079" cy="900301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Скругленный прямоугольник 34"/>
          <p:cNvSpPr/>
          <p:nvPr/>
        </p:nvSpPr>
        <p:spPr>
          <a:xfrm>
            <a:off x="6181494" y="2682239"/>
            <a:ext cx="2889114" cy="3417003"/>
          </a:xfrm>
          <a:prstGeom prst="roundRect">
            <a:avLst/>
          </a:prstGeom>
          <a:solidFill>
            <a:srgbClr val="A5A5A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уроках краеведения, географии, истории, окружающего мира.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рамках дистанционного обучения через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онлайн-платформы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123862" y="2682239"/>
            <a:ext cx="2889114" cy="3417003"/>
          </a:xfrm>
          <a:prstGeom prst="roundRect">
            <a:avLst/>
          </a:prstGeom>
          <a:solidFill>
            <a:srgbClr val="A5A5A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Учителям и обучающимся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 возрастных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67" dirty="0">
              <a:ea typeface="Arial"/>
              <a:cs typeface="Arial"/>
            </a:endParaRPr>
          </a:p>
          <a:p>
            <a:pPr algn="ctr"/>
            <a:endParaRPr lang="ru-RU" sz="1467" dirty="0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1108" y="2682239"/>
            <a:ext cx="2889114" cy="3417003"/>
          </a:xfrm>
          <a:prstGeom prst="roundRect">
            <a:avLst/>
          </a:prstGeom>
          <a:solidFill>
            <a:srgbClr val="A5A5A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4300" indent="0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уроках географии путём создания увлекательных сценариев, требующих от обучающихся использования географических знаний для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 учебной задачи.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 и маршрутов.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виртуальных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экскурсий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23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4"/>
          <p:cNvSpPr txBox="1">
            <a:spLocks noGrp="1"/>
          </p:cNvSpPr>
          <p:nvPr>
            <p:ph type="title"/>
          </p:nvPr>
        </p:nvSpPr>
        <p:spPr>
          <a:xfrm>
            <a:off x="514668" y="64008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r>
              <a:rPr lang="ru-RU" sz="1600" dirty="0" smtClean="0"/>
              <a:t>Сайт </a:t>
            </a:r>
            <a:r>
              <a:rPr lang="ru-RU" sz="1600" dirty="0"/>
              <a:t>Муниципальное бюджетное общеобразовательное учреждение</a:t>
            </a:r>
            <a:br>
              <a:rPr lang="ru-RU" sz="1600" dirty="0"/>
            </a:br>
            <a:r>
              <a:rPr lang="ru-RU" sz="1600" b="1" dirty="0">
                <a:hlinkClick r:id="rId3"/>
              </a:rPr>
              <a:t>«Центр образования № 8»</a:t>
            </a:r>
            <a:r>
              <a:rPr lang="ru-RU" sz="1600" dirty="0"/>
              <a:t/>
            </a:r>
            <a:br>
              <a:rPr lang="ru-RU" sz="1600" dirty="0"/>
            </a:br>
            <a:endParaRPr sz="1600" dirty="0"/>
          </a:p>
        </p:txBody>
      </p:sp>
      <p:sp>
        <p:nvSpPr>
          <p:cNvPr id="188" name="Google Shape;188;p4"/>
          <p:cNvSpPr txBox="1">
            <a:spLocks noGrp="1"/>
          </p:cNvSpPr>
          <p:nvPr>
            <p:ph type="body" idx="1"/>
          </p:nvPr>
        </p:nvSpPr>
        <p:spPr>
          <a:xfrm>
            <a:off x="514667" y="2049462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i="1" dirty="0" smtClean="0"/>
              <a:t>Ссылка на цифровой ресурс: </a:t>
            </a:r>
            <a:endParaRPr lang="ru-RU" i="1" dirty="0" smtClean="0"/>
          </a:p>
          <a:p>
            <a:pPr marL="0" lvl="0" indent="0">
              <a:spcBef>
                <a:spcPts val="0"/>
              </a:spcBef>
              <a:buSzPts val="2800"/>
            </a:pPr>
            <a:r>
              <a:rPr lang="en-US" i="1" dirty="0"/>
              <a:t>https://ds8-bogorodsk.edumsko.ru/collective/method_work/doc/2195856</a:t>
            </a:r>
            <a:endParaRPr i="1" dirty="0"/>
          </a:p>
        </p:txBody>
      </p:sp>
      <p:pic>
        <p:nvPicPr>
          <p:cNvPr id="7" name="Google Shape;570;p54"/>
          <p:cNvPicPr preferRelativeResize="0">
            <a:picLocks noGrp="1"/>
          </p:cNvPicPr>
          <p:nvPr>
            <p:ph type="pic" idx="2"/>
          </p:nvPr>
        </p:nvPicPr>
        <p:blipFill rotWithShape="1">
          <a:blip r:embed="rId4">
            <a:alphaModFix/>
          </a:blip>
          <a:srcRect l="14352" r="14352"/>
          <a:stretch/>
        </p:blipFill>
        <p:spPr>
          <a:xfrm>
            <a:off x="5422232" y="1299411"/>
            <a:ext cx="5933156" cy="45616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288</Words>
  <Application>Microsoft Office PowerPoint</Application>
  <PresentationFormat>Широкоэкранный</PresentationFormat>
  <Paragraphs>59</Paragraphs>
  <Slides>10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Assistant Medium</vt:lpstr>
      <vt:lpstr>Calibri</vt:lpstr>
      <vt:lpstr>Caveat</vt:lpstr>
      <vt:lpstr>Helvetica Neue</vt:lpstr>
      <vt:lpstr>Times New Roman</vt:lpstr>
      <vt:lpstr>1_Тема Office</vt:lpstr>
      <vt:lpstr>Презентация PowerPoint</vt:lpstr>
      <vt:lpstr>Краткое описание опыта</vt:lpstr>
      <vt:lpstr>Презентация PowerPoint</vt:lpstr>
      <vt:lpstr>Презентация PowerPoint</vt:lpstr>
      <vt:lpstr>Презентация PowerPoint</vt:lpstr>
      <vt:lpstr>Презентация PowerPoint</vt:lpstr>
      <vt:lpstr>  </vt:lpstr>
      <vt:lpstr>Презентация PowerPoint</vt:lpstr>
      <vt:lpstr>Сайт Муниципальное бюджетное общеобразовательное учреждение «Центр образования № 8»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Home</cp:lastModifiedBy>
  <cp:revision>20</cp:revision>
  <dcterms:created xsi:type="dcterms:W3CDTF">2024-01-14T08:39:34Z</dcterms:created>
  <dcterms:modified xsi:type="dcterms:W3CDTF">2025-01-19T08:47:26Z</dcterms:modified>
</cp:coreProperties>
</file>