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  <p:sldMasterId id="2147483661" r:id="rId2"/>
  </p:sldMasterIdLst>
  <p:notesMasterIdLst>
    <p:notesMasterId r:id="rId9"/>
  </p:notesMasterIdLst>
  <p:sldIdLst>
    <p:sldId id="256" r:id="rId3"/>
    <p:sldId id="257" r:id="rId4"/>
    <p:sldId id="258" r:id="rId5"/>
    <p:sldId id="259" r:id="rId6"/>
    <p:sldId id="260" r:id="rId7"/>
    <p:sldId id="261" r:id="rId8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  <p:ext uri="GoogleSlidesCustomDataVersion2">
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r:id="rId12" roundtripDataSignature="AMtx7mjNmyTKh8Ae124kO0JbqL/8/pa/n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0" d="100"/>
          <a:sy n="60" d="100"/>
        </p:scale>
        <p:origin x="884" y="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customschemas.google.com/relationships/presentationmetadata" Target="metadata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notesMaster" Target="notesMasters/notesMaster1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5" name="Google Shape;165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3" name="Google Shape;173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p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9" name="Google Shape;179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p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4" name="Google Shape;184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Google Shape;190;p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1" name="Google Shape;191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Google Shape;196;p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</p:txBody>
      </p:sp>
      <p:sp>
        <p:nvSpPr>
          <p:cNvPr id="197" name="Google Shape;197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и объект" type="obj">
  <p:cSld name="OBJECT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8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" name="Google Shape;17;p8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8" name="Google Shape;18;p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" name="Google Shape;20;p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Объект с подписью" type="objTx">
  <p:cSld name="OBJECT_WITH_CAPTION_TEXT"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17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1" name="Google Shape;71;p17"/>
          <p:cNvSpPr txBox="1">
            <a:spLocks noGrp="1"/>
          </p:cNvSpPr>
          <p:nvPr>
            <p:ph type="body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31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marL="1371600" lvl="2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marL="2286000" lvl="4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marL="2743200" lvl="5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72" name="Google Shape;72;p17"/>
          <p:cNvSpPr txBox="1">
            <a:spLocks noGrp="1"/>
          </p:cNvSpPr>
          <p:nvPr>
            <p:ph type="body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73" name="Google Shape;73;p1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4" name="Google Shape;74;p1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5" name="Google Shape;75;p1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и вертикальный текст" type="vertTx">
  <p:cSld name="VERTICAL_TEXT"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18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8" name="Google Shape;78;p18"/>
          <p:cNvSpPr txBox="1">
            <a:spLocks noGrp="1"/>
          </p:cNvSpPr>
          <p:nvPr>
            <p:ph type="body" idx="1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9" name="Google Shape;79;p1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0" name="Google Shape;80;p1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1" name="Google Shape;81;p1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Вертикальный заголовок и текст" type="vertTitleAndTx">
  <p:cSld name="VERTICAL_TITLE_AND_VERTICAL_TEXT"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19"/>
          <p:cNvSpPr txBox="1">
            <a:spLocks noGrp="1"/>
          </p:cNvSpPr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4" name="Google Shape;84;p19"/>
          <p:cNvSpPr txBox="1">
            <a:spLocks noGrp="1"/>
          </p:cNvSpPr>
          <p:nvPr>
            <p:ph type="body" idx="1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5" name="Google Shape;85;p19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6" name="Google Shape;86;p1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7" name="Google Shape;87;p1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Титульный слайд" type="title">
  <p:cSld name="TITLE"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21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6" name="Google Shape;96;p21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97" name="Google Shape;97;p2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8" name="Google Shape;98;p2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9" name="Google Shape;99;p2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и объект" type="obj">
  <p:cSld name="OBJECT"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22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2" name="Google Shape;102;p22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03" name="Google Shape;103;p2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4" name="Google Shape;104;p2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5" name="Google Shape;105;p2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раздела" type="secHead">
  <p:cSld name="SECTION_HEADER"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23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8" name="Google Shape;108;p23"/>
          <p:cNvSpPr txBox="1"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109" name="Google Shape;109;p23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0" name="Google Shape;110;p2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1" name="Google Shape;111;p2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Два объекта" type="twoObj">
  <p:cSld name="TWO_OBJECTS"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24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4" name="Google Shape;114;p24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15" name="Google Shape;115;p24"/>
          <p:cNvSpPr txBox="1">
            <a:spLocks noGrp="1"/>
          </p:cNvSpPr>
          <p:nvPr>
            <p:ph type="body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16" name="Google Shape;116;p2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7" name="Google Shape;117;p2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8" name="Google Shape;118;p2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Сравнение" type="twoTxTwoObj">
  <p:cSld name="TWO_OBJECTS_WITH_TEXT"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25"/>
          <p:cNvSpPr txBox="1"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1" name="Google Shape;121;p25"/>
          <p:cNvSpPr txBox="1"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122" name="Google Shape;122;p25"/>
          <p:cNvSpPr txBox="1">
            <a:spLocks noGrp="1"/>
          </p:cNvSpPr>
          <p:nvPr>
            <p:ph type="body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23" name="Google Shape;123;p25"/>
          <p:cNvSpPr txBox="1">
            <a:spLocks noGrp="1"/>
          </p:cNvSpPr>
          <p:nvPr>
            <p:ph type="body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124" name="Google Shape;124;p25"/>
          <p:cNvSpPr txBox="1">
            <a:spLocks noGrp="1"/>
          </p:cNvSpPr>
          <p:nvPr>
            <p:ph type="body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25" name="Google Shape;125;p25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6" name="Google Shape;126;p25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7" name="Google Shape;127;p25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Только заголовок" type="titleOnly">
  <p:cSld name="TITLE_ONLY"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26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0" name="Google Shape;130;p26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1" name="Google Shape;131;p2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2" name="Google Shape;132;p2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Пустой слайд" type="blank">
  <p:cSld name="BLANK"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2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5" name="Google Shape;135;p2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6" name="Google Shape;136;p2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Два объекта" type="twoObj">
  <p:cSld name="TWO_OBJECTS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9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" name="Google Shape;23;p9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4" name="Google Shape;24;p9"/>
          <p:cNvSpPr txBox="1">
            <a:spLocks noGrp="1"/>
          </p:cNvSpPr>
          <p:nvPr>
            <p:ph type="body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5" name="Google Shape;25;p9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" name="Google Shape;26;p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Объект с подписью" type="objTx">
  <p:cSld name="OBJECT_WITH_CAPTION_TEXT"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28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9" name="Google Shape;139;p28"/>
          <p:cNvSpPr txBox="1">
            <a:spLocks noGrp="1"/>
          </p:cNvSpPr>
          <p:nvPr>
            <p:ph type="body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31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marL="1371600" lvl="2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marL="2286000" lvl="4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marL="2743200" lvl="5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140" name="Google Shape;140;p28"/>
          <p:cNvSpPr txBox="1">
            <a:spLocks noGrp="1"/>
          </p:cNvSpPr>
          <p:nvPr>
            <p:ph type="body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141" name="Google Shape;141;p2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2" name="Google Shape;142;p2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3" name="Google Shape;143;p2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Рисунок с подписью" type="picTx">
  <p:cSld name="PICTURE_WITH_CAPTION_TEXT">
    <p:spTree>
      <p:nvGrpSpPr>
        <p:cNvPr id="1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p29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6" name="Google Shape;146;p29"/>
          <p:cNvSpPr>
            <a:spLocks noGrp="1"/>
          </p:cNvSpPr>
          <p:nvPr>
            <p:ph type="pic" idx="2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147" name="Google Shape;147;p29"/>
          <p:cNvSpPr txBox="1">
            <a:spLocks noGrp="1"/>
          </p:cNvSpPr>
          <p:nvPr>
            <p:ph type="body" idx="1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148" name="Google Shape;148;p29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9" name="Google Shape;149;p2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0" name="Google Shape;150;p2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и вертикальный текст" type="vertTx">
  <p:cSld name="VERTICAL_TEXT">
    <p:spTree>
      <p:nvGrpSpPr>
        <p:cNvPr id="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30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3" name="Google Shape;153;p30"/>
          <p:cNvSpPr txBox="1">
            <a:spLocks noGrp="1"/>
          </p:cNvSpPr>
          <p:nvPr>
            <p:ph type="body" idx="1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54" name="Google Shape;154;p3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5" name="Google Shape;155;p3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6" name="Google Shape;156;p3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Вертикальный заголовок и текст" type="vertTitleAndTx">
  <p:cSld name="VERTICAL_TITLE_AND_VERTICAL_TEXT">
    <p:spTree>
      <p:nvGrpSpPr>
        <p:cNvPr id="1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31"/>
          <p:cNvSpPr txBox="1">
            <a:spLocks noGrp="1"/>
          </p:cNvSpPr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9" name="Google Shape;159;p31"/>
          <p:cNvSpPr txBox="1">
            <a:spLocks noGrp="1"/>
          </p:cNvSpPr>
          <p:nvPr>
            <p:ph type="body" idx="1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60" name="Google Shape;160;p3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1" name="Google Shape;161;p3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2" name="Google Shape;162;p3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Рисунок с подписью" type="picTx">
  <p:cSld name="PICTURE_WITH_CAPTIO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10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0" name="Google Shape;30;p10"/>
          <p:cNvSpPr>
            <a:spLocks noGrp="1"/>
          </p:cNvSpPr>
          <p:nvPr>
            <p:ph type="pic" idx="2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31" name="Google Shape;31;p10"/>
          <p:cNvSpPr txBox="1">
            <a:spLocks noGrp="1"/>
          </p:cNvSpPr>
          <p:nvPr>
            <p:ph type="body" idx="1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32" name="Google Shape;32;p1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3" name="Google Shape;33;p1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4" name="Google Shape;34;p1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Сравнение" type="tx">
  <p:cSld name="TITLE_AND_BODY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11"/>
          <p:cNvSpPr txBox="1">
            <a:spLocks noGrp="1"/>
          </p:cNvSpPr>
          <p:nvPr>
            <p:ph type="title"/>
          </p:nvPr>
        </p:nvSpPr>
        <p:spPr>
          <a:xfrm>
            <a:off x="839787" y="365125"/>
            <a:ext cx="10515601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7" name="Google Shape;37;p11"/>
          <p:cNvSpPr txBox="1">
            <a:spLocks noGrp="1"/>
          </p:cNvSpPr>
          <p:nvPr>
            <p:ph type="body" idx="1"/>
          </p:nvPr>
        </p:nvSpPr>
        <p:spPr>
          <a:xfrm>
            <a:off x="839787" y="1681163"/>
            <a:ext cx="5157790" cy="8239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sz="2400" b="1"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8" name="Google Shape;38;p1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Титульный слайд" type="title">
  <p:cSld name="TITLE">
    <p:spTree>
      <p:nvGrpSpPr>
        <p:cNvPr id="1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12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1" name="Google Shape;41;p12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42" name="Google Shape;42;p1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3" name="Google Shape;43;p1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4" name="Google Shape;44;p1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раздела" type="secHead">
  <p:cSld name="SECTION_HEADER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13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13"/>
          <p:cNvSpPr txBox="1"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48" name="Google Shape;48;p13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9" name="Google Shape;49;p1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0" name="Google Shape;50;p1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Сравнение" type="twoTxTwoObj">
  <p:cSld name="TWO_OBJECTS_WITH_TEXT">
    <p:spTree>
      <p:nvGrpSpPr>
        <p:cNvPr id="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14"/>
          <p:cNvSpPr txBox="1"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14"/>
          <p:cNvSpPr txBox="1"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54" name="Google Shape;54;p14"/>
          <p:cNvSpPr txBox="1">
            <a:spLocks noGrp="1"/>
          </p:cNvSpPr>
          <p:nvPr>
            <p:ph type="body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5" name="Google Shape;55;p14"/>
          <p:cNvSpPr txBox="1">
            <a:spLocks noGrp="1"/>
          </p:cNvSpPr>
          <p:nvPr>
            <p:ph type="body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56" name="Google Shape;56;p14"/>
          <p:cNvSpPr txBox="1">
            <a:spLocks noGrp="1"/>
          </p:cNvSpPr>
          <p:nvPr>
            <p:ph type="body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7" name="Google Shape;57;p1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8" name="Google Shape;58;p1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1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Только заголовок" type="titleOnly">
  <p:cSld name="TITLE_ONLY"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15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2" name="Google Shape;62;p15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15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4" name="Google Shape;64;p15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Пустой слайд" type="blank">
  <p:cSld name="BLANK"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6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1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8" name="Google Shape;68;p1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4">
            <a:alphaModFix/>
          </a:blip>
          <a:stretch>
            <a:fillRect/>
          </a:stretch>
        </a:blip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7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1" name="Google Shape;11;p7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Google Shape;12;p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" name="Google Shape;13;p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" name="Google Shape;14;p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3">
            <a:alphaModFix/>
          </a:blip>
          <a:stretch>
            <a:fillRect/>
          </a:stretch>
        </a:blipFill>
        <a:effectLst/>
      </p:bgPr>
    </p:bg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20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90" name="Google Shape;90;p20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1" name="Google Shape;91;p2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2" name="Google Shape;92;p2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3" name="Google Shape;93;p2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7" name="Google Shape;167;p1" descr="Аудитория"/>
          <p:cNvPicPr preferRelativeResize="0">
            <a:picLocks noGrp="1"/>
          </p:cNvPicPr>
          <p:nvPr>
            <p:ph type="body" idx="1"/>
          </p:nvPr>
        </p:nvPicPr>
        <p:blipFill rotWithShape="1">
          <a:blip r:embed="rId3">
            <a:alphaModFix/>
          </a:blip>
          <a:srcRect/>
          <a:stretch/>
        </p:blipFill>
        <p:spPr>
          <a:xfrm flipH="1">
            <a:off x="488325" y="1760425"/>
            <a:ext cx="3348600" cy="3784200"/>
          </a:xfrm>
          <a:prstGeom prst="rect">
            <a:avLst/>
          </a:prstGeom>
          <a:noFill/>
          <a:ln>
            <a:noFill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</p:pic>
      <p:sp>
        <p:nvSpPr>
          <p:cNvPr id="168" name="Google Shape;168;p1"/>
          <p:cNvSpPr/>
          <p:nvPr/>
        </p:nvSpPr>
        <p:spPr>
          <a:xfrm>
            <a:off x="3906675" y="2050175"/>
            <a:ext cx="7938900" cy="34162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200" dirty="0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Тематическое направление: «</a:t>
            </a:r>
            <a:r>
              <a:rPr lang="ru-RU" sz="2200" dirty="0">
                <a:solidFill>
                  <a:srgbClr val="002060"/>
                </a:solidFill>
              </a:rPr>
              <a:t>Искусственный интеллект на службе образования - демонстрация примеров успешного применения ИИ в образовательных процессах, включая адаптацию материалов и персонализацию обучения</a:t>
            </a:r>
            <a:r>
              <a:rPr lang="ru-RU" sz="2200" dirty="0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»</a:t>
            </a:r>
            <a:endParaRPr sz="2200" dirty="0">
              <a:solidFill>
                <a:srgbClr val="00206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200" b="0" i="0" u="none" strike="noStrike" cap="none" dirty="0">
                <a:solidFill>
                  <a:srgbClr val="1F3864"/>
                </a:solidFill>
                <a:latin typeface="Calibri"/>
                <a:ea typeface="Calibri"/>
                <a:cs typeface="Calibri"/>
                <a:sym typeface="Calibri"/>
              </a:rPr>
              <a:t>Тема «Искусственный интеллект как инструмент поддержки педагога: от разработки индивидуальных заданий до сопровождения проектной деятельности»</a:t>
            </a:r>
            <a:endParaRPr sz="3200" b="0" i="0" u="none" strike="noStrike" cap="none" dirty="0">
              <a:solidFill>
                <a:srgbClr val="1F386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381CF5F8-4A5F-4849-BA01-10712489041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00489" y="235235"/>
            <a:ext cx="5934075" cy="914400"/>
          </a:xfrm>
          <a:prstGeom prst="rect">
            <a:avLst/>
          </a:prstGeom>
        </p:spPr>
      </p:pic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8B60F3C0-53DE-4F96-9640-D284A4959B28}"/>
              </a:ext>
            </a:extLst>
          </p:cNvPr>
          <p:cNvSpPr/>
          <p:nvPr/>
        </p:nvSpPr>
        <p:spPr>
          <a:xfrm>
            <a:off x="659906" y="5281027"/>
            <a:ext cx="7498672" cy="11430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70000"/>
              </a:lnSpc>
            </a:pPr>
            <a:r>
              <a:rPr lang="ru-RU" sz="2400" b="1" i="1" dirty="0">
                <a:solidFill>
                  <a:srgbClr val="1D3152"/>
                </a:solidFill>
                <a:latin typeface="Calibri" panose="020F0502020204030204" pitchFamily="34" charset="0"/>
                <a:cs typeface="Calibri" panose="020F0502020204030204" pitchFamily="34" charset="0"/>
                <a:sym typeface="Helvetica Neue"/>
              </a:rPr>
              <a:t>Автор докладчик, </a:t>
            </a:r>
          </a:p>
          <a:p>
            <a:pPr algn="just">
              <a:lnSpc>
                <a:spcPct val="70000"/>
              </a:lnSpc>
            </a:pPr>
            <a:r>
              <a:rPr lang="ru-RU" sz="2400" b="1" i="1" dirty="0" err="1">
                <a:solidFill>
                  <a:srgbClr val="1D3152"/>
                </a:solidFill>
                <a:latin typeface="Calibri" panose="020F0502020204030204" pitchFamily="34" charset="0"/>
                <a:cs typeface="Calibri" panose="020F0502020204030204" pitchFamily="34" charset="0"/>
                <a:sym typeface="Helvetica Neue"/>
              </a:rPr>
              <a:t>Душнев</a:t>
            </a:r>
            <a:r>
              <a:rPr lang="ru-RU" sz="2400" b="1" i="1" dirty="0">
                <a:solidFill>
                  <a:srgbClr val="1D3152"/>
                </a:solidFill>
                <a:latin typeface="Calibri" panose="020F0502020204030204" pitchFamily="34" charset="0"/>
                <a:cs typeface="Calibri" panose="020F0502020204030204" pitchFamily="34" charset="0"/>
                <a:sym typeface="Helvetica Neue"/>
              </a:rPr>
              <a:t> Данила Юрьевич, </a:t>
            </a:r>
          </a:p>
          <a:p>
            <a:pPr algn="just">
              <a:lnSpc>
                <a:spcPct val="70000"/>
              </a:lnSpc>
            </a:pPr>
            <a:r>
              <a:rPr lang="ru-RU" sz="2400" b="1" i="1" dirty="0">
                <a:solidFill>
                  <a:srgbClr val="1D3152"/>
                </a:solidFill>
                <a:latin typeface="Calibri" panose="020F0502020204030204" pitchFamily="34" charset="0"/>
                <a:cs typeface="Calibri" panose="020F0502020204030204" pitchFamily="34" charset="0"/>
                <a:sym typeface="Helvetica Neue"/>
              </a:rPr>
              <a:t>Учитель химии, МБОУ ЦО «Богородский»</a:t>
            </a:r>
          </a:p>
          <a:p>
            <a:pPr algn="just">
              <a:lnSpc>
                <a:spcPct val="70000"/>
              </a:lnSpc>
            </a:pPr>
            <a:r>
              <a:rPr lang="ru-RU" altLang="ru-RU" sz="2400" b="1" i="1" dirty="0">
                <a:solidFill>
                  <a:srgbClr val="1D315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p2"/>
          <p:cNvSpPr txBox="1">
            <a:spLocks noGrp="1"/>
          </p:cNvSpPr>
          <p:nvPr>
            <p:ph type="title"/>
          </p:nvPr>
        </p:nvSpPr>
        <p:spPr>
          <a:xfrm>
            <a:off x="2146513" y="0"/>
            <a:ext cx="71718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ru-RU" sz="3700" dirty="0"/>
              <a:t>Краткое описание опыта</a:t>
            </a:r>
            <a:endParaRPr sz="3700" dirty="0"/>
          </a:p>
        </p:txBody>
      </p:sp>
      <p:sp>
        <p:nvSpPr>
          <p:cNvPr id="176" name="Google Shape;176;p2"/>
          <p:cNvSpPr txBox="1">
            <a:spLocks noGrp="1"/>
          </p:cNvSpPr>
          <p:nvPr>
            <p:ph type="body" idx="1"/>
          </p:nvPr>
        </p:nvSpPr>
        <p:spPr>
          <a:xfrm>
            <a:off x="336698" y="1113243"/>
            <a:ext cx="10515600" cy="29058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228600" indent="-50800">
              <a:spcBef>
                <a:spcPts val="0"/>
              </a:spcBef>
              <a:buSzPts val="2800"/>
              <a:buNone/>
            </a:pPr>
            <a:r>
              <a:rPr lang="ru-RU" b="1" dirty="0"/>
              <a:t>Цель</a:t>
            </a:r>
            <a:r>
              <a:rPr lang="ru-RU" dirty="0"/>
              <a:t>: Повышение качества обучения и эффективности проектной деятельности учащихся за счёт применения искусственного интеллекта в образовательном процессе.</a:t>
            </a:r>
            <a:endParaRPr dirty="0"/>
          </a:p>
          <a:p>
            <a:pPr marL="228600" lvl="0" indent="-508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ru-RU" b="1" dirty="0"/>
              <a:t>Задачи</a:t>
            </a:r>
            <a:r>
              <a:rPr lang="ru-RU" dirty="0"/>
              <a:t>: </a:t>
            </a:r>
            <a:endParaRPr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875F6D8-7040-22DE-7554-0270535E63C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6698" y="2661333"/>
            <a:ext cx="11928265" cy="36933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ru-RU" altLang="ru-RU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Создание персонализированных учебных материалов:</a:t>
            </a:r>
            <a:endParaRPr kumimoji="0" lang="ru-RU" altLang="ru-RU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342900" lvl="4" indent="-342900" eaLnBrk="0" fontAlgn="base" hangingPunct="0">
              <a:spcBef>
                <a:spcPct val="0"/>
              </a:spcBef>
              <a:spcAft>
                <a:spcPct val="0"/>
              </a:spcAft>
              <a:buClrTx/>
              <a:buFont typeface="Wingdings" panose="05000000000000000000" pitchFamily="2" charset="2"/>
              <a:buChar char="q"/>
            </a:pPr>
            <a:r>
              <a:rPr kumimoji="0" lang="ru-RU" altLang="ru-RU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Разработка задач и тестов разного уровня сложности с учётом индивидуальных особенностей учащихся.</a:t>
            </a:r>
          </a:p>
          <a:p>
            <a:pPr marL="342900" lvl="4" indent="-342900" eaLnBrk="0" fontAlgn="base" hangingPunct="0">
              <a:spcBef>
                <a:spcPct val="0"/>
              </a:spcBef>
              <a:spcAft>
                <a:spcPct val="0"/>
              </a:spcAft>
              <a:buClrTx/>
              <a:buFont typeface="Wingdings" panose="05000000000000000000" pitchFamily="2" charset="2"/>
              <a:buChar char="q"/>
            </a:pPr>
            <a:r>
              <a:rPr kumimoji="0" lang="ru-RU" altLang="ru-RU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Предотвращение списывания за счёт уникальности заданий.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ru-RU" altLang="ru-RU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Поддержка проектной деятельности:</a:t>
            </a:r>
            <a:endParaRPr kumimoji="0" lang="ru-RU" altLang="ru-RU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342900" lvl="1" indent="-342900" eaLnBrk="0" fontAlgn="base" hangingPunct="0">
              <a:spcBef>
                <a:spcPct val="0"/>
              </a:spcBef>
              <a:spcAft>
                <a:spcPct val="0"/>
              </a:spcAft>
              <a:buClrTx/>
              <a:buFont typeface="Wingdings" panose="05000000000000000000" pitchFamily="2" charset="2"/>
              <a:buChar char="q"/>
            </a:pPr>
            <a:r>
              <a:rPr kumimoji="0" lang="ru-RU" altLang="ru-RU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Использование ИИ для генерирования идей и модернизации проектов.</a:t>
            </a:r>
          </a:p>
          <a:p>
            <a:pPr marL="342900" lvl="1" indent="-342900" eaLnBrk="0" fontAlgn="base" hangingPunct="0">
              <a:spcBef>
                <a:spcPct val="0"/>
              </a:spcBef>
              <a:spcAft>
                <a:spcPct val="0"/>
              </a:spcAft>
              <a:buClrTx/>
              <a:buFont typeface="Wingdings" panose="05000000000000000000" pitchFamily="2" charset="2"/>
              <a:buChar char="q"/>
            </a:pPr>
            <a:r>
              <a:rPr kumimoji="0" lang="ru-RU" altLang="ru-RU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Применение ИИ для консультаций по проектам и нахождения нестандартных решений.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ru-RU" altLang="ru-RU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Оптимизация работы педагога:</a:t>
            </a:r>
            <a:endParaRPr kumimoji="0" lang="ru-RU" altLang="ru-RU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342900" lvl="1" indent="-342900" eaLnBrk="0" fontAlgn="base" hangingPunct="0">
              <a:spcBef>
                <a:spcPct val="0"/>
              </a:spcBef>
              <a:spcAft>
                <a:spcPct val="0"/>
              </a:spcAft>
              <a:buClrTx/>
              <a:buFont typeface="Wingdings" panose="05000000000000000000" pitchFamily="2" charset="2"/>
              <a:buChar char="q"/>
            </a:pPr>
            <a:r>
              <a:rPr kumimoji="0" lang="ru-RU" altLang="ru-RU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Автоматизация рутинных задач (анализ успеваемости, составление таблиц, создание планов).</a:t>
            </a:r>
          </a:p>
          <a:p>
            <a:pPr marL="342900" lvl="1" indent="-342900" eaLnBrk="0" fontAlgn="base" hangingPunct="0">
              <a:spcBef>
                <a:spcPct val="0"/>
              </a:spcBef>
              <a:spcAft>
                <a:spcPct val="0"/>
              </a:spcAft>
              <a:buClrTx/>
              <a:buFont typeface="Wingdings" panose="05000000000000000000" pitchFamily="2" charset="2"/>
              <a:buChar char="q"/>
            </a:pPr>
            <a:r>
              <a:rPr kumimoji="0" lang="ru-RU" altLang="ru-RU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Освобождение времени для работы с учащимися и реализации творческих идей.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+mj-lt"/>
              <a:buAutoNum type="arabicPeriod"/>
              <a:tabLst/>
            </a:pPr>
            <a:r>
              <a:rPr kumimoji="0" lang="ru-RU" altLang="ru-RU" sz="18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Развитие интереса к учебной деятельности:</a:t>
            </a:r>
            <a:endParaRPr kumimoji="0" lang="ru-RU" altLang="ru-RU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342900" lvl="1" indent="-342900" eaLnBrk="0" fontAlgn="base" hangingPunct="0">
              <a:spcBef>
                <a:spcPct val="0"/>
              </a:spcBef>
              <a:spcAft>
                <a:spcPct val="0"/>
              </a:spcAft>
              <a:buClrTx/>
              <a:buFont typeface="Wingdings" panose="05000000000000000000" pitchFamily="2" charset="2"/>
              <a:buChar char="q"/>
            </a:pPr>
            <a:r>
              <a:rPr kumimoji="0" lang="ru-RU" altLang="ru-RU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Создание задач и проектов, связанных с реальной жизнью, для повышения интереса к предметам.</a:t>
            </a:r>
          </a:p>
          <a:p>
            <a:pPr marL="342900" lvl="1" indent="-342900" eaLnBrk="0" fontAlgn="base" hangingPunct="0">
              <a:spcBef>
                <a:spcPct val="0"/>
              </a:spcBef>
              <a:spcAft>
                <a:spcPct val="0"/>
              </a:spcAft>
              <a:buClrTx/>
              <a:buFont typeface="Wingdings" panose="05000000000000000000" pitchFamily="2" charset="2"/>
              <a:buChar char="q"/>
            </a:pPr>
            <a:r>
              <a:rPr kumimoji="0" lang="ru-RU" altLang="ru-RU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Формирование у учащихся навыков самостоятельной работы и глубокой проработки материала.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ED6A9063-130E-4A44-8200-E509B380EE38}"/>
              </a:ext>
            </a:extLst>
          </p:cNvPr>
          <p:cNvSpPr/>
          <p:nvPr/>
        </p:nvSpPr>
        <p:spPr>
          <a:xfrm>
            <a:off x="3249227" y="525637"/>
            <a:ext cx="5397624" cy="6617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7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Практическая значимость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30B5CA6-8976-C32B-2096-9930E039CF71}"/>
              </a:ext>
            </a:extLst>
          </p:cNvPr>
          <p:cNvSpPr txBox="1"/>
          <p:nvPr/>
        </p:nvSpPr>
        <p:spPr>
          <a:xfrm>
            <a:off x="200340" y="1467899"/>
            <a:ext cx="11729389" cy="40934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000" dirty="0"/>
              <a:t>	1. Создание задач по физике с использованием редких тематик (например, приставок величин) и проектов по химии с помощью ИИ позволяет раскрыть индивидуальные способности каждого ученика.</a:t>
            </a:r>
            <a:br>
              <a:rPr lang="ru-RU" sz="2000" dirty="0"/>
            </a:br>
            <a:r>
              <a:rPr lang="ru-RU" sz="2000" dirty="0"/>
              <a:t>	2. Учащиеся перестают полагаться на списывание благодаря уникальности задач, что мотивирует их к изучению и применению теоретических знаний на практике.</a:t>
            </a:r>
            <a:br>
              <a:rPr lang="ru-RU" sz="2000" dirty="0"/>
            </a:br>
            <a:r>
              <a:rPr lang="ru-RU" sz="2000" dirty="0"/>
              <a:t>	3. ИИ помогает генерировать идеи для проектных и исследовательских работ, направляя педагога и школьников в сторону новых решений. Например, идея добавления пластификатора в акриловые краски позволила модернизировать проект, связанный с химией и искусством.</a:t>
            </a:r>
            <a:br>
              <a:rPr lang="ru-RU" sz="2000" dirty="0"/>
            </a:br>
            <a:r>
              <a:rPr lang="ru-RU" sz="2000" dirty="0"/>
              <a:t>	4.Внедрение ИИ оптимизирует педагогический процесс: помогает работать с документацией, анализировать данные и находить нестандартные подходы к организации учебного процесса. Это не только экономит время, но и делает работу педагога более продуктивной.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p4"/>
          <p:cNvSpPr txBox="1">
            <a:spLocks noGrp="1"/>
          </p:cNvSpPr>
          <p:nvPr>
            <p:ph type="body" idx="1"/>
          </p:nvPr>
        </p:nvSpPr>
        <p:spPr>
          <a:xfrm>
            <a:off x="0" y="1046422"/>
            <a:ext cx="7581014" cy="49654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r>
              <a:rPr lang="ru-RU" sz="1300" b="1" dirty="0"/>
              <a:t>Возможности:</a:t>
            </a:r>
            <a:endParaRPr lang="ru-RU" sz="1300" dirty="0"/>
          </a:p>
          <a:p>
            <a:pPr>
              <a:buFont typeface="Arial" panose="020B0604020202020204" pitchFamily="34" charset="0"/>
              <a:buChar char="•"/>
            </a:pPr>
            <a:r>
              <a:rPr lang="ru-RU" sz="1300" dirty="0"/>
              <a:t>Разработка индивидуализированных заданий и тестов.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1300" dirty="0"/>
              <a:t>Помощь в проектной деятельности (идеи, оформление, генерация решений).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1300" dirty="0"/>
              <a:t>Оптимизация работы педагога (таблицы, КТП, анализ успеваемости).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1300" dirty="0"/>
              <a:t>Персонализация обучения с учётом уровня знаний учеников.</a:t>
            </a:r>
          </a:p>
          <a:p>
            <a:r>
              <a:rPr lang="ru-RU" sz="1300" b="1" dirty="0"/>
              <a:t>Пример применения:</a:t>
            </a:r>
            <a:endParaRPr lang="ru-RU" sz="1300" dirty="0"/>
          </a:p>
          <a:p>
            <a:pPr>
              <a:buFont typeface="Arial" panose="020B0604020202020204" pitchFamily="34" charset="0"/>
              <a:buChar char="•"/>
            </a:pPr>
            <a:r>
              <a:rPr lang="ru-RU" sz="1300" dirty="0"/>
              <a:t>В физике: создание задач по электричеству с использованием приставок величин.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1300" dirty="0"/>
              <a:t>В химии: модернизация проектов (например, добавление пластификатора в акриловые краски для улучшения их свойств).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1300" dirty="0"/>
              <a:t>В педагогической практике: автоматизация рутинных задач и поддержка творческой работы.</a:t>
            </a:r>
          </a:p>
          <a:p>
            <a:r>
              <a:rPr lang="ru-RU" sz="1300" b="1" dirty="0"/>
              <a:t>Преимущества:</a:t>
            </a:r>
            <a:endParaRPr lang="ru-RU" sz="1300" dirty="0"/>
          </a:p>
          <a:p>
            <a:pPr>
              <a:buFont typeface="Arial" panose="020B0604020202020204" pitchFamily="34" charset="0"/>
              <a:buChar char="•"/>
            </a:pPr>
            <a:r>
              <a:rPr lang="ru-RU" sz="1300" dirty="0"/>
              <a:t>Экономия времени.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1300" dirty="0"/>
              <a:t>Уникальность заданий, снижение списывания.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1300" dirty="0"/>
              <a:t>Инструмент для вдохновения и поиска новых идей.</a:t>
            </a:r>
          </a:p>
          <a:p>
            <a:r>
              <a:rPr lang="ru-RU" sz="1300" b="1" dirty="0"/>
              <a:t>Ограничения:</a:t>
            </a:r>
            <a:endParaRPr lang="ru-RU" sz="1300" dirty="0"/>
          </a:p>
          <a:p>
            <a:pPr>
              <a:buFont typeface="Arial" panose="020B0604020202020204" pitchFamily="34" charset="0"/>
              <a:buChar char="•"/>
            </a:pPr>
            <a:r>
              <a:rPr lang="ru-RU" sz="1300" dirty="0"/>
              <a:t>Возможны ошибки, требуется проверка.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1300" dirty="0"/>
              <a:t>Не заменяет педагога, а дополняет его.</a:t>
            </a:r>
          </a:p>
        </p:txBody>
      </p:sp>
      <p:pic>
        <p:nvPicPr>
          <p:cNvPr id="2052" name="Picture 4" descr="ChatGPT — Википедия">
            <a:extLst>
              <a:ext uri="{FF2B5EF4-FFF2-40B4-BE49-F238E27FC236}">
                <a16:creationId xmlns:a16="http://schemas.microsoft.com/office/drawing/2014/main" id="{24086D7A-7693-641E-81B8-632FBE4DB08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668" y="414097"/>
            <a:ext cx="2143125" cy="2143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>
            <a:extLst>
              <a:ext uri="{FF2B5EF4-FFF2-40B4-BE49-F238E27FC236}">
                <a16:creationId xmlns:a16="http://schemas.microsoft.com/office/drawing/2014/main" id="{7E8E2CBE-50CB-D3B3-58B0-0D157FDCA32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29791" y="4501025"/>
            <a:ext cx="6572250" cy="1419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Каковы возможности YandexGPT и как попробовать новую нейросеть — Лайфхакер">
            <a:extLst>
              <a:ext uri="{FF2B5EF4-FFF2-40B4-BE49-F238E27FC236}">
                <a16:creationId xmlns:a16="http://schemas.microsoft.com/office/drawing/2014/main" id="{E9B57427-7676-62C6-5718-8C26180DEDC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89" t="17240" r="5505" b="22815"/>
          <a:stretch/>
        </p:blipFill>
        <p:spPr bwMode="auto">
          <a:xfrm>
            <a:off x="8261497" y="2811627"/>
            <a:ext cx="3563644" cy="12347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Заголовок 6">
            <a:extLst>
              <a:ext uri="{FF2B5EF4-FFF2-40B4-BE49-F238E27FC236}">
                <a16:creationId xmlns:a16="http://schemas.microsoft.com/office/drawing/2014/main" id="{EC0B99B9-F8E7-5F66-08EA-9C44F248BE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63763" y="-386003"/>
            <a:ext cx="3932237" cy="1600200"/>
          </a:xfrm>
        </p:spPr>
        <p:txBody>
          <a:bodyPr/>
          <a:lstStyle/>
          <a:p>
            <a:pPr algn="ctr"/>
            <a:r>
              <a:rPr lang="en-US" sz="6000" dirty="0"/>
              <a:t>ChatGPT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p5"/>
          <p:cNvSpPr txBox="1">
            <a:spLocks noGrp="1"/>
          </p:cNvSpPr>
          <p:nvPr>
            <p:ph type="title"/>
          </p:nvPr>
        </p:nvSpPr>
        <p:spPr>
          <a:xfrm>
            <a:off x="839787" y="365125"/>
            <a:ext cx="10515601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endParaRPr/>
          </a:p>
        </p:txBody>
      </p:sp>
      <p:sp>
        <p:nvSpPr>
          <p:cNvPr id="194" name="Google Shape;194;p5"/>
          <p:cNvSpPr txBox="1">
            <a:spLocks noGrp="1"/>
          </p:cNvSpPr>
          <p:nvPr>
            <p:ph type="body" idx="1"/>
          </p:nvPr>
        </p:nvSpPr>
        <p:spPr>
          <a:xfrm>
            <a:off x="839787" y="1681163"/>
            <a:ext cx="5157790" cy="8239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</a:pPr>
            <a:endParaRPr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AC6A3B5C-7F1F-8CFF-D21D-1C077621D6A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"/>
            <a:ext cx="5486682" cy="350874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E94C2F96-7F9A-1E5D-6295-573A369CE51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6350" y="3508745"/>
            <a:ext cx="5493032" cy="334925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ECC3E88D-A55C-67F3-34E3-DEE895CD7D8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493032" y="0"/>
            <a:ext cx="6716289" cy="480591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779703AB-3BD1-BD5F-268A-F0665054A57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486682" y="3508745"/>
            <a:ext cx="7474334" cy="4140413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Google Shape;199;p6"/>
          <p:cNvSpPr/>
          <p:nvPr/>
        </p:nvSpPr>
        <p:spPr>
          <a:xfrm>
            <a:off x="2448387" y="969245"/>
            <a:ext cx="6729600" cy="88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3600"/>
              <a:buFont typeface="Calibri"/>
              <a:buNone/>
            </a:pPr>
            <a:r>
              <a:rPr lang="ru-RU" sz="3600" b="1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Мы открыты </a:t>
            </a:r>
            <a:endParaRPr/>
          </a:p>
          <a:p>
            <a:pPr marL="0" marR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3600"/>
              <a:buFont typeface="Calibri"/>
              <a:buNone/>
            </a:pPr>
            <a:r>
              <a:rPr lang="ru-RU" sz="3600" b="1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для сотрудничества и новых идей</a:t>
            </a:r>
            <a:endParaRPr sz="36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00" name="Google Shape;200;p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1198508"/>
            <a:ext cx="12192000" cy="50741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1_Тема Office">
  <a:themeElements>
    <a:clrScheme name="Стандартная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1">
  <a:themeElements>
    <a:clrScheme name="Стандартная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</TotalTime>
  <Words>460</Words>
  <Application>Microsoft Office PowerPoint</Application>
  <PresentationFormat>Широкоэкранный</PresentationFormat>
  <Paragraphs>42</Paragraphs>
  <Slides>6</Slides>
  <Notes>6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6</vt:i4>
      </vt:variant>
    </vt:vector>
  </HeadingPairs>
  <TitlesOfParts>
    <vt:vector size="11" baseType="lpstr">
      <vt:lpstr>Arial</vt:lpstr>
      <vt:lpstr>Calibri</vt:lpstr>
      <vt:lpstr>Wingdings</vt:lpstr>
      <vt:lpstr>1_Тема Office</vt:lpstr>
      <vt:lpstr>Тема1</vt:lpstr>
      <vt:lpstr>Презентация PowerPoint</vt:lpstr>
      <vt:lpstr>Краткое описание опыта</vt:lpstr>
      <vt:lpstr>Презентация PowerPoint</vt:lpstr>
      <vt:lpstr>ChatGPT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Luujee</cp:lastModifiedBy>
  <cp:revision>2</cp:revision>
  <dcterms:created xsi:type="dcterms:W3CDTF">2024-01-14T08:39:34Z</dcterms:created>
  <dcterms:modified xsi:type="dcterms:W3CDTF">2025-01-19T09:04:57Z</dcterms:modified>
</cp:coreProperties>
</file>