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GoogleSlidesCustomDataVersion2">
      <go:slidesCustomData xmlns:go="http://customooxmlschemas.google.com/" r:id="rId15" roundtripDataSignature="AMtx7mjUrt9kCooyf1jRkqWbY4Gc7px8s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customschemas.google.com/relationships/presentationmetadata" Target="metadata"/><Relationship Id="rId14" Type="http://schemas.openxmlformats.org/officeDocument/2006/relationships/slide" Target="slides/slide10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0" name="Google Shape;90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27577eb4d1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65" name="Google Shape;165;g327577eb4d1_0_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3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3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5" name="Google Shape;105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3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3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7" name="Google Shape;127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3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p3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1" name="Google Shape;141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3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p3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3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3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" name="Google Shape;18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7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7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72" name="Google Shape;72;p17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73" name="Google Shape;73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8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8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9" name="Google Shape;79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9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9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5" name="Google Shape;85;p1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6" name="Google Shape;86;p1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1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9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9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5" name="Google Shape;25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35" name="Google Shape;35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36" name="Google Shape;36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Сравнение" type="tx">
  <p:cSld name="TITLE_AND_BODY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839787" y="1681163"/>
            <a:ext cx="5157790" cy="82391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b="1" sz="2400"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51" name="Google Shape;51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3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57" name="Google Shape;57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63" name="Google Shape;63;p14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4" name="Google Shape;64;p14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65" name="Google Shape;65;p14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6" name="Google Shape;66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7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0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4" Type="http://schemas.openxmlformats.org/officeDocument/2006/relationships/image" Target="../media/image18.png"/><Relationship Id="rId5" Type="http://schemas.openxmlformats.org/officeDocument/2006/relationships/image" Target="../media/image6.png"/><Relationship Id="rId6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5.png"/><Relationship Id="rId4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21.png"/><Relationship Id="rId4" Type="http://schemas.openxmlformats.org/officeDocument/2006/relationships/image" Target="../media/image1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6.png"/><Relationship Id="rId4" Type="http://schemas.openxmlformats.org/officeDocument/2006/relationships/image" Target="../media/image9.png"/><Relationship Id="rId5" Type="http://schemas.openxmlformats.org/officeDocument/2006/relationships/image" Target="../media/image17.png"/><Relationship Id="rId6" Type="http://schemas.openxmlformats.org/officeDocument/2006/relationships/image" Target="../media/image1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0.png"/><Relationship Id="rId4" Type="http://schemas.openxmlformats.org/officeDocument/2006/relationships/image" Target="../media/image19.png"/><Relationship Id="rId5" Type="http://schemas.openxmlformats.org/officeDocument/2006/relationships/image" Target="../media/image2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2.png"/><Relationship Id="rId6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Аудитория" id="92" name="Google Shape;92;p1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 flipH="1">
            <a:off x="488325" y="1760425"/>
            <a:ext cx="3348600" cy="37842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49803"/>
              </a:srgbClr>
            </a:outerShdw>
          </a:effectLst>
        </p:spPr>
      </p:pic>
      <p:sp>
        <p:nvSpPr>
          <p:cNvPr id="93" name="Google Shape;93;p1"/>
          <p:cNvSpPr/>
          <p:nvPr/>
        </p:nvSpPr>
        <p:spPr>
          <a:xfrm>
            <a:off x="3732939" y="1755818"/>
            <a:ext cx="7938900" cy="32623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b="0" i="0" lang="ru-RU" sz="2200" u="none" cap="none" strike="noStrike">
                <a:solidFill>
                  <a:srgbClr val="1F3864"/>
                </a:solidFill>
                <a:latin typeface="Calibri"/>
                <a:ea typeface="Calibri"/>
                <a:cs typeface="Calibri"/>
                <a:sym typeface="Calibri"/>
              </a:rPr>
              <a:t>Тематическое направление: «3.1. Цифровые инструменты на каждый день – обсуждение и практическое применение доступных цифровых инструментов, которые можно использовать в образовательной деятельности ежедневно»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t/>
            </a:r>
            <a:endParaRPr b="0" i="0" sz="2200" u="none" cap="none" strike="noStrike">
              <a:solidFill>
                <a:srgbClr val="1F3864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b="0" i="0" lang="ru-RU" sz="3200" u="none" cap="none" strike="noStrike">
                <a:solidFill>
                  <a:srgbClr val="1F3864"/>
                </a:solidFill>
                <a:latin typeface="Calibri"/>
                <a:ea typeface="Calibri"/>
                <a:cs typeface="Calibri"/>
                <a:sym typeface="Calibri"/>
              </a:rPr>
              <a:t>Тема: «WolframAlpha как цифровой инструмент на уроках вероятности и статистики в 10-11 классах»</a:t>
            </a:r>
            <a:endParaRPr b="0" i="0" sz="3200" u="none" cap="none" strike="noStrike">
              <a:solidFill>
                <a:srgbClr val="1F386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1"/>
          <p:cNvSpPr/>
          <p:nvPr/>
        </p:nvSpPr>
        <p:spPr>
          <a:xfrm>
            <a:off x="3836925" y="5112598"/>
            <a:ext cx="60960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just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1" lang="ru-RU" sz="1800" u="none" cap="none" strike="noStrike">
                <a:solidFill>
                  <a:srgbClr val="1D3152"/>
                </a:solidFill>
                <a:latin typeface="Calibri"/>
                <a:ea typeface="Calibri"/>
                <a:cs typeface="Calibri"/>
                <a:sym typeface="Calibri"/>
              </a:rPr>
              <a:t>Парамонова Анна Андреевна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just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1" lang="ru-RU" sz="1800" u="none" cap="none" strike="noStrike">
                <a:solidFill>
                  <a:srgbClr val="1D3152"/>
                </a:solidFill>
                <a:latin typeface="Calibri"/>
                <a:ea typeface="Calibri"/>
                <a:cs typeface="Calibri"/>
                <a:sym typeface="Calibri"/>
              </a:rPr>
              <a:t>Учитель математики, МБОУ Барвихинская СОШ</a:t>
            </a:r>
            <a:endParaRPr b="1" i="1" sz="1800" u="none" cap="none" strike="noStrike">
              <a:solidFill>
                <a:srgbClr val="1D3152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5" name="Google Shape;95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800489" y="235235"/>
            <a:ext cx="5934075" cy="91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327577eb4d1_0_1"/>
          <p:cNvSpPr/>
          <p:nvPr/>
        </p:nvSpPr>
        <p:spPr>
          <a:xfrm>
            <a:off x="2448387" y="969245"/>
            <a:ext cx="6729600" cy="88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600"/>
              <a:buFont typeface="Calibri"/>
              <a:buNone/>
            </a:pPr>
            <a:r>
              <a:rPr b="1" i="0" lang="ru-RU" sz="3600" u="none" cap="none" strike="noStrik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Мы открыты 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600"/>
              <a:buFont typeface="Calibri"/>
              <a:buNone/>
            </a:pPr>
            <a:r>
              <a:rPr b="1" i="0" lang="ru-RU" sz="3600" u="none" cap="none" strike="noStrike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для сотрудничества и новых идей</a:t>
            </a:r>
            <a:endParaRPr b="1" i="0" sz="36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68" name="Google Shape;168;g327577eb4d1_0_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198508"/>
            <a:ext cx="12192000" cy="50741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2"/>
          <p:cNvSpPr txBox="1"/>
          <p:nvPr>
            <p:ph type="title"/>
          </p:nvPr>
        </p:nvSpPr>
        <p:spPr>
          <a:xfrm>
            <a:off x="408432" y="538861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/>
              <a:t>Применение WolframAlpha: </a:t>
            </a:r>
            <a:br>
              <a:rPr lang="ru-RU"/>
            </a:br>
            <a:r>
              <a:rPr lang="ru-RU"/>
              <a:t>цели и задачи </a:t>
            </a:r>
            <a:endParaRPr/>
          </a:p>
        </p:txBody>
      </p:sp>
      <p:sp>
        <p:nvSpPr>
          <p:cNvPr id="101" name="Google Shape;101;p32"/>
          <p:cNvSpPr txBox="1"/>
          <p:nvPr>
            <p:ph idx="1" type="body"/>
          </p:nvPr>
        </p:nvSpPr>
        <p:spPr>
          <a:xfrm>
            <a:off x="865632" y="1736408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1143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ru-RU" u="sng"/>
              <a:t>Цели:</a:t>
            </a:r>
            <a:endParaRPr/>
          </a:p>
          <a:p>
            <a: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ru-RU"/>
              <a:t>Упрощение анализа данных</a:t>
            </a:r>
            <a:endParaRPr/>
          </a:p>
          <a:p>
            <a: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ru-RU"/>
              <a:t>Развитие критического мышления</a:t>
            </a:r>
            <a:endParaRPr/>
          </a:p>
          <a:p>
            <a: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ru-RU"/>
              <a:t>Повышение интереса к предмету</a:t>
            </a:r>
            <a:endParaRPr/>
          </a:p>
          <a:p>
            <a: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ru-RU"/>
              <a:t>Формирование практических навыков</a:t>
            </a:r>
            <a:endParaRPr/>
          </a:p>
          <a:p>
            <a: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ru-RU"/>
              <a:t>Поддержка самостоятельного обучения</a:t>
            </a:r>
            <a:endParaRPr/>
          </a:p>
        </p:txBody>
      </p:sp>
      <p:sp>
        <p:nvSpPr>
          <p:cNvPr id="102" name="Google Shape;102;p32"/>
          <p:cNvSpPr txBox="1"/>
          <p:nvPr>
            <p:ph idx="2" type="body"/>
          </p:nvPr>
        </p:nvSpPr>
        <p:spPr>
          <a:xfrm>
            <a:off x="6339840" y="1736408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10000"/>
          </a:bodyPr>
          <a:lstStyle/>
          <a:p>
            <a:pPr indent="0" lvl="0" marL="1143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ct val="69498"/>
              <a:buNone/>
            </a:pPr>
            <a:r>
              <a:rPr lang="ru-RU" u="sng"/>
              <a:t>Задачи:</a:t>
            </a:r>
            <a:endParaRPr/>
          </a:p>
          <a:p>
            <a: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69498"/>
              <a:buChar char="•"/>
            </a:pPr>
            <a:r>
              <a:rPr lang="ru-RU"/>
              <a:t>Обучение основам статистики</a:t>
            </a:r>
            <a:endParaRPr/>
          </a:p>
          <a:p>
            <a: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69498"/>
              <a:buChar char="•"/>
            </a:pPr>
            <a:r>
              <a:rPr lang="ru-RU"/>
              <a:t>Визуализация данных</a:t>
            </a:r>
            <a:endParaRPr/>
          </a:p>
          <a:p>
            <a: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69498"/>
              <a:buChar char="•"/>
            </a:pPr>
            <a:r>
              <a:rPr lang="ru-RU"/>
              <a:t>Решение реальных задач</a:t>
            </a:r>
            <a:endParaRPr/>
          </a:p>
          <a:p>
            <a: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69498"/>
              <a:buChar char="•"/>
            </a:pPr>
            <a:r>
              <a:rPr lang="ru-RU"/>
              <a:t>Сравнительный анализ</a:t>
            </a:r>
            <a:endParaRPr/>
          </a:p>
          <a:p>
            <a: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69498"/>
              <a:buChar char="•"/>
            </a:pPr>
            <a:r>
              <a:rPr lang="ru-RU"/>
              <a:t>Подготовка к экзаменам</a:t>
            </a:r>
            <a:endParaRPr/>
          </a:p>
          <a:p>
            <a: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69498"/>
              <a:buChar char="•"/>
            </a:pPr>
            <a:r>
              <a:rPr lang="ru-RU"/>
              <a:t>Интеграция с другими предметами</a:t>
            </a:r>
            <a:endParaRPr/>
          </a:p>
          <a:p>
            <a:pPr indent="-3429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ct val="69498"/>
              <a:buChar char="•"/>
            </a:pPr>
            <a:r>
              <a:rPr lang="ru-RU"/>
              <a:t>Развитие навыков работы с цифровыми инструментами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"/>
          <p:cNvSpPr txBox="1"/>
          <p:nvPr>
            <p:ph idx="4294967295" type="title"/>
          </p:nvPr>
        </p:nvSpPr>
        <p:spPr>
          <a:xfrm>
            <a:off x="2615485" y="-352011"/>
            <a:ext cx="6473350" cy="164639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ru-RU"/>
              <a:t>Практическая значимость</a:t>
            </a:r>
            <a:endParaRPr i="1" sz="2177"/>
          </a:p>
        </p:txBody>
      </p:sp>
      <p:pic>
        <p:nvPicPr>
          <p:cNvPr id="108" name="Google Shape;108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76969" y="2896033"/>
            <a:ext cx="6764279" cy="296599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Picture background" id="109" name="Google Shape;109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68642" y="2457653"/>
            <a:ext cx="2378590" cy="23055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039683" y="1474641"/>
            <a:ext cx="6038850" cy="533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378256" y="2308457"/>
            <a:ext cx="3181350" cy="438150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3"/>
          <p:cNvSpPr txBox="1"/>
          <p:nvPr/>
        </p:nvSpPr>
        <p:spPr>
          <a:xfrm>
            <a:off x="-585667" y="1592247"/>
            <a:ext cx="5477256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«Вероятность и статистика» 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ru-RU" sz="1800" u="none" cap="none" strike="noStrike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для 10-11 классов </a:t>
            </a:r>
            <a:endParaRPr b="1" i="0" sz="1800" u="none" cap="none" strike="noStrike">
              <a:solidFill>
                <a:srgbClr val="C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3"/>
          <p:cNvSpPr/>
          <p:nvPr/>
        </p:nvSpPr>
        <p:spPr>
          <a:xfrm>
            <a:off x="3454542" y="2788920"/>
            <a:ext cx="1115117" cy="530352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6"/>
          </a:solidFill>
          <a:ln cap="flat" cmpd="sng" w="25400">
            <a:solidFill>
              <a:srgbClr val="42719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3"/>
          <p:cNvSpPr/>
          <p:nvPr/>
        </p:nvSpPr>
        <p:spPr>
          <a:xfrm>
            <a:off x="11333069" y="2835718"/>
            <a:ext cx="776635" cy="436756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6"/>
          </a:solidFill>
          <a:ln cap="flat" cmpd="sng" w="25400">
            <a:solidFill>
              <a:srgbClr val="42719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33"/>
          <p:cNvSpPr/>
          <p:nvPr/>
        </p:nvSpPr>
        <p:spPr>
          <a:xfrm>
            <a:off x="100079" y="3124435"/>
            <a:ext cx="616802" cy="384351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6"/>
          </a:solidFill>
          <a:ln cap="flat" cmpd="sng" w="25400">
            <a:solidFill>
              <a:srgbClr val="42719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0" name="Google Shape;120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3598" y="2880358"/>
            <a:ext cx="6290468" cy="8717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3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35042" y="4149256"/>
            <a:ext cx="7832796" cy="782658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33"/>
          <p:cNvSpPr/>
          <p:nvPr/>
        </p:nvSpPr>
        <p:spPr>
          <a:xfrm>
            <a:off x="7306056" y="3081803"/>
            <a:ext cx="694835" cy="384351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6"/>
          </a:solidFill>
          <a:ln cap="flat" cmpd="sng" w="25400">
            <a:solidFill>
              <a:srgbClr val="42719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3" name="Google Shape;123;p3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8167838" y="2974185"/>
            <a:ext cx="3811666" cy="6841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3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08480" y="1874520"/>
            <a:ext cx="7371301" cy="75898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9" name="Google Shape;129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198981" y="2213097"/>
            <a:ext cx="2442708" cy="24156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44276" y="1081676"/>
            <a:ext cx="8294540" cy="5058579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4"/>
          <p:cNvSpPr txBox="1"/>
          <p:nvPr/>
        </p:nvSpPr>
        <p:spPr>
          <a:xfrm>
            <a:off x="8702824" y="4628784"/>
            <a:ext cx="3435021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«WolframAlpha»</a:t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34"/>
          <p:cNvSpPr txBox="1"/>
          <p:nvPr>
            <p:ph type="title"/>
          </p:nvPr>
        </p:nvSpPr>
        <p:spPr>
          <a:xfrm>
            <a:off x="2868168" y="41084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ru-RU"/>
              <a:t>Примеры применения </a:t>
            </a:r>
            <a:endParaRPr/>
          </a:p>
        </p:txBody>
      </p:sp>
      <p:pic>
        <p:nvPicPr>
          <p:cNvPr id="137" name="Google Shape;137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9852" y="1636776"/>
            <a:ext cx="5771535" cy="36494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3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111496" y="2612469"/>
            <a:ext cx="6028944" cy="26737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81961" y="1145202"/>
            <a:ext cx="5571366" cy="32699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4" name="Google Shape;144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172200" y="1278279"/>
            <a:ext cx="5781674" cy="3497556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912161" y="3348832"/>
            <a:ext cx="3283964" cy="257583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333488" y="4007200"/>
            <a:ext cx="3483023" cy="20524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Google Shape;151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6815" y="1560195"/>
            <a:ext cx="3341792" cy="417252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3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636008" y="337918"/>
            <a:ext cx="2309081" cy="5467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3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482490" y="1879836"/>
            <a:ext cx="4383976" cy="30343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6"/>
          <p:cNvSpPr txBox="1"/>
          <p:nvPr>
            <p:ph type="title"/>
          </p:nvPr>
        </p:nvSpPr>
        <p:spPr>
          <a:xfrm>
            <a:off x="554736" y="174728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ru-RU"/>
              <a:t>Возможности WolframAlpha</a:t>
            </a:r>
            <a:endParaRPr/>
          </a:p>
        </p:txBody>
      </p:sp>
      <p:pic>
        <p:nvPicPr>
          <p:cNvPr id="159" name="Google Shape;159;p3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47108" y="1373961"/>
            <a:ext cx="3252360" cy="257402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3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943163" y="1373961"/>
            <a:ext cx="3048643" cy="28558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3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244955" y="1373961"/>
            <a:ext cx="2267481" cy="30213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p3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172704" y="4395306"/>
            <a:ext cx="7979176" cy="16136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1_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2024-01-14T08:39:34Z</dcterms:created>
  <dc:creator>User</dc:creator>
</cp:coreProperties>
</file>