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Golos Text"/>
      <p:regular r:id="rId17"/>
      <p:bold r:id="rId18"/>
    </p:embeddedFont>
    <p:embeddedFont>
      <p:font typeface="Golos Text Medium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1" roundtripDataSignature="AMtx7mg7wbSN4y8UHAlSR6inhgWwVLqP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GolosTextMedium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GolosText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GolosTextMedium-regular.fntdata"/><Relationship Id="rId6" Type="http://schemas.openxmlformats.org/officeDocument/2006/relationships/slide" Target="slides/slide1.xml"/><Relationship Id="rId18" Type="http://schemas.openxmlformats.org/officeDocument/2006/relationships/font" Target="fonts/GolosTex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8" name="Google Shape;15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6" name="Google Shape;236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50" name="Google Shape;250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6" name="Google Shape;16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2" name="Google Shape;17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8" name="Google Shape;17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" name="Google Shape;190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" name="Google Shape;201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8" name="Google Shape;208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4" name="Google Shape;214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90" name="Google Shape;90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8" name="Google Shape;108;p2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5" name="Google Shape;115;p2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7" name="Google Shape;117;p2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3" name="Google Shape;133;p2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4" name="Google Shape;134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2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1" name="Google Shape;141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3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3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9" name="Google Shape;3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5" name="Google Shape;4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2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Relationship Id="rId4" Type="http://schemas.openxmlformats.org/officeDocument/2006/relationships/image" Target="../media/image6.gif"/><Relationship Id="rId5" Type="http://schemas.openxmlformats.org/officeDocument/2006/relationships/image" Target="../media/image14.gif"/><Relationship Id="rId6" Type="http://schemas.openxmlformats.org/officeDocument/2006/relationships/image" Target="../media/image8.gif"/><Relationship Id="rId7" Type="http://schemas.openxmlformats.org/officeDocument/2006/relationships/image" Target="../media/image9.gif"/><Relationship Id="rId8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160" name="Google Shape;160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161" name="Google Shape;161;p1"/>
          <p:cNvSpPr/>
          <p:nvPr/>
        </p:nvSpPr>
        <p:spPr>
          <a:xfrm>
            <a:off x="3906675" y="2050175"/>
            <a:ext cx="7938900" cy="2769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Тематическое направление: «Искусственный интеллект на службе образования - демонстрация примеров успешного применения ИИ в образовательных процессах, включаю адаптацию материалов и персонализацию обучения»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«Искусственный интеллект:</a:t>
            </a:r>
            <a:b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Развеиваем мифы»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00489" y="235235"/>
            <a:ext cx="5934075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"/>
          <p:cNvSpPr/>
          <p:nvPr/>
        </p:nvSpPr>
        <p:spPr>
          <a:xfrm>
            <a:off x="659905" y="5281027"/>
            <a:ext cx="9243511" cy="11264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24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Автор докладчик, </a:t>
            </a:r>
            <a:endParaRPr/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24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Колочева Кристина Дмитриевна,</a:t>
            </a:r>
            <a:endParaRPr/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24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 высшей категории МБОУ СОШ №24</a:t>
            </a:r>
            <a:endParaRPr/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24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7"/>
          <p:cNvSpPr txBox="1"/>
          <p:nvPr/>
        </p:nvSpPr>
        <p:spPr>
          <a:xfrm>
            <a:off x="3644279" y="2265336"/>
            <a:ext cx="6581742" cy="90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2400"/>
              <a:buFont typeface="Bebas Neue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Ваши ассоциации</a:t>
            </a:r>
            <a:endParaRPr/>
          </a:p>
        </p:txBody>
      </p:sp>
      <p:sp>
        <p:nvSpPr>
          <p:cNvPr id="239" name="Google Shape;239;p37"/>
          <p:cNvSpPr txBox="1"/>
          <p:nvPr/>
        </p:nvSpPr>
        <p:spPr>
          <a:xfrm>
            <a:off x="2156442" y="1106480"/>
            <a:ext cx="7959942" cy="121355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3000"/>
              <a:buFont typeface="Golos Text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Искусственный интеллект?</a:t>
            </a:r>
            <a:endParaRPr/>
          </a:p>
        </p:txBody>
      </p:sp>
      <p:cxnSp>
        <p:nvCxnSpPr>
          <p:cNvPr id="240" name="Google Shape;240;p37"/>
          <p:cNvCxnSpPr>
            <a:stCxn id="241" idx="3"/>
            <a:endCxn id="238" idx="1"/>
          </p:cNvCxnSpPr>
          <p:nvPr/>
        </p:nvCxnSpPr>
        <p:spPr>
          <a:xfrm>
            <a:off x="1937288" y="2715917"/>
            <a:ext cx="1707000" cy="0"/>
          </a:xfrm>
          <a:prstGeom prst="straightConnector1">
            <a:avLst/>
          </a:prstGeom>
          <a:noFill/>
          <a:ln cap="flat" cmpd="sng" w="57150">
            <a:solidFill>
              <a:srgbClr val="E45035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242" name="Google Shape;242;p37"/>
          <p:cNvSpPr txBox="1"/>
          <p:nvPr/>
        </p:nvSpPr>
        <p:spPr>
          <a:xfrm>
            <a:off x="3644279" y="3478889"/>
            <a:ext cx="6581742" cy="1056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2400"/>
              <a:buFont typeface="Bebas Neue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Ваши эмоции</a:t>
            </a:r>
            <a:endParaRPr b="0" i="0" sz="4000" u="none" cap="none" strike="noStrike">
              <a:solidFill>
                <a:srgbClr val="333746"/>
              </a:solidFill>
              <a:latin typeface="Golos Text Medium"/>
              <a:ea typeface="Golos Text Medium"/>
              <a:cs typeface="Golos Text Medium"/>
              <a:sym typeface="Golos Text Medium"/>
            </a:endParaRPr>
          </a:p>
        </p:txBody>
      </p:sp>
      <p:cxnSp>
        <p:nvCxnSpPr>
          <p:cNvPr id="243" name="Google Shape;243;p37"/>
          <p:cNvCxnSpPr>
            <a:stCxn id="244" idx="3"/>
            <a:endCxn id="242" idx="1"/>
          </p:cNvCxnSpPr>
          <p:nvPr/>
        </p:nvCxnSpPr>
        <p:spPr>
          <a:xfrm>
            <a:off x="1937288" y="3991283"/>
            <a:ext cx="1707000" cy="15900"/>
          </a:xfrm>
          <a:prstGeom prst="straightConnector1">
            <a:avLst/>
          </a:prstGeom>
          <a:noFill/>
          <a:ln cap="flat" cmpd="sng" w="57150">
            <a:solidFill>
              <a:srgbClr val="E45035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descr="Колибри со сплошной заливкой" id="241" name="Google Shape;241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9497" y="2172021"/>
            <a:ext cx="1087791" cy="1087791"/>
          </a:xfrm>
          <a:prstGeom prst="rect">
            <a:avLst/>
          </a:prstGeom>
          <a:noFill/>
          <a:ln cap="flat" cmpd="sng" w="9525">
            <a:solidFill>
              <a:srgbClr val="E45035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Контур ухмыляющегося лица со сплошной заливкой" id="244" name="Google Shape;244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9497" y="3447387"/>
            <a:ext cx="1087791" cy="1087791"/>
          </a:xfrm>
          <a:prstGeom prst="rect">
            <a:avLst/>
          </a:prstGeom>
          <a:noFill/>
          <a:ln cap="flat" cmpd="sng" w="9525">
            <a:solidFill>
              <a:srgbClr val="E45035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Лампочка и шестеренка со сплошной заливкой" id="245" name="Google Shape;245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9496" y="4760747"/>
            <a:ext cx="1087791" cy="1087791"/>
          </a:xfrm>
          <a:prstGeom prst="rect">
            <a:avLst/>
          </a:prstGeom>
          <a:noFill/>
          <a:ln cap="flat" cmpd="sng" w="9525">
            <a:solidFill>
              <a:srgbClr val="E4503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6" name="Google Shape;246;p37"/>
          <p:cNvSpPr txBox="1"/>
          <p:nvPr/>
        </p:nvSpPr>
        <p:spPr>
          <a:xfrm>
            <a:off x="3644279" y="4760747"/>
            <a:ext cx="6581742" cy="1056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2400"/>
              <a:buFont typeface="Bebas Neue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Ваши идеи</a:t>
            </a:r>
            <a:endParaRPr b="0" i="0" sz="4000" u="none" cap="none" strike="noStrike">
              <a:solidFill>
                <a:srgbClr val="333746"/>
              </a:solidFill>
              <a:latin typeface="Golos Text Medium"/>
              <a:ea typeface="Golos Text Medium"/>
              <a:cs typeface="Golos Text Medium"/>
              <a:sym typeface="Golos Text Medium"/>
            </a:endParaRPr>
          </a:p>
        </p:txBody>
      </p:sp>
      <p:cxnSp>
        <p:nvCxnSpPr>
          <p:cNvPr id="247" name="Google Shape;247;p37"/>
          <p:cNvCxnSpPr>
            <a:endCxn id="246" idx="1"/>
          </p:cNvCxnSpPr>
          <p:nvPr/>
        </p:nvCxnSpPr>
        <p:spPr>
          <a:xfrm>
            <a:off x="1937279" y="5272992"/>
            <a:ext cx="1707000" cy="15900"/>
          </a:xfrm>
          <a:prstGeom prst="straightConnector1">
            <a:avLst/>
          </a:prstGeom>
          <a:noFill/>
          <a:ln cap="flat" cmpd="sng" w="57150">
            <a:solidFill>
              <a:srgbClr val="E45035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69" name="Google Shape;169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Цель: развеять страхи применения искусственного интеллекта в образовательной деятельности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Задачи: </a:t>
            </a:r>
            <a:endParaRPr/>
          </a:p>
          <a:p>
            <a:pPr indent="-514350" lvl="0" marL="6921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/>
              <a:t>Определить основные страхи применения ИИ </a:t>
            </a:r>
            <a:endParaRPr/>
          </a:p>
          <a:p>
            <a:pPr indent="-514350" lvl="0" marL="6921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/>
              <a:t>Познакомить педагогов с принципами работы ИИ и возможностью его применения в образовательной деятельности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"/>
          <p:cNvSpPr txBox="1"/>
          <p:nvPr>
            <p:ph idx="4294967295" type="title"/>
          </p:nvPr>
        </p:nvSpPr>
        <p:spPr>
          <a:xfrm>
            <a:off x="480447" y="1451884"/>
            <a:ext cx="11577234" cy="41585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sz="60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i="1" lang="ru-RU" sz="3200"/>
              <a:t>Как: </a:t>
            </a:r>
            <a:r>
              <a:rPr lang="ru-RU" sz="3200"/>
              <a:t>новые уникальные уроки, интерактивные задания для формирующего оценивания, визуализация изученного материала, подготовка к экзаменам</a:t>
            </a:r>
            <a:br>
              <a:rPr i="1" lang="ru-RU" sz="3200"/>
            </a:br>
            <a:r>
              <a:rPr b="1" i="1" lang="ru-RU" sz="3200"/>
              <a:t>Кому: </a:t>
            </a:r>
            <a:r>
              <a:rPr i="1" lang="ru-RU" sz="3200"/>
              <a:t>педагогу, заместителю директора, директору  </a:t>
            </a:r>
            <a:br>
              <a:rPr i="1" lang="ru-RU" sz="3200"/>
            </a:br>
            <a:r>
              <a:rPr b="1" i="1" lang="ru-RU" sz="3200"/>
              <a:t>Где:</a:t>
            </a:r>
            <a:r>
              <a:rPr i="1" lang="ru-RU" sz="3200"/>
              <a:t> на уроке, педагогическом совете </a:t>
            </a:r>
            <a:br>
              <a:rPr i="1" lang="ru-RU" sz="3200"/>
            </a:br>
            <a:r>
              <a:rPr b="1" i="1" lang="ru-RU" sz="3200"/>
              <a:t>Чему может поспособствовать: </a:t>
            </a:r>
            <a:r>
              <a:rPr i="1" lang="ru-RU" sz="3200"/>
              <a:t>повышению мотивации к самообразованию, к изучению предмета</a:t>
            </a:r>
            <a:endParaRPr i="1" sz="3200"/>
          </a:p>
        </p:txBody>
      </p:sp>
      <p:sp>
        <p:nvSpPr>
          <p:cNvPr id="175" name="Google Shape;175;p3"/>
          <p:cNvSpPr/>
          <p:nvPr/>
        </p:nvSpPr>
        <p:spPr>
          <a:xfrm>
            <a:off x="3249227" y="525637"/>
            <a:ext cx="5397624" cy="661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3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Практическая значимость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00893" y="728277"/>
            <a:ext cx="3358130" cy="2397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0892" y="3238177"/>
            <a:ext cx="3358131" cy="2371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29882" y="764120"/>
            <a:ext cx="3558911" cy="236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5"/>
          <p:cNvSpPr txBox="1"/>
          <p:nvPr/>
        </p:nvSpPr>
        <p:spPr>
          <a:xfrm flipH="1">
            <a:off x="2231938" y="2677394"/>
            <a:ext cx="36651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84" name="Google Shape;184;p5"/>
          <p:cNvSpPr txBox="1"/>
          <p:nvPr/>
        </p:nvSpPr>
        <p:spPr>
          <a:xfrm flipH="1">
            <a:off x="6077843" y="2748498"/>
            <a:ext cx="36651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85" name="Google Shape;185;p5"/>
          <p:cNvSpPr txBox="1"/>
          <p:nvPr/>
        </p:nvSpPr>
        <p:spPr>
          <a:xfrm flipH="1">
            <a:off x="6095330" y="5240524"/>
            <a:ext cx="3490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pic>
        <p:nvPicPr>
          <p:cNvPr id="186" name="Google Shape;186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29882" y="3242733"/>
            <a:ext cx="3558910" cy="2371679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5"/>
          <p:cNvSpPr txBox="1"/>
          <p:nvPr/>
        </p:nvSpPr>
        <p:spPr>
          <a:xfrm flipH="1">
            <a:off x="5221974" y="5245080"/>
            <a:ext cx="36651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/>
          <p:nvPr/>
        </p:nvSpPr>
        <p:spPr>
          <a:xfrm>
            <a:off x="4234674" y="2505775"/>
            <a:ext cx="6581742" cy="901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2400"/>
              <a:buFont typeface="Bebas Neue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Ваши ассоциации</a:t>
            </a:r>
            <a:endParaRPr/>
          </a:p>
        </p:txBody>
      </p:sp>
      <p:sp>
        <p:nvSpPr>
          <p:cNvPr id="193" name="Google Shape;193;p32"/>
          <p:cNvSpPr txBox="1"/>
          <p:nvPr/>
        </p:nvSpPr>
        <p:spPr>
          <a:xfrm>
            <a:off x="2156442" y="1106480"/>
            <a:ext cx="7959942" cy="121355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3000"/>
              <a:buFont typeface="Golos Text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Искусственный интеллект?</a:t>
            </a:r>
            <a:endParaRPr/>
          </a:p>
        </p:txBody>
      </p:sp>
      <p:cxnSp>
        <p:nvCxnSpPr>
          <p:cNvPr id="194" name="Google Shape;194;p32"/>
          <p:cNvCxnSpPr>
            <a:stCxn id="195" idx="3"/>
            <a:endCxn id="192" idx="1"/>
          </p:cNvCxnSpPr>
          <p:nvPr/>
        </p:nvCxnSpPr>
        <p:spPr>
          <a:xfrm>
            <a:off x="2418162" y="2956354"/>
            <a:ext cx="1816500" cy="0"/>
          </a:xfrm>
          <a:prstGeom prst="straightConnector1">
            <a:avLst/>
          </a:prstGeom>
          <a:noFill/>
          <a:ln cap="flat" cmpd="sng" w="57150">
            <a:solidFill>
              <a:srgbClr val="E45035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196" name="Google Shape;196;p32"/>
          <p:cNvSpPr txBox="1"/>
          <p:nvPr/>
        </p:nvSpPr>
        <p:spPr>
          <a:xfrm>
            <a:off x="4234674" y="4498316"/>
            <a:ext cx="6581742" cy="1056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746"/>
              </a:buClr>
              <a:buSzPts val="2400"/>
              <a:buFont typeface="Bebas Neue"/>
              <a:buNone/>
            </a:pPr>
            <a:r>
              <a:rPr b="0" i="0" lang="ru-RU" sz="4000" u="none" cap="none" strike="noStrike">
                <a:solidFill>
                  <a:srgbClr val="333746"/>
                </a:solidFill>
                <a:latin typeface="Golos Text Medium"/>
                <a:ea typeface="Golos Text Medium"/>
                <a:cs typeface="Golos Text Medium"/>
                <a:sym typeface="Golos Text Medium"/>
              </a:rPr>
              <a:t>Ваши эмоции</a:t>
            </a:r>
            <a:endParaRPr b="0" i="0" sz="4000" u="none" cap="none" strike="noStrike">
              <a:solidFill>
                <a:srgbClr val="333746"/>
              </a:solidFill>
              <a:latin typeface="Golos Text Medium"/>
              <a:ea typeface="Golos Text Medium"/>
              <a:cs typeface="Golos Text Medium"/>
              <a:sym typeface="Golos Text Medium"/>
            </a:endParaRPr>
          </a:p>
        </p:txBody>
      </p:sp>
      <p:cxnSp>
        <p:nvCxnSpPr>
          <p:cNvPr id="197" name="Google Shape;197;p32"/>
          <p:cNvCxnSpPr>
            <a:stCxn id="198" idx="3"/>
            <a:endCxn id="196" idx="1"/>
          </p:cNvCxnSpPr>
          <p:nvPr/>
        </p:nvCxnSpPr>
        <p:spPr>
          <a:xfrm>
            <a:off x="2418162" y="5013328"/>
            <a:ext cx="1816500" cy="13200"/>
          </a:xfrm>
          <a:prstGeom prst="straightConnector1">
            <a:avLst/>
          </a:prstGeom>
          <a:noFill/>
          <a:ln cap="flat" cmpd="sng" w="57150">
            <a:solidFill>
              <a:srgbClr val="E45035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descr="Колибри со сплошной заливкой" id="195" name="Google Shape;19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9497" y="2172021"/>
            <a:ext cx="1568665" cy="1568665"/>
          </a:xfrm>
          <a:prstGeom prst="rect">
            <a:avLst/>
          </a:prstGeom>
          <a:noFill/>
          <a:ln cap="flat" cmpd="sng" w="9525">
            <a:solidFill>
              <a:srgbClr val="E45035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Контур ухмыляющегося лица со сплошной заливкой" id="198" name="Google Shape;19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9497" y="4228995"/>
            <a:ext cx="1568665" cy="1568665"/>
          </a:xfrm>
          <a:prstGeom prst="rect">
            <a:avLst/>
          </a:prstGeom>
          <a:noFill/>
          <a:ln cap="flat" cmpd="sng" w="9525">
            <a:solidFill>
              <a:srgbClr val="E45035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266349" y="1202034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/>
              <a:t>Создать новую картинку? Легко!</a:t>
            </a:r>
            <a:endParaRPr/>
          </a:p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266349" y="2650211"/>
            <a:ext cx="8598682" cy="2154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sz="3600">
                <a:solidFill>
                  <a:srgbClr val="3A3838"/>
                </a:solidFill>
              </a:rPr>
              <a:t>1. Отсканируйте QR-code</a:t>
            </a:r>
            <a:br>
              <a:rPr lang="ru-RU" sz="3600">
                <a:solidFill>
                  <a:srgbClr val="3A3838"/>
                </a:solidFill>
              </a:rPr>
            </a:br>
            <a:r>
              <a:rPr lang="ru-RU" sz="3600">
                <a:solidFill>
                  <a:srgbClr val="3A3838"/>
                </a:solidFill>
              </a:rPr>
              <a:t>2. Нажмите «Старт»</a:t>
            </a:r>
            <a:br>
              <a:rPr lang="ru-RU" sz="3600">
                <a:solidFill>
                  <a:srgbClr val="3A3838"/>
                </a:solidFill>
              </a:rPr>
            </a:br>
            <a:r>
              <a:rPr lang="ru-RU" sz="3600">
                <a:solidFill>
                  <a:srgbClr val="3A3838"/>
                </a:solidFill>
              </a:rPr>
              <a:t>3. Выберите «Нарисовать картинку»</a:t>
            </a:r>
            <a:br>
              <a:rPr lang="ru-RU" sz="3600">
                <a:solidFill>
                  <a:srgbClr val="3A3838"/>
                </a:solidFill>
              </a:rPr>
            </a:br>
            <a:r>
              <a:rPr lang="ru-RU" sz="3600">
                <a:solidFill>
                  <a:srgbClr val="3A3838"/>
                </a:solidFill>
              </a:rPr>
              <a:t>4. Введите текстовое описание картинки.</a:t>
            </a:r>
            <a:endParaRPr sz="3600">
              <a:solidFill>
                <a:srgbClr val="3A3838"/>
              </a:solidFill>
            </a:endParaRPr>
          </a:p>
        </p:txBody>
      </p:sp>
      <p:pic>
        <p:nvPicPr>
          <p:cNvPr id="205" name="Google Shape;205;p33"/>
          <p:cNvPicPr preferRelativeResize="0"/>
          <p:nvPr/>
        </p:nvPicPr>
        <p:blipFill rotWithShape="1">
          <a:blip r:embed="rId3">
            <a:alphaModFix/>
          </a:blip>
          <a:srcRect b="27577" l="8656" r="7464" t="21884"/>
          <a:stretch/>
        </p:blipFill>
        <p:spPr>
          <a:xfrm>
            <a:off x="9097505" y="1562481"/>
            <a:ext cx="2727701" cy="35594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4"/>
          <p:cNvSpPr txBox="1"/>
          <p:nvPr>
            <p:ph type="title"/>
          </p:nvPr>
        </p:nvSpPr>
        <p:spPr>
          <a:xfrm>
            <a:off x="266349" y="2426669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/>
              <a:t>Презентация? Легко!</a:t>
            </a:r>
            <a:endParaRPr/>
          </a:p>
        </p:txBody>
      </p:sp>
      <p:pic>
        <p:nvPicPr>
          <p:cNvPr id="211" name="Google Shape;21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80174" y="938563"/>
            <a:ext cx="4301776" cy="4301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5"/>
          <p:cNvSpPr txBox="1"/>
          <p:nvPr>
            <p:ph type="title"/>
          </p:nvPr>
        </p:nvSpPr>
        <p:spPr>
          <a:xfrm>
            <a:off x="266350" y="2426669"/>
            <a:ext cx="661489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/>
              <a:t>Пообщаться с политиком </a:t>
            </a:r>
            <a:br>
              <a:rPr lang="ru-RU"/>
            </a:br>
            <a:r>
              <a:rPr lang="ru-RU"/>
              <a:t>или деятелем культуры? </a:t>
            </a:r>
            <a:endParaRPr/>
          </a:p>
        </p:txBody>
      </p:sp>
      <p:pic>
        <p:nvPicPr>
          <p:cNvPr id="217" name="Google Shape;217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76552" y="1273483"/>
            <a:ext cx="4014701" cy="4014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6"/>
          <p:cNvPicPr preferRelativeResize="0"/>
          <p:nvPr/>
        </p:nvPicPr>
        <p:blipFill rotWithShape="1">
          <a:blip r:embed="rId3">
            <a:alphaModFix/>
          </a:blip>
          <a:srcRect b="37997" l="19682" r="19765" t="33882"/>
          <a:stretch/>
        </p:blipFill>
        <p:spPr>
          <a:xfrm>
            <a:off x="503539" y="2731522"/>
            <a:ext cx="2063612" cy="2075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17255" y="1328583"/>
            <a:ext cx="1982384" cy="198238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6"/>
          <p:cNvSpPr txBox="1"/>
          <p:nvPr/>
        </p:nvSpPr>
        <p:spPr>
          <a:xfrm>
            <a:off x="3263433" y="448098"/>
            <a:ext cx="1767408" cy="87115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rPr>
              <a:t>Создаем видео</a:t>
            </a:r>
            <a:endParaRPr b="0" i="0" sz="2000" u="none" cap="none" strike="noStrike">
              <a:solidFill>
                <a:schemeClr val="dk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225" name="Google Shape;225;p36"/>
          <p:cNvSpPr txBox="1"/>
          <p:nvPr/>
        </p:nvSpPr>
        <p:spPr>
          <a:xfrm>
            <a:off x="8754730" y="2290602"/>
            <a:ext cx="2926957" cy="8484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rPr>
              <a:t>Беседуем на иностранном языке</a:t>
            </a:r>
            <a:endParaRPr b="0" i="0" sz="2000" u="none" cap="none" strike="noStrike">
              <a:solidFill>
                <a:schemeClr val="dk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226" name="Google Shape;226;p36"/>
          <p:cNvSpPr txBox="1"/>
          <p:nvPr/>
        </p:nvSpPr>
        <p:spPr>
          <a:xfrm>
            <a:off x="6338608" y="479212"/>
            <a:ext cx="1879655" cy="8898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rPr>
              <a:t>Рабочие листы</a:t>
            </a:r>
            <a:endParaRPr b="0" i="0" sz="2000" u="none" cap="none" strike="noStrike">
              <a:solidFill>
                <a:schemeClr val="dk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pic>
        <p:nvPicPr>
          <p:cNvPr id="227" name="Google Shape;227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93800" y="3096016"/>
            <a:ext cx="2048818" cy="2048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38338" y="4043783"/>
            <a:ext cx="1958881" cy="1958881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6"/>
          <p:cNvSpPr txBox="1"/>
          <p:nvPr/>
        </p:nvSpPr>
        <p:spPr>
          <a:xfrm>
            <a:off x="3244958" y="3310967"/>
            <a:ext cx="2045021" cy="9413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rPr>
              <a:t>Волшебная школа</a:t>
            </a:r>
            <a:endParaRPr b="0" i="0" sz="2000" u="none" cap="none" strike="noStrike">
              <a:solidFill>
                <a:schemeClr val="dk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230" name="Google Shape;230;p36"/>
          <p:cNvSpPr txBox="1"/>
          <p:nvPr/>
        </p:nvSpPr>
        <p:spPr>
          <a:xfrm>
            <a:off x="6222999" y="3350116"/>
            <a:ext cx="2045021" cy="10150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rPr>
              <a:t>Генератор квизов</a:t>
            </a:r>
            <a:endParaRPr b="0" i="0" sz="2000" u="none" cap="none" strike="noStrike">
              <a:solidFill>
                <a:schemeClr val="dk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pic>
        <p:nvPicPr>
          <p:cNvPr id="231" name="Google Shape;231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75637" y="4120425"/>
            <a:ext cx="1892383" cy="1892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34292" y="1328583"/>
            <a:ext cx="2021533" cy="2021533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6"/>
          <p:cNvSpPr txBox="1"/>
          <p:nvPr/>
        </p:nvSpPr>
        <p:spPr>
          <a:xfrm>
            <a:off x="632207" y="1874984"/>
            <a:ext cx="1767408" cy="8898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rPr>
              <a:t>Бот «Kandinsky»</a:t>
            </a:r>
            <a:endParaRPr b="0" i="0" sz="2000" u="none" cap="none" strike="noStrike">
              <a:solidFill>
                <a:schemeClr val="dk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1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