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</p:sldMasterIdLst>
  <p:notesMasterIdLst>
    <p:notesMasterId r:id="rId18"/>
  </p:notesMasterIdLst>
  <p:sldIdLst>
    <p:sldId id="256" r:id="rId3"/>
    <p:sldId id="257" r:id="rId4"/>
    <p:sldId id="258" r:id="rId5"/>
    <p:sldId id="259" r:id="rId6"/>
    <p:sldId id="266" r:id="rId7"/>
    <p:sldId id="260" r:id="rId8"/>
    <p:sldId id="267" r:id="rId9"/>
    <p:sldId id="269" r:id="rId10"/>
    <p:sldId id="270" r:id="rId11"/>
    <p:sldId id="271" r:id="rId12"/>
    <p:sldId id="272" r:id="rId13"/>
    <p:sldId id="262" r:id="rId14"/>
    <p:sldId id="263" r:id="rId15"/>
    <p:sldId id="264" r:id="rId16"/>
    <p:sldId id="261" r:id="rId1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9" roundtripDataSignature="AMtx7mjNmyTKh8Ae124kO0JbqL/8/pa/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4"/>
    <p:restoredTop sz="94618" autoAdjust="0"/>
  </p:normalViewPr>
  <p:slideViewPr>
    <p:cSldViewPr snapToGrid="0">
      <p:cViewPr varScale="1">
        <p:scale>
          <a:sx n="86" d="100"/>
          <a:sy n="86" d="100"/>
        </p:scale>
        <p:origin x="62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customschemas.google.com/relationships/presentationmetadata" Target="meta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79" name="Google Shape;17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4" name="Google Shape;18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1" name="Google Shape;191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97" name="Google Shape;19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7" name="Google Shape;97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p2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2" name="Google Shape;122;p2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3" name="Google Shape;123;p2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4" name="Google Shape;124;p2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40" name="Google Shape;140;p2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1" name="Google Shape;141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1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10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31" name="Google Shape;31;p10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47" name="Google Shape;147;p2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8" name="Google Shape;148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3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4" name="Google Shape;154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3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0" name="Google Shape;160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Сравнение" type="tx">
  <p:cSld name="TITLE_AND_BODY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1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1"/>
          <p:cNvSpPr txBox="1">
            <a:spLocks noGrp="1"/>
          </p:cNvSpPr>
          <p:nvPr>
            <p:ph type="body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1"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1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1" descr="Аудитория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466023" y="1013293"/>
            <a:ext cx="3348600" cy="37842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68" name="Google Shape;168;p1"/>
          <p:cNvSpPr/>
          <p:nvPr/>
        </p:nvSpPr>
        <p:spPr>
          <a:xfrm>
            <a:off x="3572138" y="1337914"/>
            <a:ext cx="7938900" cy="37548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200" dirty="0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Тематическое направление: «Искусственный интеллект на службе образования – демонстрация примеров успешного применения ИИ в образовательных процессах, включая адаптацию материалов и персонализацию обучения»</a:t>
            </a: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 dirty="0">
              <a:solidFill>
                <a:srgbClr val="1F3864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200" b="0" i="0" u="none" strike="noStrike" cap="none" dirty="0">
                <a:solidFill>
                  <a:srgbClr val="1F3864"/>
                </a:solidFill>
                <a:latin typeface="Calibri"/>
                <a:ea typeface="Calibri"/>
                <a:cs typeface="Calibri"/>
                <a:sym typeface="Calibri"/>
              </a:rPr>
              <a:t>Тема «Формирующее оценивание в образовательной практике: современные подходы и внедрение искусственного интеллекта»</a:t>
            </a:r>
            <a:endParaRPr sz="3200" b="0" i="0" u="none" strike="noStrike" cap="none" dirty="0">
              <a:solidFill>
                <a:srgbClr val="1F386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81CF5F8-4A5F-4849-BA01-1071248904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0489" y="235235"/>
            <a:ext cx="5934075" cy="9144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B60F3C0-53DE-4F96-9640-D284A4959B28}"/>
              </a:ext>
            </a:extLst>
          </p:cNvPr>
          <p:cNvSpPr/>
          <p:nvPr/>
        </p:nvSpPr>
        <p:spPr>
          <a:xfrm>
            <a:off x="280764" y="4797493"/>
            <a:ext cx="7498672" cy="16435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70000"/>
              </a:lnSpc>
            </a:pPr>
            <a:r>
              <a:rPr lang="ru-RU" sz="2400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Автор докладчик, </a:t>
            </a:r>
          </a:p>
          <a:p>
            <a:pPr algn="just">
              <a:lnSpc>
                <a:spcPct val="70000"/>
              </a:lnSpc>
            </a:pPr>
            <a:r>
              <a:rPr lang="ru-RU" sz="2400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Лебедева Ольга Николаевна, </a:t>
            </a:r>
          </a:p>
          <a:p>
            <a:pPr algn="just">
              <a:lnSpc>
                <a:spcPct val="70000"/>
              </a:lnSpc>
            </a:pPr>
            <a:r>
              <a:rPr lang="ru-RU" sz="2400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учитель химии, заместитель директора по УВР, МОУ Яхромская средняя общеобразовательная школа № 1</a:t>
            </a:r>
          </a:p>
          <a:p>
            <a:pPr algn="just">
              <a:lnSpc>
                <a:spcPct val="70000"/>
              </a:lnSpc>
            </a:pPr>
            <a:r>
              <a:rPr lang="ru-RU" altLang="ru-RU" sz="2400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AB6501-9A49-37E8-BF7E-1DA938E076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6225" y="911624"/>
            <a:ext cx="10515601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Формирующее оценивание при помощи Ассистента преподавателя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B1A0B97-8619-6E32-3FDC-683F8EFC03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49107" y="2668713"/>
            <a:ext cx="5157790" cy="823914"/>
          </a:xfrm>
        </p:spPr>
        <p:txBody>
          <a:bodyPr>
            <a:noAutofit/>
          </a:bodyPr>
          <a:lstStyle/>
          <a:p>
            <a:pPr algn="l" fontAlgn="base">
              <a:buFont typeface="+mj-lt"/>
              <a:buAutoNum type="arabicPeriod"/>
            </a:pPr>
            <a:r>
              <a:rPr lang="ru-RU" b="1" i="0" u="none" strike="noStrike" dirty="0">
                <a:solidFill>
                  <a:srgbClr val="08080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Портфель формирующих методов оценки Яхромской СОШ №1</a:t>
            </a:r>
            <a:endParaRPr lang="ru-RU" b="0" i="0" u="none" strike="noStrike" dirty="0">
              <a:solidFill>
                <a:srgbClr val="080808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2">
            <a:extLst>
              <a:ext uri="{FF2B5EF4-FFF2-40B4-BE49-F238E27FC236}">
                <a16:creationId xmlns:a16="http://schemas.microsoft.com/office/drawing/2014/main" id="{98AFECB7-BC59-9238-E9B4-AAF2EA03DB87}"/>
              </a:ext>
            </a:extLst>
          </p:cNvPr>
          <p:cNvSpPr txBox="1">
            <a:spLocks/>
          </p:cNvSpPr>
          <p:nvPr/>
        </p:nvSpPr>
        <p:spPr>
          <a:xfrm>
            <a:off x="1126225" y="4251506"/>
            <a:ext cx="5157790" cy="82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28600" indent="0" fontAlgn="base"/>
            <a:r>
              <a:rPr lang="ru-RU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Поддержка инклюзивного подхода в обучении</a:t>
            </a:r>
            <a:endParaRPr lang="ru-RU" b="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2">
            <a:extLst>
              <a:ext uri="{FF2B5EF4-FFF2-40B4-BE49-F238E27FC236}">
                <a16:creationId xmlns:a16="http://schemas.microsoft.com/office/drawing/2014/main" id="{D724F47F-914D-656B-442B-A2BAD7E90677}"/>
              </a:ext>
            </a:extLst>
          </p:cNvPr>
          <p:cNvSpPr txBox="1">
            <a:spLocks/>
          </p:cNvSpPr>
          <p:nvPr/>
        </p:nvSpPr>
        <p:spPr>
          <a:xfrm>
            <a:off x="6329131" y="2514219"/>
            <a:ext cx="5312695" cy="9784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28600" indent="0" fontAlgn="base"/>
            <a:r>
              <a:rPr lang="ru-RU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Банк аудиозаписей и конспектов уроков с применением методов и приемов ФО</a:t>
            </a:r>
            <a:endParaRPr lang="ru-RU" b="0" dirty="0">
              <a:solidFill>
                <a:srgbClr val="080808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2">
            <a:extLst>
              <a:ext uri="{FF2B5EF4-FFF2-40B4-BE49-F238E27FC236}">
                <a16:creationId xmlns:a16="http://schemas.microsoft.com/office/drawing/2014/main" id="{DEB14194-0A7B-4150-074E-EF21903DF0CB}"/>
              </a:ext>
            </a:extLst>
          </p:cNvPr>
          <p:cNvSpPr txBox="1">
            <a:spLocks/>
          </p:cNvSpPr>
          <p:nvPr/>
        </p:nvSpPr>
        <p:spPr>
          <a:xfrm>
            <a:off x="6484036" y="4580176"/>
            <a:ext cx="5157790" cy="82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lnSpcReduction="10000"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228600" indent="0" fontAlgn="base"/>
            <a:r>
              <a:rPr lang="ru-RU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b="1" i="0" u="none" strike="noStrike" dirty="0">
                <a:solidFill>
                  <a:srgbClr val="08080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индивидуальных подходов к обучению</a:t>
            </a:r>
          </a:p>
          <a:p>
            <a:pPr marL="228600" indent="0" fontAlgn="base"/>
            <a:endParaRPr lang="ru-RU" b="0" dirty="0">
              <a:solidFill>
                <a:srgbClr val="080808"/>
              </a:solidFill>
              <a:latin typeface="inheri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D71916-6959-19D1-A276-FF39E6D1312F}"/>
              </a:ext>
            </a:extLst>
          </p:cNvPr>
          <p:cNvSpPr txBox="1"/>
          <p:nvPr/>
        </p:nvSpPr>
        <p:spPr>
          <a:xfrm>
            <a:off x="1326246" y="5083081"/>
            <a:ext cx="51577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0" i="0" u="none" strike="noStrike" dirty="0">
                <a:solidFill>
                  <a:srgbClr val="08080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выявить и учесть особенности каждого ученика.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C18668-5BBA-9758-3B60-38A3D473B3A9}"/>
              </a:ext>
            </a:extLst>
          </p:cNvPr>
          <p:cNvSpPr txBox="1"/>
          <p:nvPr/>
        </p:nvSpPr>
        <p:spPr>
          <a:xfrm>
            <a:off x="6775373" y="5043234"/>
            <a:ext cx="378980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08080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b="0" i="0" u="none" strike="noStrike" dirty="0">
                <a:solidFill>
                  <a:srgbClr val="080808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озволяет учителю разрабатывать персонализированные стратегии обучения, учитывая сильные и слабые стороны каждого обучающегося.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A329C16-F07F-9DD2-BF02-FD8893367905}"/>
              </a:ext>
            </a:extLst>
          </p:cNvPr>
          <p:cNvSpPr txBox="1"/>
          <p:nvPr/>
        </p:nvSpPr>
        <p:spPr>
          <a:xfrm>
            <a:off x="1443209" y="3460474"/>
            <a:ext cx="30075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Методическая копилка приемов ФО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22DEBC-8DCA-C61A-26A8-82ACD711C35F}"/>
              </a:ext>
            </a:extLst>
          </p:cNvPr>
          <p:cNvSpPr txBox="1"/>
          <p:nvPr/>
        </p:nvSpPr>
        <p:spPr>
          <a:xfrm>
            <a:off x="6600999" y="3460474"/>
            <a:ext cx="4363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библиотеки методических материалов </a:t>
            </a:r>
          </a:p>
        </p:txBody>
      </p:sp>
    </p:spTree>
    <p:extLst>
      <p:ext uri="{BB962C8B-B14F-4D97-AF65-F5344CB8AC3E}">
        <p14:creationId xmlns:p14="http://schemas.microsoft.com/office/powerpoint/2010/main" val="20048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AA3576-5FA3-71B2-307A-6BD6B0EE2D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1499" y="497472"/>
            <a:ext cx="10515601" cy="1325563"/>
          </a:xfrm>
        </p:spPr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Рост показателей качества уроков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6C9AB7A-FDEA-2D39-D540-FD0EDFFC67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5348" y="1690688"/>
            <a:ext cx="9107904" cy="440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55180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5904" y="831803"/>
            <a:ext cx="10515601" cy="1325563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«ИИ-Помощник»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824" t="14800" r="2176" b="17600"/>
          <a:stretch/>
        </p:blipFill>
        <p:spPr>
          <a:xfrm>
            <a:off x="0" y="1740672"/>
            <a:ext cx="12192000" cy="474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974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9776" y="650012"/>
            <a:ext cx="10515601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/>
              <a:t>Раздел «Викторины» Ассистента преподавателя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1301" t="14533" r="14849" b="7334"/>
          <a:stretch/>
        </p:blipFill>
        <p:spPr>
          <a:xfrm>
            <a:off x="1561171" y="1594564"/>
            <a:ext cx="8600045" cy="4507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80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/>
          <a:srcRect l="25501" t="19200" r="24624" b="13600"/>
          <a:stretch/>
        </p:blipFill>
        <p:spPr>
          <a:xfrm>
            <a:off x="2665141" y="948863"/>
            <a:ext cx="6580613" cy="498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1550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6"/>
          <p:cNvSpPr/>
          <p:nvPr/>
        </p:nvSpPr>
        <p:spPr>
          <a:xfrm>
            <a:off x="2448387" y="969245"/>
            <a:ext cx="6729600" cy="8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</a:pPr>
            <a:r>
              <a:rPr lang="ru-RU" sz="36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Мы открыты 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</a:pPr>
            <a:r>
              <a:rPr lang="ru-RU" sz="36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для сотрудничества и новых идей</a:t>
            </a:r>
            <a:endParaRPr sz="3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0" name="Google Shape;200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198508"/>
            <a:ext cx="12192000" cy="50741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9D18605-68DD-324A-7EF1-A675B9905CE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712" r="8708"/>
          <a:stretch/>
        </p:blipFill>
        <p:spPr>
          <a:xfrm>
            <a:off x="9114767" y="3787004"/>
            <a:ext cx="1360449" cy="1408493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2E123A4-2F0C-04FB-1C9C-7CB9F12EA6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69342" y="2758511"/>
            <a:ext cx="4051300" cy="8255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CC3D252E-D8B6-F641-7976-83D6E3A3C2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86800" y="1342108"/>
            <a:ext cx="3505200" cy="736600"/>
          </a:xfrm>
          <a:prstGeom prst="rect">
            <a:avLst/>
          </a:prstGeom>
        </p:spPr>
      </p:pic>
      <p:pic>
        <p:nvPicPr>
          <p:cNvPr id="12" name="Рисунок 11"/>
          <p:cNvPicPr/>
          <p:nvPr/>
        </p:nvPicPr>
        <p:blipFill rotWithShape="1">
          <a:blip r:embed="rId7"/>
          <a:srcRect l="48285" t="37628" r="44361" b="49544"/>
          <a:stretch/>
        </p:blipFill>
        <p:spPr bwMode="auto">
          <a:xfrm>
            <a:off x="1188753" y="3846201"/>
            <a:ext cx="1550019" cy="13492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" name="Рисунок 12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16" t="48746" r="26872" b="32725"/>
          <a:stretch/>
        </p:blipFill>
        <p:spPr bwMode="auto">
          <a:xfrm>
            <a:off x="5183329" y="3846201"/>
            <a:ext cx="1411782" cy="145990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" name="Рисунок 14"/>
          <p:cNvPicPr/>
          <p:nvPr/>
        </p:nvPicPr>
        <p:blipFill rotWithShape="1">
          <a:blip r:embed="rId9"/>
          <a:srcRect l="37841" t="34208" r="47728" b="60091"/>
          <a:stretch/>
        </p:blipFill>
        <p:spPr bwMode="auto">
          <a:xfrm>
            <a:off x="4423164" y="2772608"/>
            <a:ext cx="2974820" cy="70299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6" name="Рисунок 15"/>
          <p:cNvPicPr/>
          <p:nvPr/>
        </p:nvPicPr>
        <p:blipFill rotWithShape="1">
          <a:blip r:embed="rId10"/>
          <a:srcRect l="43613" t="29646" r="39551" b="65508"/>
          <a:stretch/>
        </p:blipFill>
        <p:spPr bwMode="auto">
          <a:xfrm>
            <a:off x="165570" y="2616276"/>
            <a:ext cx="3596384" cy="75561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" name="Рисунок 16"/>
          <p:cNvPicPr/>
          <p:nvPr/>
        </p:nvPicPr>
        <p:blipFill rotWithShape="1">
          <a:blip r:embed="rId11"/>
          <a:srcRect l="32068" t="29931" r="35382" b="61802"/>
          <a:stretch/>
        </p:blipFill>
        <p:spPr bwMode="auto">
          <a:xfrm>
            <a:off x="3776095" y="202177"/>
            <a:ext cx="4197027" cy="79333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"/>
          <p:cNvSpPr txBox="1">
            <a:spLocks noGrp="1"/>
          </p:cNvSpPr>
          <p:nvPr>
            <p:ph type="title"/>
          </p:nvPr>
        </p:nvSpPr>
        <p:spPr>
          <a:xfrm>
            <a:off x="2093350" y="365125"/>
            <a:ext cx="71718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 sz="3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Краткое описание опыта</a:t>
            </a:r>
            <a:endParaRPr sz="3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6" name="Google Shape;176;p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96774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228600" lvl="0" indent="-50800" algn="just">
              <a:spcBef>
                <a:spcPts val="0"/>
              </a:spcBef>
              <a:buSzPts val="2800"/>
              <a:buNone/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и оптимизация педагогических приемов формирующего оценивания с использованием искусственного интеллекта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228600" lvl="0" indent="-50800" algn="just">
              <a:spcBef>
                <a:spcPts val="0"/>
              </a:spcBef>
              <a:buSzPts val="2800"/>
              <a:buNone/>
            </a:pPr>
            <a:endParaRPr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5080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</a:p>
          <a:p>
            <a:pPr marL="17780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Разработать и реализовать алгоритм записи и анализа уроков педагогов с использованием искусственного интеллекта для выявления ключевых моментов и проблемных областей урока с целью совершенствования мастерства применения технологии формирующего оценивания.</a:t>
            </a:r>
          </a:p>
          <a:p>
            <a:pPr marL="17780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Создать базу размеченных уроков по критериям формирующего оценивания. </a:t>
            </a:r>
          </a:p>
          <a:p>
            <a:pPr marL="17780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780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Оценить эффективность использования алгоритма и качество обучения в процессе взаимодействия с искусственным интеллектом.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lvl="0" indent="-508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"/>
          <p:cNvSpPr txBox="1">
            <a:spLocks noGrp="1"/>
          </p:cNvSpPr>
          <p:nvPr>
            <p:ph type="title" idx="4294967295"/>
          </p:nvPr>
        </p:nvSpPr>
        <p:spPr>
          <a:xfrm>
            <a:off x="2093505" y="1418429"/>
            <a:ext cx="7150857" cy="27298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endParaRPr dirty="0"/>
          </a:p>
          <a:p>
            <a:pPr lvl="0" algn="just">
              <a:lnSpc>
                <a:spcPct val="100000"/>
              </a:lnSpc>
            </a:pPr>
            <a:r>
              <a:rPr lang="ru-RU" sz="2177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будет полезен </a:t>
            </a:r>
            <a:r>
              <a:rPr lang="ru-RU" sz="2177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начинающим педагогам </a:t>
            </a:r>
            <a:r>
              <a:rPr lang="ru-RU" sz="2177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их </a:t>
            </a:r>
            <a:r>
              <a:rPr lang="ru-RU" sz="2177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наставникам</a:t>
            </a:r>
            <a:r>
              <a:rPr lang="ru-RU" sz="2177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хотят освоить новейшие подходы к формирующему оцениванию и научиться </a:t>
            </a:r>
            <a:r>
              <a:rPr lang="ru-RU" sz="2177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анализировать свои уроки </a:t>
            </a:r>
            <a:r>
              <a:rPr lang="ru-RU" sz="2177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помощью искусственного интеллекта.</a:t>
            </a:r>
            <a:endParaRPr sz="2177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ED6A9063-130E-4A44-8200-E509B380EE38}"/>
              </a:ext>
            </a:extLst>
          </p:cNvPr>
          <p:cNvSpPr/>
          <p:nvPr/>
        </p:nvSpPr>
        <p:spPr>
          <a:xfrm>
            <a:off x="3249227" y="525637"/>
            <a:ext cx="5397624" cy="661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700" dirty="0">
                <a:solidFill>
                  <a:schemeClr val="dk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Calibri"/>
              </a:rPr>
              <a:t>Практическая значимость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4"/>
          <p:cNvSpPr txBox="1">
            <a:spLocks noGrp="1"/>
          </p:cNvSpPr>
          <p:nvPr>
            <p:ph type="body" idx="1"/>
          </p:nvPr>
        </p:nvSpPr>
        <p:spPr>
          <a:xfrm>
            <a:off x="351536" y="1357765"/>
            <a:ext cx="4692320" cy="37264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>
              <a:spcBef>
                <a:spcPts val="0"/>
              </a:spcBef>
              <a:buSzPts val="2800"/>
            </a:pPr>
            <a:endParaRPr lang="ru-RU" i="1" dirty="0"/>
          </a:p>
          <a:p>
            <a:pPr marL="0" lvl="0" indent="0">
              <a:spcBef>
                <a:spcPts val="0"/>
              </a:spcBef>
              <a:buSzPts val="2800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Ассистент преподавателя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это инновационный продукт на основе искусственного интеллекта, предназначенный для помощи педагогам в осуществлении подробного анализа проведенного урока. </a:t>
            </a:r>
            <a:endParaRPr lang="ru-RU" sz="2400" i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24474" t="20534" r="8250" b="14533"/>
          <a:stretch/>
        </p:blipFill>
        <p:spPr>
          <a:xfrm>
            <a:off x="5365407" y="1570336"/>
            <a:ext cx="6075392" cy="359267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689B02A-C252-AB09-0ED4-20AD44B123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3350" y="3990065"/>
            <a:ext cx="2158964" cy="20155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E38C597-2A77-A8A4-69B6-B768551A70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0238" y="700839"/>
            <a:ext cx="10515601" cy="1325563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данные анализирует сервис?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59E4DAD-3A09-D728-D038-A0E6517AF7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955" t="13604" b="12801"/>
          <a:stretch/>
        </p:blipFill>
        <p:spPr>
          <a:xfrm>
            <a:off x="6632154" y="1995092"/>
            <a:ext cx="5128167" cy="349928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BE88FE-CD5B-CD7D-AF8F-88846ECA3D54}"/>
              </a:ext>
            </a:extLst>
          </p:cNvPr>
          <p:cNvSpPr txBox="1"/>
          <p:nvPr/>
        </p:nvSpPr>
        <p:spPr>
          <a:xfrm>
            <a:off x="975942" y="2036512"/>
            <a:ext cx="550197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Ассистент преподавателя анализирует только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речь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преподавателя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создает отчет на ее основе.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Записи уроков в сервисе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сохраняются.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Точность предоставляемого анализа зависит от качества записи урока.</a:t>
            </a:r>
          </a:p>
        </p:txBody>
      </p:sp>
    </p:spTree>
    <p:extLst>
      <p:ext uri="{BB962C8B-B14F-4D97-AF65-F5344CB8AC3E}">
        <p14:creationId xmlns:p14="http://schemas.microsoft.com/office/powerpoint/2010/main" val="272584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5"/>
          <p:cNvSpPr txBox="1">
            <a:spLocks noGrp="1"/>
          </p:cNvSpPr>
          <p:nvPr>
            <p:ph type="title"/>
          </p:nvPr>
        </p:nvSpPr>
        <p:spPr>
          <a:xfrm>
            <a:off x="1152021" y="1430338"/>
            <a:ext cx="10515601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algn="ctr">
              <a:buSzPts val="4400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работы в Ассистенте преподавателя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070517" y="2595981"/>
            <a:ext cx="10850137" cy="24857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Создание аудиозаписи урока.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Загрузка аудиозаписи в личном кабинете учителя.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Изучение сформированного отчета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8258EAB-31D8-7755-64D3-BD29F1799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0654" y="522106"/>
            <a:ext cx="5716167" cy="541531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78BF12F-7DC4-3617-5A6A-1261B391F072}"/>
              </a:ext>
            </a:extLst>
          </p:cNvPr>
          <p:cNvSpPr txBox="1"/>
          <p:nvPr/>
        </p:nvSpPr>
        <p:spPr>
          <a:xfrm>
            <a:off x="0" y="1859340"/>
            <a:ext cx="305564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Инструменты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Ассистента 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преподавателя </a:t>
            </a:r>
          </a:p>
        </p:txBody>
      </p:sp>
      <p:pic>
        <p:nvPicPr>
          <p:cNvPr id="11" name="Picture 4" descr="Бесплатные курсы по искусственному интеллекту. Обучение Data Science,  Machine Learning">
            <a:extLst>
              <a:ext uri="{FF2B5EF4-FFF2-40B4-BE49-F238E27FC236}">
                <a16:creationId xmlns:a16="http://schemas.microsoft.com/office/drawing/2014/main" id="{011C17FB-2B34-25F9-FD0A-9F54789D29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72" y="3753308"/>
            <a:ext cx="2835116" cy="2041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767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9A3DB2-C99D-FFBA-C542-5E45866E8C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1478" y="1018381"/>
            <a:ext cx="10515601" cy="1325563"/>
          </a:xfrm>
        </p:spPr>
        <p:txBody>
          <a:bodyPr/>
          <a:lstStyle/>
          <a:p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Метрика Ассистента преподавателя </a:t>
            </a:r>
            <a:b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A2AAE6E-A1C3-6EA8-9AB8-E7B2902AFD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16175" y="2421062"/>
            <a:ext cx="10890903" cy="823914"/>
          </a:xfrm>
        </p:spPr>
        <p:txBody>
          <a:bodyPr>
            <a:normAutofit fontScale="25000" lnSpcReduction="20000"/>
          </a:bodyPr>
          <a:lstStyle/>
          <a:p>
            <a:r>
              <a:rPr lang="ru-RU" sz="1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приемы </a:t>
            </a:r>
          </a:p>
          <a:p>
            <a:r>
              <a:rPr lang="ru-RU" sz="111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Отражает приёмы управления учебной работой и учащимися, которые использовались на уроке.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7C12973-D6B4-C104-F4FA-5F509D6489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775" t="34000" r="11925" b="11331"/>
          <a:stretch/>
        </p:blipFill>
        <p:spPr>
          <a:xfrm>
            <a:off x="1536088" y="3098002"/>
            <a:ext cx="8616608" cy="3534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584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F73893-2240-E89F-C917-EF372024C6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399" y="1150583"/>
            <a:ext cx="10515601" cy="1325563"/>
          </a:xfrm>
        </p:spPr>
        <p:txBody>
          <a:bodyPr/>
          <a:lstStyle/>
          <a:p>
            <a:r>
              <a:rPr lang="ru-RU" sz="4400" b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Метрика </a:t>
            </a: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Ассистента преподавателя </a:t>
            </a:r>
            <a:b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64C1884-536F-CD8C-5B9A-2BAC7D541D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82158" y="3017043"/>
            <a:ext cx="10027684" cy="823914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1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Глоссарий </a:t>
            </a:r>
            <a:r>
              <a:rPr lang="ru-RU" sz="112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сборник фраз, предложений, которые говорит учитель при использовании методических приемов формирующего оценивания. По наличию данных фраз в транскрипте урока можно судить о применении методов формирующего оценивания.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40B80A0-B407-AA3B-1179-595CC1209CF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843" t="33066" r="12119" b="42164"/>
          <a:stretch/>
        </p:blipFill>
        <p:spPr>
          <a:xfrm>
            <a:off x="1368614" y="3728303"/>
            <a:ext cx="9942687" cy="1897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648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1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392</TotalTime>
  <Words>403</Words>
  <Application>Microsoft Office PowerPoint</Application>
  <PresentationFormat>Широкоэкранный</PresentationFormat>
  <Paragraphs>51</Paragraphs>
  <Slides>15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22" baseType="lpstr">
      <vt:lpstr>Arial</vt:lpstr>
      <vt:lpstr>Calibri</vt:lpstr>
      <vt:lpstr>Helvetica Neue</vt:lpstr>
      <vt:lpstr>inherit</vt:lpstr>
      <vt:lpstr>Times New Roman</vt:lpstr>
      <vt:lpstr>1_Тема Office</vt:lpstr>
      <vt:lpstr>Тема1</vt:lpstr>
      <vt:lpstr>Презентация PowerPoint</vt:lpstr>
      <vt:lpstr>Краткое описание опыта</vt:lpstr>
      <vt:lpstr> Опыт будет полезен начинающим педагогам и их наставникам, которые хотят освоить новейшие подходы к формирующему оцениванию и научиться анализировать свои уроки с помощью искусственного интеллекта.</vt:lpstr>
      <vt:lpstr>Презентация PowerPoint</vt:lpstr>
      <vt:lpstr>Какие данные анализирует сервис?</vt:lpstr>
      <vt:lpstr>Алгоритм работы в Ассистенте преподавателя </vt:lpstr>
      <vt:lpstr>Презентация PowerPoint</vt:lpstr>
      <vt:lpstr>Метрика Ассистента преподавателя  </vt:lpstr>
      <vt:lpstr>Метрика Ассистента преподавателя  </vt:lpstr>
      <vt:lpstr>Формирующее оценивание при помощи Ассистента преподавателя</vt:lpstr>
      <vt:lpstr>Рост показателей качества уроков</vt:lpstr>
      <vt:lpstr>«ИИ-Помощник» </vt:lpstr>
      <vt:lpstr>Раздел «Викторины» Ассистента преподавателя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User1</cp:lastModifiedBy>
  <cp:revision>21</cp:revision>
  <dcterms:created xsi:type="dcterms:W3CDTF">2024-01-14T08:39:34Z</dcterms:created>
  <dcterms:modified xsi:type="dcterms:W3CDTF">2025-01-23T06:17:59Z</dcterms:modified>
</cp:coreProperties>
</file>