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9"/>
  </p:notesMasterIdLst>
  <p:sldIdLst>
    <p:sldId id="256" r:id="rId3"/>
    <p:sldId id="257" r:id="rId4"/>
    <p:sldId id="258" r:id="rId5"/>
    <p:sldId id="259" r:id="rId6"/>
    <p:sldId id="260" r:id="rId7"/>
    <p:sldId id="261" r:id="rId8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2" roundtripDataSignature="AMtx7mjNmyTKh8Ae124kO0JbqL/8/pa/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963" autoAdjust="0"/>
  </p:normalViewPr>
  <p:slideViewPr>
    <p:cSldViewPr snapToGrid="0">
      <p:cViewPr varScale="1">
        <p:scale>
          <a:sx n="46" d="100"/>
          <a:sy n="46" d="100"/>
        </p:scale>
        <p:origin x="67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customschemas.google.com/relationships/presentationmetadata" Target="metadata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Сравнение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4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hyperlink" Target="https://www.tinkercad.com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27391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</a:t>
            </a:r>
            <a:r>
              <a:rPr lang="ru-RU" sz="2200" dirty="0" smtClean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«Цифровая образовательная среда как инструмент современных технологий»</a:t>
            </a:r>
            <a:endParaRPr sz="2200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lvl="0" algn="ctr"/>
            <a:r>
              <a:rPr lang="ru-RU" sz="3200" b="0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</a:t>
            </a:r>
            <a:r>
              <a:rPr lang="ru-RU" sz="3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«</a:t>
            </a:r>
            <a:r>
              <a:rPr lang="ru-RU" sz="3200" dirty="0">
                <a:solidFill>
                  <a:srgbClr val="1F3864"/>
                </a:solidFill>
                <a:latin typeface="Calibri"/>
                <a:ea typeface="Calibri"/>
                <a:cs typeface="Calibri"/>
              </a:rPr>
              <a:t>Цифровая образовательная среда как инструмент формирования предпринимательских навыков через 3D-прототипирование</a:t>
            </a:r>
            <a:r>
              <a:rPr lang="ru-RU" sz="3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»</a:t>
            </a:r>
            <a:endParaRPr sz="3200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1CF5F8-4A5F-4849-BA01-107124890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60F3C0-53DE-4F96-9640-D284A4959B28}"/>
              </a:ext>
            </a:extLst>
          </p:cNvPr>
          <p:cNvSpPr/>
          <p:nvPr/>
        </p:nvSpPr>
        <p:spPr>
          <a:xfrm>
            <a:off x="659906" y="5126655"/>
            <a:ext cx="7498672" cy="11264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sz="2400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Автор: 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 err="1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Лепилов</a:t>
            </a:r>
            <a:r>
              <a:rPr lang="ru-RU" sz="2400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 Михаил Николаевич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учитель технологии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МБОУ – школа №9, </a:t>
            </a:r>
            <a:r>
              <a:rPr lang="ru-RU" altLang="ru-RU" sz="2400" b="1" i="1" dirty="0" err="1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г.о</a:t>
            </a:r>
            <a:r>
              <a:rPr lang="ru-RU" altLang="ru-RU" sz="2400" b="1" i="1" dirty="0" smtClean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Жуковский</a:t>
            </a:r>
            <a:endParaRPr lang="ru-RU" altLang="ru-RU" sz="2400" b="1" i="1" dirty="0">
              <a:solidFill>
                <a:srgbClr val="1D315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2093350" y="365125"/>
            <a:ext cx="7171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 dirty="0"/>
              <a:t>Краткое описание опыта</a:t>
            </a:r>
            <a:endParaRPr sz="3700" dirty="0"/>
          </a:p>
        </p:txBody>
      </p:sp>
      <p:sp>
        <p:nvSpPr>
          <p:cNvPr id="176" name="Google Shape;176;p2"/>
          <p:cNvSpPr txBox="1">
            <a:spLocks noGrp="1"/>
          </p:cNvSpPr>
          <p:nvPr>
            <p:ph type="body" idx="1"/>
          </p:nvPr>
        </p:nvSpPr>
        <p:spPr>
          <a:xfrm>
            <a:off x="0" y="1363287"/>
            <a:ext cx="12192000" cy="4813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20000"/>
          </a:bodyPr>
          <a:lstStyle/>
          <a:p>
            <a:pPr marL="228600" lvl="0" indent="-508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b="1" u="sng" dirty="0"/>
              <a:t>Цель</a:t>
            </a:r>
            <a:r>
              <a:rPr lang="ru-RU" dirty="0" smtClean="0"/>
              <a:t>: </a:t>
            </a:r>
            <a:r>
              <a:rPr lang="ru-RU" dirty="0" smtClean="0"/>
              <a:t>Организация процесса ф</a:t>
            </a:r>
            <a:r>
              <a:rPr lang="ru-RU" dirty="0" smtClean="0"/>
              <a:t>ормирования и развития предпринимательских навыков среди обучающихся через цифровую образовательную среду.</a:t>
            </a:r>
            <a:endParaRPr dirty="0"/>
          </a:p>
          <a:p>
            <a:pPr marL="228600" lvl="0" indent="-50800">
              <a:lnSpc>
                <a:spcPct val="110000"/>
              </a:lnSpc>
              <a:spcBef>
                <a:spcPts val="0"/>
              </a:spcBef>
              <a:buSzPts val="2800"/>
              <a:buNone/>
            </a:pPr>
            <a:r>
              <a:rPr lang="ru-RU" b="1" u="sng" dirty="0"/>
              <a:t>Задачи</a:t>
            </a:r>
            <a:r>
              <a:rPr lang="ru-RU" dirty="0" smtClean="0"/>
              <a:t>: </a:t>
            </a:r>
          </a:p>
          <a:p>
            <a:pPr marL="635000" indent="-457200" algn="just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dirty="0"/>
              <a:t>п</a:t>
            </a:r>
            <a:r>
              <a:rPr lang="ru-RU" dirty="0" smtClean="0"/>
              <a:t>ознакомить </a:t>
            </a:r>
            <a:r>
              <a:rPr lang="ru-RU" dirty="0"/>
              <a:t>учеников с основами 3D-прототипирования, современными цифровыми инструментами и программным обеспечением для </a:t>
            </a:r>
            <a:r>
              <a:rPr lang="ru-RU" dirty="0" smtClean="0"/>
              <a:t>проектирования;</a:t>
            </a:r>
          </a:p>
          <a:p>
            <a:pPr marL="635000" indent="-457200" algn="just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dirty="0"/>
              <a:t>н</a:t>
            </a:r>
            <a:r>
              <a:rPr lang="ru-RU" dirty="0" smtClean="0"/>
              <a:t>аучить </a:t>
            </a:r>
            <a:r>
              <a:rPr lang="ru-RU" dirty="0"/>
              <a:t>анализировать рыночные потребности, определять целевую аудиторию, разрабатывать бизнес-концепцию на основе созданных </a:t>
            </a:r>
            <a:r>
              <a:rPr lang="ru-RU" dirty="0" smtClean="0"/>
              <a:t>идей</a:t>
            </a:r>
            <a:r>
              <a:rPr lang="ru-RU" dirty="0"/>
              <a:t>;</a:t>
            </a:r>
            <a:endParaRPr lang="ru-RU" dirty="0" smtClean="0"/>
          </a:p>
          <a:p>
            <a:pPr marL="635000" indent="-457200" algn="just">
              <a:lnSpc>
                <a:spcPct val="110000"/>
              </a:lnSpc>
              <a:spcBef>
                <a:spcPts val="0"/>
              </a:spcBef>
              <a:buSzPts val="2800"/>
            </a:pPr>
            <a:r>
              <a:rPr lang="ru-RU" dirty="0"/>
              <a:t>п</a:t>
            </a:r>
            <a:r>
              <a:rPr lang="ru-RU" dirty="0" smtClean="0"/>
              <a:t>родвигать </a:t>
            </a:r>
            <a:r>
              <a:rPr lang="ru-RU" dirty="0"/>
              <a:t>у учащихся понимание возможных применений цифровых технологий в разных сферах жизни и предпринимательства, а также раскрывать перед ними потенциал использования цифровых платформ для создания и тестирования новых продуктов.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6A9063-130E-4A44-8200-E509B380EE38}"/>
              </a:ext>
            </a:extLst>
          </p:cNvPr>
          <p:cNvSpPr/>
          <p:nvPr/>
        </p:nvSpPr>
        <p:spPr>
          <a:xfrm>
            <a:off x="3249227" y="525637"/>
            <a:ext cx="539762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dirty="0">
                <a:solidFill>
                  <a:schemeClr val="dk1"/>
                </a:solidFill>
                <a:latin typeface="Calibri"/>
                <a:cs typeface="Calibri"/>
                <a:sym typeface="Calibri"/>
              </a:rPr>
              <a:t>Практическая значимость</a:t>
            </a:r>
          </a:p>
        </p:txBody>
      </p:sp>
      <p:sp>
        <p:nvSpPr>
          <p:cNvPr id="5" name="Google Shape;176;p2"/>
          <p:cNvSpPr txBox="1">
            <a:spLocks/>
          </p:cNvSpPr>
          <p:nvPr/>
        </p:nvSpPr>
        <p:spPr>
          <a:xfrm>
            <a:off x="0" y="1363287"/>
            <a:ext cx="12192000" cy="48136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82550" indent="366713" algn="just">
              <a:lnSpc>
                <a:spcPct val="110000"/>
              </a:lnSpc>
              <a:buClr>
                <a:schemeClr val="dk1"/>
              </a:buClr>
              <a:buSzPts val="2800"/>
            </a:pPr>
            <a:r>
              <a:rPr lang="ru-RU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Современные технологии предоставляют нынешним ученикам и преподавателям небывалые возможности. Те средства цифрового обучения, которые раньше были доступны лишь некоторым организациям, сейчас имеют широкое распространение и находятся в открытом доступе. Вот некоторые из них: </a:t>
            </a:r>
            <a:r>
              <a:rPr lang="en-US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TinkerCAD</a:t>
            </a: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Fusion 360, </a:t>
            </a:r>
            <a:r>
              <a:rPr lang="en-US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Onchape</a:t>
            </a: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6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Thingiverse</a:t>
            </a:r>
            <a:r>
              <a:rPr lang="en-US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SolidWorks </a:t>
            </a:r>
            <a:r>
              <a:rPr lang="ru-RU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и многие другие. </a:t>
            </a:r>
            <a:r>
              <a:rPr lang="ru-RU" sz="2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Ценность этих платформ заключается не только в технических </a:t>
            </a:r>
            <a:r>
              <a:rPr lang="ru-RU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возможностях, но и в поддержке командной работы на расстоянии, а также возможности дистанционно представлять свои идеи.</a:t>
            </a:r>
          </a:p>
          <a:p>
            <a:pPr marL="82550" indent="366713" algn="just">
              <a:lnSpc>
                <a:spcPct val="110000"/>
              </a:lnSpc>
              <a:buClr>
                <a:schemeClr val="dk1"/>
              </a:buClr>
              <a:buSzPts val="2800"/>
            </a:pPr>
            <a:r>
              <a:rPr lang="ru-RU" sz="26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Данные платформы позволяют преподавателю организовать учебный процесс в онлайн формате, предоставляю возможность изменять и создавать объекты в реальном времени. Это открывает широкие возможности для реализации.</a:t>
            </a:r>
            <a:endParaRPr lang="ru-RU" sz="26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Grp="1" noChangeAspect="1"/>
          </p:cNvPicPr>
          <p:nvPr>
            <p:ph type="pic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5" t="3383" r="3965" b="2805"/>
          <a:stretch/>
        </p:blipFill>
        <p:spPr>
          <a:xfrm>
            <a:off x="5209997" y="1130531"/>
            <a:ext cx="6820078" cy="5051909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4"/>
          <p:cNvSpPr txBox="1">
            <a:spLocks noGrp="1"/>
          </p:cNvSpPr>
          <p:nvPr>
            <p:ph type="body" idx="1"/>
          </p:nvPr>
        </p:nvSpPr>
        <p:spPr>
          <a:xfrm>
            <a:off x="0" y="2057400"/>
            <a:ext cx="5495925" cy="412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SzPts val="2800"/>
            </a:pPr>
            <a:r>
              <a:rPr lang="en-US" sz="2000" i="1" dirty="0"/>
              <a:t>https://www.onshape.com/</a:t>
            </a:r>
            <a:endParaRPr lang="ru-RU" sz="2000" i="1" dirty="0" smtClean="0"/>
          </a:p>
          <a:p>
            <a:pPr marL="0" lvl="0" indent="0" algn="just">
              <a:spcBef>
                <a:spcPts val="0"/>
              </a:spcBef>
              <a:buSzPts val="2800"/>
            </a:pPr>
            <a:r>
              <a:rPr lang="ru-RU" sz="2000" dirty="0" err="1"/>
              <a:t>Onshape</a:t>
            </a:r>
            <a:r>
              <a:rPr lang="ru-RU" sz="2000" dirty="0"/>
              <a:t> — это многопользовательская среда, которая позволяет </a:t>
            </a:r>
            <a:r>
              <a:rPr lang="ru-RU" sz="2000" dirty="0" smtClean="0"/>
              <a:t>командам получать </a:t>
            </a:r>
            <a:r>
              <a:rPr lang="ru-RU" sz="2000" dirty="0"/>
              <a:t>доступ, сотрудничать и работать одновременно от концепции до производства. Встроенные инструменты совместной работы </a:t>
            </a:r>
            <a:r>
              <a:rPr lang="ru-RU" sz="2000" dirty="0" smtClean="0"/>
              <a:t>позволяют оптимизировать процесс, </a:t>
            </a:r>
            <a:r>
              <a:rPr lang="ru-RU" sz="2000" dirty="0"/>
              <a:t>обеспечивая более быструю реакцию на </a:t>
            </a:r>
            <a:r>
              <a:rPr lang="ru-RU" sz="2000" dirty="0" smtClean="0"/>
              <a:t>изменения. В результате команда может быстрее исследовать рынок и создать готовый продукт. Ресурс позволяет команде </a:t>
            </a:r>
            <a:r>
              <a:rPr lang="ru-RU" sz="2000" dirty="0"/>
              <a:t>совместно работать над проектами в режиме реального времени или асинхронно и обеспечивает автоматический контроль версий, что приводит к более быстрым итерациям.</a:t>
            </a:r>
            <a:endParaRPr sz="20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130531"/>
            <a:ext cx="3469138" cy="92686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193" y="1193223"/>
            <a:ext cx="2701636" cy="820140"/>
          </a:xfrm>
          <a:prstGeom prst="rect">
            <a:avLst/>
          </a:prstGeom>
        </p:spPr>
      </p:pic>
      <p:sp>
        <p:nvSpPr>
          <p:cNvPr id="5" name="Google Shape;188;p4"/>
          <p:cNvSpPr txBox="1">
            <a:spLocks noGrp="1"/>
          </p:cNvSpPr>
          <p:nvPr>
            <p:ph type="body" idx="1"/>
          </p:nvPr>
        </p:nvSpPr>
        <p:spPr>
          <a:xfrm>
            <a:off x="0" y="2057400"/>
            <a:ext cx="5495925" cy="41250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>
              <a:spcBef>
                <a:spcPts val="0"/>
              </a:spcBef>
              <a:buSzPts val="2800"/>
            </a:pPr>
            <a:r>
              <a:rPr lang="en-US" sz="2000" i="1" dirty="0">
                <a:hlinkClick r:id="rId4"/>
              </a:rPr>
              <a:t>https://www.tinkercad.com</a:t>
            </a:r>
            <a:r>
              <a:rPr lang="en-US" sz="2000" i="1" dirty="0" smtClean="0">
                <a:hlinkClick r:id="rId4"/>
              </a:rPr>
              <a:t>/</a:t>
            </a:r>
            <a:endParaRPr lang="ru-RU" sz="2000" i="1" dirty="0" smtClean="0"/>
          </a:p>
          <a:p>
            <a:pPr marL="0" lvl="0" indent="0" algn="just">
              <a:spcBef>
                <a:spcPts val="0"/>
              </a:spcBef>
              <a:buSzPts val="2800"/>
            </a:pPr>
            <a:r>
              <a:rPr lang="ru-RU" sz="2000" b="0" dirty="0" err="1"/>
              <a:t>TinkerCAD</a:t>
            </a:r>
            <a:r>
              <a:rPr lang="ru-RU" sz="2000" b="0" dirty="0"/>
              <a:t> — простая обучающая среда, предназначенная специально для детей. Работать с ее инструментами можно с помощью любого браузера и абсолютно бесплатно: ничего скачивать и покупать не потребуется</a:t>
            </a:r>
            <a:r>
              <a:rPr lang="ru-RU" sz="2000" b="0" dirty="0" smtClean="0"/>
              <a:t>. Основное преимущество – возможность создания отдельных групп и классов, где обучающиеся смогут дистанционно работать над проектом в онлайн формате. Помимо 3д-моделирования платформа позволяет создавать схемы сборок </a:t>
            </a:r>
            <a:r>
              <a:rPr lang="ru-RU" sz="2000" b="0" dirty="0" err="1" smtClean="0"/>
              <a:t>электроцепей</a:t>
            </a:r>
            <a:r>
              <a:rPr lang="ru-RU" sz="2000" b="0" dirty="0" smtClean="0"/>
              <a:t> на основе </a:t>
            </a:r>
            <a:r>
              <a:rPr lang="en-US" sz="2000" b="0" dirty="0" smtClean="0"/>
              <a:t>Arduino </a:t>
            </a:r>
            <a:r>
              <a:rPr lang="ru-RU" sz="2000" b="0" dirty="0" smtClean="0"/>
              <a:t>и программные коды на основе </a:t>
            </a:r>
            <a:r>
              <a:rPr lang="en-US" sz="2000" b="0" dirty="0" smtClean="0"/>
              <a:t>Scratch.</a:t>
            </a:r>
            <a:endParaRPr lang="en-US" sz="2000" i="1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5"/>
          <a:srcRect l="13873" r="-1"/>
          <a:stretch/>
        </p:blipFill>
        <p:spPr>
          <a:xfrm>
            <a:off x="6953250" y="1193223"/>
            <a:ext cx="5100551" cy="2523052"/>
          </a:xfrm>
          <a:prstGeom prst="rect">
            <a:avLst/>
          </a:prstGeom>
        </p:spPr>
      </p:pic>
      <p:pic>
        <p:nvPicPr>
          <p:cNvPr id="1026" name="Picture 2" descr="STEMFIE – Play freely and build endless fun at home with STEMFIE, the free  3D-printable educational toy - STEMFIE parts under Tinkercad featured  collections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" t="15076" r="-178" b="10524"/>
          <a:stretch/>
        </p:blipFill>
        <p:spPr bwMode="auto">
          <a:xfrm>
            <a:off x="7484573" y="3716275"/>
            <a:ext cx="4569228" cy="2371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325</Words>
  <Application>Microsoft Office PowerPoint</Application>
  <PresentationFormat>Широкоэкранный</PresentationFormat>
  <Paragraphs>21</Paragraphs>
  <Slides>6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 Neue</vt:lpstr>
      <vt:lpstr>1_Тема Office</vt:lpstr>
      <vt:lpstr>Тема1</vt:lpstr>
      <vt:lpstr>Презентация PowerPoint</vt:lpstr>
      <vt:lpstr>Краткое описание опыта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Школа</cp:lastModifiedBy>
  <cp:revision>7</cp:revision>
  <dcterms:created xsi:type="dcterms:W3CDTF">2024-01-14T08:39:34Z</dcterms:created>
  <dcterms:modified xsi:type="dcterms:W3CDTF">2025-01-19T12:53:13Z</dcterms:modified>
</cp:coreProperties>
</file>