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  <p:sldMasterId id="214748366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23" roundtripDataSignature="AMtx7mhP7an0Wcv+tFZ03cEshCg7aiPO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11" Type="http://schemas.openxmlformats.org/officeDocument/2006/relationships/slide" Target="slides/slide6.xml"/><Relationship Id="rId22" Type="http://schemas.openxmlformats.org/officeDocument/2006/relationships/slide" Target="slides/slide17.xml"/><Relationship Id="rId10" Type="http://schemas.openxmlformats.org/officeDocument/2006/relationships/slide" Target="slides/slide5.xml"/><Relationship Id="rId21" Type="http://schemas.openxmlformats.org/officeDocument/2006/relationships/slide" Target="slides/slide16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23" Type="http://customschemas.google.com/relationships/presentationmetadata" Target="metadata"/><Relationship Id="rId1" Type="http://schemas.openxmlformats.org/officeDocument/2006/relationships/theme" Target="theme/theme3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5" name="Google Shape;16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3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p3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8" name="Google Shape;238;p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4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8" name="Google Shape;248;p4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4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259" name="Google Shape;25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4" name="Google Shape;18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1" name="Google Shape;19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8" name="Google Shape;198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1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01" name="Google Shape;10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2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7" name="Google Shape;107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9" name="Google Shape;109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4" name="Google Shape;114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4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24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9" name="Google Shape;119;p24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0" name="Google Shape;120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1" name="Google Shape;121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25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6" name="Google Shape;126;p25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7" name="Google Shape;127;p25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8" name="Google Shape;128;p25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4" name="Google Shape;134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6" name="Google Shape;136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28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40" name="Google Shape;140;p28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1" name="Google Shape;141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2" name="Google Shape;142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29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48" name="Google Shape;148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9" name="Google Shape;149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30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4" name="Google Shape;154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31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0" name="Google Shape;160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3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3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28" name="Google Shape;2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29" name="Google Shape;2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Сравнение" type="tx">
  <p:cSld name="TITLE_AND_BOD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1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1"/>
          <p:cNvSpPr txBox="1"/>
          <p:nvPr>
            <p:ph idx="1" type="body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5" name="Google Shape;35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6" name="Google Shape;46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58" name="Google Shape;58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0" name="Google Shape;60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3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0" name="Google Shape;90;p20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1" name="Google Shape;9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2" name="Google Shape;9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3" name="Google Shape;9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Relationship Id="rId4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9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Relationship Id="rId4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fms.apkpro.ru/calendar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Аудитория" id="167" name="Google Shape;167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24313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ru-RU" sz="22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«Индивидуальные образовательные траектории – разработка и внедрение индивидуальных подходов к обучению, основанных на потребностях и интересах каждого ученика»</a:t>
            </a:r>
            <a:endParaRPr b="0" i="0" sz="2200" u="none" cap="none" strike="noStrike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«Работа с ИОМ молодого педагога в цифровом кабинете методиста»</a:t>
            </a:r>
            <a:endParaRPr b="0" i="0" sz="3200" u="none" cap="none" strike="noStrike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1"/>
          <p:cNvSpPr/>
          <p:nvPr/>
        </p:nvSpPr>
        <p:spPr>
          <a:xfrm>
            <a:off x="4163574" y="4788241"/>
            <a:ext cx="6760500" cy="2003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1" lang="ru-RU" sz="1800" u="none" cap="none" strike="noStrik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Сутковенко Ольга Валерьевна, спикер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1" lang="ru-RU" sz="1800" u="none" cap="none" strike="noStrik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учитель физики, МБОУ Одинцовской СОШ 12</a:t>
            </a:r>
            <a:endParaRPr b="1" i="1" sz="1800" u="none" cap="none" strike="noStrike">
              <a:solidFill>
                <a:srgbClr val="1D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70" name="Google Shape;170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00489" y="235235"/>
            <a:ext cx="593407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1733" y="1178557"/>
            <a:ext cx="11345333" cy="47906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" name="Google Shape;229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8800" y="1111005"/>
            <a:ext cx="10735733" cy="53243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85867" y="2631399"/>
            <a:ext cx="8484400" cy="327833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73844" y="0"/>
            <a:ext cx="2426457" cy="59097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227844"/>
            <a:ext cx="12192000" cy="23025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" name="Google Shape;245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0266" y="1114010"/>
            <a:ext cx="8342641" cy="50327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250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00767" y="1066799"/>
            <a:ext cx="9701099" cy="51718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5" name="Google Shape;255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8952" y="1187450"/>
            <a:ext cx="4470400" cy="448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59856" y="1269125"/>
            <a:ext cx="6249096" cy="4319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0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b="1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2" name="Google Shape;26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98507"/>
            <a:ext cx="12192000" cy="5134559"/>
          </a:xfrm>
          <a:prstGeom prst="rect">
            <a:avLst/>
          </a:prstGeom>
          <a:noFill/>
          <a:ln>
            <a:noFill/>
          </a:ln>
        </p:spPr>
      </p:pic>
      <p:sp>
        <p:nvSpPr>
          <p:cNvPr id="263" name="Google Shape;263;p6"/>
          <p:cNvSpPr txBox="1"/>
          <p:nvPr/>
        </p:nvSpPr>
        <p:spPr>
          <a:xfrm>
            <a:off x="829733" y="2895600"/>
            <a:ext cx="10631437" cy="5232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Сутковенко Ольга Валерьевна, e-mail: lekasutkovenko@mail.ru</a:t>
            </a:r>
            <a:endParaRPr b="0" i="0" sz="2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/>
          <p:nvPr>
            <p:ph type="title"/>
          </p:nvPr>
        </p:nvSpPr>
        <p:spPr>
          <a:xfrm>
            <a:off x="2093350" y="365125"/>
            <a:ext cx="71718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/>
              <a:t>Краткое описание опыта</a:t>
            </a:r>
            <a:endParaRPr sz="3700"/>
          </a:p>
        </p:txBody>
      </p:sp>
      <p:sp>
        <p:nvSpPr>
          <p:cNvPr id="176" name="Google Shape;176;p2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5080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Цель: содействие дистанционному обмену опытом между наставником и наставляемым при реализации индивидуального образовательного маршрута педагога.</a:t>
            </a:r>
            <a:endParaRPr/>
          </a:p>
          <a:p>
            <a:pPr indent="-508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/>
              <a:t>Задачи:</a:t>
            </a:r>
            <a:endParaRPr/>
          </a:p>
          <a:p>
            <a:pPr indent="-457200" lvl="0" marL="6350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ru-RU"/>
              <a:t>познакомить с цифровым кабинетом методиста;</a:t>
            </a:r>
            <a:endParaRPr/>
          </a:p>
          <a:p>
            <a:pPr indent="-457200" lvl="0" marL="6350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ru-RU"/>
              <a:t>рассмотреть работу с ИОМ педагога как цифрового инструмента по повышению уровня профессиональных компетенций педагога;</a:t>
            </a:r>
            <a:endParaRPr/>
          </a:p>
          <a:p>
            <a:pPr indent="-457200" lvl="0" marL="6350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Calibri"/>
              <a:buChar char="-"/>
            </a:pPr>
            <a:r>
              <a:rPr lang="ru-RU"/>
              <a:t>показать плюсы работы с библиотекой методиста. 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/>
          <p:nvPr>
            <p:ph idx="4294967295" type="title"/>
          </p:nvPr>
        </p:nvSpPr>
        <p:spPr>
          <a:xfrm>
            <a:off x="297818" y="3367159"/>
            <a:ext cx="11284582" cy="1600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11111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Практическая значимость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22222"/>
              <a:buFont typeface="Calibri"/>
              <a:buNone/>
            </a:pPr>
            <a: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  <a:t>- проектирование плана мероприятий с педагогами</a:t>
            </a: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  <a:t>по ликвидации профессиональных дефицитов;</a:t>
            </a: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i="1" lang="ru-RU" sz="22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  <a:t>- проектирование сопровождения профессиональной деятельности молодых специалистов;</a:t>
            </a: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  <a:t>- организация адресного методического сопровождения по запросам педагогов.</a:t>
            </a: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i="1" lang="ru-RU" sz="400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i="1" sz="2177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4"/>
          <p:cNvSpPr txBox="1"/>
          <p:nvPr>
            <p:ph type="title"/>
          </p:nvPr>
        </p:nvSpPr>
        <p:spPr>
          <a:xfrm>
            <a:off x="297921" y="1816100"/>
            <a:ext cx="5340879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ФГАОУ ДПО «Академия Минпросвещения России» </a:t>
            </a:r>
            <a:b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</a:b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7" name="Google Shape;187;p4"/>
          <p:cNvSpPr txBox="1"/>
          <p:nvPr>
            <p:ph idx="1" type="body"/>
          </p:nvPr>
        </p:nvSpPr>
        <p:spPr>
          <a:xfrm>
            <a:off x="551922" y="3177645"/>
            <a:ext cx="4561945" cy="23976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1" lang="ru-RU" sz="3200" u="sng">
                <a:solidFill>
                  <a:schemeClr val="hlink"/>
                </a:solidFill>
                <a:hlinkClick r:id="rId3"/>
              </a:rPr>
              <a:t>https://fms.apkpro.ru/</a:t>
            </a:r>
            <a:endParaRPr i="1" sz="3200"/>
          </a:p>
        </p:txBody>
      </p:sp>
      <p:pic>
        <p:nvPicPr>
          <p:cNvPr id="188" name="Google Shape;18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68533" y="1257300"/>
            <a:ext cx="4267200" cy="431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/>
          <p:nvPr>
            <p:ph idx="1" type="body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</a:pPr>
            <a:r>
              <a:t/>
            </a:r>
            <a:endParaRPr/>
          </a:p>
        </p:txBody>
      </p:sp>
      <p:pic>
        <p:nvPicPr>
          <p:cNvPr id="194" name="Google Shape;194;p5"/>
          <p:cNvPicPr preferRelativeResize="0"/>
          <p:nvPr/>
        </p:nvPicPr>
        <p:blipFill rotWithShape="1">
          <a:blip r:embed="rId3">
            <a:alphaModFix/>
          </a:blip>
          <a:srcRect b="43931" l="0" r="0" t="0"/>
          <a:stretch/>
        </p:blipFill>
        <p:spPr>
          <a:xfrm>
            <a:off x="100184" y="1484315"/>
            <a:ext cx="11794786" cy="3759199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5"/>
          <p:cNvSpPr/>
          <p:nvPr/>
        </p:nvSpPr>
        <p:spPr>
          <a:xfrm>
            <a:off x="9177867" y="2053037"/>
            <a:ext cx="2895600" cy="904080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0" name="Google Shape;200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1" name="Google Shape;201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0" y="1377330"/>
            <a:ext cx="12192000" cy="41033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Google Shape;206;p33"/>
          <p:cNvPicPr preferRelativeResize="0"/>
          <p:nvPr/>
        </p:nvPicPr>
        <p:blipFill rotWithShape="1">
          <a:blip r:embed="rId3">
            <a:alphaModFix/>
          </a:blip>
          <a:srcRect b="8508" l="0" r="0" t="0"/>
          <a:stretch/>
        </p:blipFill>
        <p:spPr>
          <a:xfrm>
            <a:off x="160867" y="1286143"/>
            <a:ext cx="11734800" cy="5097724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p33"/>
          <p:cNvSpPr/>
          <p:nvPr/>
        </p:nvSpPr>
        <p:spPr>
          <a:xfrm>
            <a:off x="160867" y="5655733"/>
            <a:ext cx="999067" cy="728134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8" name="Google Shape;208;p33"/>
          <p:cNvSpPr/>
          <p:nvPr/>
        </p:nvSpPr>
        <p:spPr>
          <a:xfrm>
            <a:off x="9474200" y="1286143"/>
            <a:ext cx="2421467" cy="728134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35201" y="526330"/>
            <a:ext cx="6951022" cy="5552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8" name="Google Shape;21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37092"/>
            <a:ext cx="12192000" cy="5057950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5"/>
          <p:cNvSpPr/>
          <p:nvPr/>
        </p:nvSpPr>
        <p:spPr>
          <a:xfrm>
            <a:off x="3640667" y="1137092"/>
            <a:ext cx="2794000" cy="945708"/>
          </a:xfrm>
          <a:prstGeom prst="roundRect">
            <a:avLst>
              <a:gd fmla="val 16667" name="adj"/>
            </a:avLst>
          </a:prstGeom>
          <a:noFill/>
          <a:ln cap="flat" cmpd="sng" w="25400">
            <a:solidFill>
              <a:srgbClr val="31538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2024-01-14T08:39:34Z</dcterms:created>
  <dc:creator>User</dc:creator>
</cp:coreProperties>
</file>