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2" roundtripDataSignature="AMtx7miRvJ8s3wg407bf+rx+RftP6FvY1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customschemas.google.com/relationships/presentationmetadata" Target="meta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5" name="Google Shape;16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3" name="Google Shape;173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1" name="Google Shape;181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3" name="Google Shape;203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9" name="Google Shape;209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16" name="Google Shape;216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7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72" name="Google Shape;72;p17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3" name="Google Shape;73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8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" name="Google Shape;79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9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9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21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97" name="Google Shape;97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3" name="Google Shape;103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3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3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09" name="Google Shape;109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0" name="Google Shape;110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24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5" name="Google Shape;115;p24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6" name="Google Shape;116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7" name="Google Shape;117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5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25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2" name="Google Shape;122;p25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3" name="Google Shape;123;p25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4" name="Google Shape;124;p25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5" name="Google Shape;125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2" name="Google Shape;132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8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28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40" name="Google Shape;140;p28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41" name="Google Shape;141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29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47" name="Google Shape;147;p29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48" name="Google Shape;148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30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4" name="Google Shape;154;p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3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3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1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31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0" name="Google Shape;160;p3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3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3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28" name="Google Shape;28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29" name="Google Shape;29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Сравнение" type="tx">
  <p:cSld name="TITLE_AND_BOD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1"/>
          <p:cNvSpPr txBox="1"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1" type="body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1" sz="2400"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9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6" name="Google Shape;46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3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4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8" name="Google Shape;58;p14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0" name="Google Shape;60;p14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23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0" name="Google Shape;90;p2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2" name="Google Shape;92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Google Shape;93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5.png"/><Relationship Id="rId5" Type="http://schemas.openxmlformats.org/officeDocument/2006/relationships/image" Target="../media/image8.png"/><Relationship Id="rId6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Аудитория" id="167" name="Google Shape;167;p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>
            <a:off x="488325" y="1760425"/>
            <a:ext cx="3348600" cy="37842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</p:pic>
      <p:sp>
        <p:nvSpPr>
          <p:cNvPr id="168" name="Google Shape;168;p1"/>
          <p:cNvSpPr/>
          <p:nvPr/>
        </p:nvSpPr>
        <p:spPr>
          <a:xfrm>
            <a:off x="3906675" y="2050175"/>
            <a:ext cx="7938900" cy="58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1F386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i="0" lang="ru-RU" sz="3200" u="none" cap="none" strike="noStrike">
                <a:solidFill>
                  <a:srgbClr val="1F3864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Тема «Интеграция цифровых ресурсов в систему традиционного образования: методические аспекты»</a:t>
            </a:r>
            <a:endParaRPr i="0" sz="3200" u="none" cap="none" strike="noStrike">
              <a:solidFill>
                <a:srgbClr val="1F3864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69" name="Google Shape;169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00489" y="235235"/>
            <a:ext cx="5934075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1"/>
          <p:cNvSpPr/>
          <p:nvPr/>
        </p:nvSpPr>
        <p:spPr>
          <a:xfrm>
            <a:off x="568181" y="5413502"/>
            <a:ext cx="7498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marR="0" rtl="0" algn="just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-RU" sz="2400">
                <a:solidFill>
                  <a:srgbClr val="1D315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Шафоростова Яна Павловна,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-RU" sz="2400">
                <a:solidFill>
                  <a:srgbClr val="1D315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тьютор ЦНППМ КУРО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just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ru-RU" sz="2400" u="none" cap="none" strike="noStrike">
                <a:solidFill>
                  <a:srgbClr val="1D3152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"/>
          <p:cNvSpPr txBox="1"/>
          <p:nvPr>
            <p:ph type="title"/>
          </p:nvPr>
        </p:nvSpPr>
        <p:spPr>
          <a:xfrm>
            <a:off x="3158950" y="365125"/>
            <a:ext cx="5441700" cy="11532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 sz="3700">
                <a:latin typeface="Times New Roman"/>
                <a:ea typeface="Times New Roman"/>
                <a:cs typeface="Times New Roman"/>
                <a:sym typeface="Times New Roman"/>
              </a:rPr>
              <a:t>Актуальность</a:t>
            </a:r>
            <a:endParaRPr sz="37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6" name="Google Shape;176;p2"/>
          <p:cNvSpPr txBox="1"/>
          <p:nvPr>
            <p:ph idx="1" type="body"/>
          </p:nvPr>
        </p:nvSpPr>
        <p:spPr>
          <a:xfrm>
            <a:off x="1559100" y="1825625"/>
            <a:ext cx="9794700" cy="435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Цифровизация меняет подходы к обучению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i="1" lang="ru-RU" sz="2200">
                <a:latin typeface="Times New Roman"/>
                <a:ea typeface="Times New Roman"/>
                <a:cs typeface="Times New Roman"/>
                <a:sym typeface="Times New Roman"/>
              </a:rPr>
              <a:t>Цифровизация кардинально меняет подходы к обучению, делая образовательный процесс более гибким, персонализированным и доступным.</a:t>
            </a:r>
            <a:endParaRPr i="1"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t/>
            </a:r>
            <a:endParaRPr i="1" sz="2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Необходимость интеграции цифровых инструментов для повышения эффективности образовательного процесса.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77" name="Google Shape;177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956525"/>
            <a:ext cx="2091250" cy="1375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3698600"/>
            <a:ext cx="2091250" cy="1375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3"/>
          <p:cNvSpPr/>
          <p:nvPr/>
        </p:nvSpPr>
        <p:spPr>
          <a:xfrm>
            <a:off x="3198277" y="393162"/>
            <a:ext cx="5397600" cy="6618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ru-RU" sz="37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</a:t>
            </a:r>
            <a:r>
              <a:rPr lang="ru-RU" sz="3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еимущества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4" name="Google Shape;184;p3"/>
          <p:cNvSpPr/>
          <p:nvPr/>
        </p:nvSpPr>
        <p:spPr>
          <a:xfrm>
            <a:off x="4917739" y="2345163"/>
            <a:ext cx="2135100" cy="1989900"/>
          </a:xfrm>
          <a:prstGeom prst="ellipse">
            <a:avLst/>
          </a:prstGeom>
          <a:noFill/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3"/>
          <p:cNvSpPr/>
          <p:nvPr/>
        </p:nvSpPr>
        <p:spPr>
          <a:xfrm>
            <a:off x="5371373" y="2857211"/>
            <a:ext cx="1153332" cy="965821"/>
          </a:xfrm>
          <a:custGeom>
            <a:rect b="b" l="l" r="r" t="t"/>
            <a:pathLst>
              <a:path extrusionOk="0" h="20979" w="21600">
                <a:moveTo>
                  <a:pt x="15728" y="7414"/>
                </a:moveTo>
                <a:cubicBezTo>
                  <a:pt x="15525" y="7006"/>
                  <a:pt x="20520" y="3163"/>
                  <a:pt x="17617" y="78"/>
                </a:cubicBezTo>
                <a:cubicBezTo>
                  <a:pt x="16943" y="-621"/>
                  <a:pt x="14648" y="3571"/>
                  <a:pt x="11340" y="5434"/>
                </a:cubicBezTo>
                <a:cubicBezTo>
                  <a:pt x="9585" y="6482"/>
                  <a:pt x="5400" y="8753"/>
                  <a:pt x="5400" y="9975"/>
                </a:cubicBezTo>
                <a:cubicBezTo>
                  <a:pt x="5400" y="17952"/>
                  <a:pt x="5400" y="17952"/>
                  <a:pt x="5400" y="17952"/>
                </a:cubicBezTo>
                <a:cubicBezTo>
                  <a:pt x="5400" y="19407"/>
                  <a:pt x="12015" y="20979"/>
                  <a:pt x="17077" y="20979"/>
                </a:cubicBezTo>
                <a:cubicBezTo>
                  <a:pt x="18900" y="20979"/>
                  <a:pt x="21600" y="10965"/>
                  <a:pt x="21600" y="9393"/>
                </a:cubicBezTo>
                <a:cubicBezTo>
                  <a:pt x="21600" y="7821"/>
                  <a:pt x="15862" y="7821"/>
                  <a:pt x="15728" y="7414"/>
                </a:cubicBezTo>
                <a:close/>
                <a:moveTo>
                  <a:pt x="4050" y="7530"/>
                </a:moveTo>
                <a:cubicBezTo>
                  <a:pt x="3172" y="7530"/>
                  <a:pt x="0" y="7996"/>
                  <a:pt x="0" y="11140"/>
                </a:cubicBezTo>
                <a:cubicBezTo>
                  <a:pt x="0" y="16787"/>
                  <a:pt x="0" y="16787"/>
                  <a:pt x="0" y="16787"/>
                </a:cubicBezTo>
                <a:cubicBezTo>
                  <a:pt x="0" y="19989"/>
                  <a:pt x="3172" y="20339"/>
                  <a:pt x="4050" y="20339"/>
                </a:cubicBezTo>
                <a:cubicBezTo>
                  <a:pt x="4928" y="20339"/>
                  <a:pt x="2700" y="19640"/>
                  <a:pt x="2700" y="17719"/>
                </a:cubicBezTo>
                <a:cubicBezTo>
                  <a:pt x="2700" y="10266"/>
                  <a:pt x="2700" y="10266"/>
                  <a:pt x="2700" y="10266"/>
                </a:cubicBezTo>
                <a:cubicBezTo>
                  <a:pt x="2700" y="8229"/>
                  <a:pt x="4928" y="7530"/>
                  <a:pt x="4050" y="7530"/>
                </a:cubicBezTo>
                <a:close/>
              </a:path>
            </a:pathLst>
          </a:custGeom>
          <a:solidFill>
            <a:srgbClr val="FCE5CD"/>
          </a:solidFill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Calibri"/>
              <a:buNone/>
            </a:pPr>
            <a:r>
              <a:t/>
            </a:r>
            <a:endParaRPr b="0" i="0" sz="3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p3"/>
          <p:cNvSpPr/>
          <p:nvPr/>
        </p:nvSpPr>
        <p:spPr>
          <a:xfrm>
            <a:off x="3249213" y="1643096"/>
            <a:ext cx="1345500" cy="1214100"/>
          </a:xfrm>
          <a:prstGeom prst="ellipse">
            <a:avLst/>
          </a:prstGeom>
          <a:noFill/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87" name="Google Shape;187;p3"/>
          <p:cNvGrpSpPr/>
          <p:nvPr/>
        </p:nvGrpSpPr>
        <p:grpSpPr>
          <a:xfrm>
            <a:off x="3541814" y="1917502"/>
            <a:ext cx="760320" cy="665280"/>
            <a:chOff x="-1" y="-1"/>
            <a:chExt cx="760320" cy="665280"/>
          </a:xfrm>
        </p:grpSpPr>
        <p:sp>
          <p:nvSpPr>
            <p:cNvPr id="188" name="Google Shape;188;p3"/>
            <p:cNvSpPr/>
            <p:nvPr/>
          </p:nvSpPr>
          <p:spPr>
            <a:xfrm>
              <a:off x="-1" y="-1"/>
              <a:ext cx="760320" cy="546480"/>
            </a:xfrm>
            <a:custGeom>
              <a:rect b="b" l="l" r="r" t="t"/>
              <a:pathLst>
                <a:path extrusionOk="0" h="21600" w="21600">
                  <a:moveTo>
                    <a:pt x="21600" y="5635"/>
                  </a:moveTo>
                  <a:lnTo>
                    <a:pt x="21431" y="4696"/>
                  </a:lnTo>
                  <a:lnTo>
                    <a:pt x="21094" y="3991"/>
                  </a:lnTo>
                  <a:lnTo>
                    <a:pt x="20587" y="3287"/>
                  </a:lnTo>
                  <a:lnTo>
                    <a:pt x="20081" y="2817"/>
                  </a:lnTo>
                  <a:lnTo>
                    <a:pt x="11306" y="0"/>
                  </a:lnTo>
                  <a:lnTo>
                    <a:pt x="10294" y="0"/>
                  </a:lnTo>
                  <a:lnTo>
                    <a:pt x="1519" y="2817"/>
                  </a:lnTo>
                  <a:lnTo>
                    <a:pt x="1013" y="3287"/>
                  </a:lnTo>
                  <a:lnTo>
                    <a:pt x="506" y="3991"/>
                  </a:lnTo>
                  <a:lnTo>
                    <a:pt x="169" y="4696"/>
                  </a:lnTo>
                  <a:lnTo>
                    <a:pt x="0" y="5635"/>
                  </a:lnTo>
                  <a:lnTo>
                    <a:pt x="169" y="6574"/>
                  </a:lnTo>
                  <a:lnTo>
                    <a:pt x="506" y="7278"/>
                  </a:lnTo>
                  <a:lnTo>
                    <a:pt x="1013" y="7983"/>
                  </a:lnTo>
                  <a:lnTo>
                    <a:pt x="1519" y="8452"/>
                  </a:lnTo>
                  <a:lnTo>
                    <a:pt x="3375" y="8922"/>
                  </a:lnTo>
                  <a:lnTo>
                    <a:pt x="3375" y="16904"/>
                  </a:lnTo>
                  <a:lnTo>
                    <a:pt x="3712" y="18783"/>
                  </a:lnTo>
                  <a:lnTo>
                    <a:pt x="5063" y="20191"/>
                  </a:lnTo>
                  <a:lnTo>
                    <a:pt x="6075" y="20661"/>
                  </a:lnTo>
                  <a:lnTo>
                    <a:pt x="7425" y="21130"/>
                  </a:lnTo>
                  <a:lnTo>
                    <a:pt x="8944" y="21600"/>
                  </a:lnTo>
                  <a:lnTo>
                    <a:pt x="12656" y="21600"/>
                  </a:lnTo>
                  <a:lnTo>
                    <a:pt x="14175" y="21130"/>
                  </a:lnTo>
                  <a:lnTo>
                    <a:pt x="15525" y="20661"/>
                  </a:lnTo>
                  <a:lnTo>
                    <a:pt x="16537" y="20191"/>
                  </a:lnTo>
                  <a:lnTo>
                    <a:pt x="17887" y="18783"/>
                  </a:lnTo>
                  <a:lnTo>
                    <a:pt x="18225" y="16904"/>
                  </a:lnTo>
                  <a:lnTo>
                    <a:pt x="18225" y="8922"/>
                  </a:lnTo>
                  <a:lnTo>
                    <a:pt x="20081" y="8452"/>
                  </a:lnTo>
                  <a:lnTo>
                    <a:pt x="20587" y="7983"/>
                  </a:lnTo>
                  <a:lnTo>
                    <a:pt x="21094" y="7278"/>
                  </a:lnTo>
                  <a:lnTo>
                    <a:pt x="21431" y="6574"/>
                  </a:lnTo>
                  <a:lnTo>
                    <a:pt x="21600" y="5635"/>
                  </a:lnTo>
                  <a:close/>
                  <a:moveTo>
                    <a:pt x="16875" y="16904"/>
                  </a:moveTo>
                  <a:lnTo>
                    <a:pt x="16537" y="17843"/>
                  </a:lnTo>
                  <a:lnTo>
                    <a:pt x="16031" y="18313"/>
                  </a:lnTo>
                  <a:lnTo>
                    <a:pt x="15356" y="18783"/>
                  </a:lnTo>
                  <a:lnTo>
                    <a:pt x="14513" y="19017"/>
                  </a:lnTo>
                  <a:lnTo>
                    <a:pt x="13500" y="19487"/>
                  </a:lnTo>
                  <a:lnTo>
                    <a:pt x="12150" y="19722"/>
                  </a:lnTo>
                  <a:lnTo>
                    <a:pt x="9450" y="19722"/>
                  </a:lnTo>
                  <a:lnTo>
                    <a:pt x="8100" y="19487"/>
                  </a:lnTo>
                  <a:lnTo>
                    <a:pt x="7087" y="19017"/>
                  </a:lnTo>
                  <a:lnTo>
                    <a:pt x="6244" y="18783"/>
                  </a:lnTo>
                  <a:lnTo>
                    <a:pt x="5569" y="18313"/>
                  </a:lnTo>
                  <a:lnTo>
                    <a:pt x="5063" y="17843"/>
                  </a:lnTo>
                  <a:lnTo>
                    <a:pt x="4725" y="16904"/>
                  </a:lnTo>
                  <a:lnTo>
                    <a:pt x="4725" y="9391"/>
                  </a:lnTo>
                  <a:lnTo>
                    <a:pt x="10294" y="11270"/>
                  </a:lnTo>
                  <a:lnTo>
                    <a:pt x="11306" y="11270"/>
                  </a:lnTo>
                  <a:lnTo>
                    <a:pt x="16875" y="9391"/>
                  </a:lnTo>
                  <a:lnTo>
                    <a:pt x="16875" y="16904"/>
                  </a:lnTo>
                  <a:close/>
                  <a:moveTo>
                    <a:pt x="10969" y="9391"/>
                  </a:moveTo>
                  <a:lnTo>
                    <a:pt x="10631" y="9391"/>
                  </a:lnTo>
                  <a:lnTo>
                    <a:pt x="1856" y="6574"/>
                  </a:lnTo>
                  <a:lnTo>
                    <a:pt x="1519" y="6104"/>
                  </a:lnTo>
                  <a:lnTo>
                    <a:pt x="1350" y="5635"/>
                  </a:lnTo>
                  <a:lnTo>
                    <a:pt x="1519" y="5165"/>
                  </a:lnTo>
                  <a:lnTo>
                    <a:pt x="1856" y="4696"/>
                  </a:lnTo>
                  <a:lnTo>
                    <a:pt x="10631" y="1878"/>
                  </a:lnTo>
                  <a:lnTo>
                    <a:pt x="10969" y="1878"/>
                  </a:lnTo>
                  <a:lnTo>
                    <a:pt x="19744" y="4696"/>
                  </a:lnTo>
                  <a:lnTo>
                    <a:pt x="20081" y="5165"/>
                  </a:lnTo>
                  <a:lnTo>
                    <a:pt x="20250" y="5635"/>
                  </a:lnTo>
                  <a:lnTo>
                    <a:pt x="20081" y="6104"/>
                  </a:lnTo>
                  <a:lnTo>
                    <a:pt x="19744" y="6574"/>
                  </a:lnTo>
                  <a:lnTo>
                    <a:pt x="10969" y="9391"/>
                  </a:lnTo>
                  <a:close/>
                </a:path>
              </a:pathLst>
            </a:custGeom>
            <a:solidFill>
              <a:srgbClr val="FCE5CD"/>
            </a:solidFill>
            <a:ln>
              <a:noFill/>
            </a:ln>
          </p:spPr>
          <p:txBody>
            <a:bodyPr anchorCtr="0" anchor="t" bIns="45700" lIns="457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Calibri"/>
                <a:buNone/>
              </a:pPr>
              <a:r>
                <a:t/>
              </a:r>
              <a:endParaRPr b="0" i="0" sz="3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89" name="Google Shape;189;p3"/>
            <p:cNvSpPr/>
            <p:nvPr/>
          </p:nvSpPr>
          <p:spPr>
            <a:xfrm>
              <a:off x="689038" y="237599"/>
              <a:ext cx="47520" cy="261360"/>
            </a:xfrm>
            <a:custGeom>
              <a:rect b="b" l="l" r="r" t="t"/>
              <a:pathLst>
                <a:path extrusionOk="0" h="21600" w="21600">
                  <a:moveTo>
                    <a:pt x="0" y="1964"/>
                  </a:moveTo>
                  <a:lnTo>
                    <a:pt x="0" y="20618"/>
                  </a:lnTo>
                  <a:lnTo>
                    <a:pt x="5400" y="21600"/>
                  </a:lnTo>
                  <a:lnTo>
                    <a:pt x="16200" y="21600"/>
                  </a:lnTo>
                  <a:lnTo>
                    <a:pt x="21600" y="20618"/>
                  </a:lnTo>
                  <a:lnTo>
                    <a:pt x="21600" y="982"/>
                  </a:lnTo>
                  <a:lnTo>
                    <a:pt x="16200" y="0"/>
                  </a:lnTo>
                  <a:lnTo>
                    <a:pt x="5400" y="0"/>
                  </a:lnTo>
                  <a:lnTo>
                    <a:pt x="0" y="982"/>
                  </a:lnTo>
                  <a:lnTo>
                    <a:pt x="0" y="1964"/>
                  </a:lnTo>
                  <a:close/>
                </a:path>
              </a:pathLst>
            </a:custGeom>
            <a:solidFill>
              <a:srgbClr val="FCE5CD"/>
            </a:solidFill>
            <a:ln>
              <a:noFill/>
            </a:ln>
          </p:spPr>
          <p:txBody>
            <a:bodyPr anchorCtr="0" anchor="t" bIns="45700" lIns="457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Calibri"/>
                <a:buNone/>
              </a:pPr>
              <a:r>
                <a:t/>
              </a:r>
              <a:endParaRPr b="0" i="0" sz="3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0" name="Google Shape;190;p3"/>
            <p:cNvSpPr/>
            <p:nvPr/>
          </p:nvSpPr>
          <p:spPr>
            <a:xfrm>
              <a:off x="665278" y="522719"/>
              <a:ext cx="95040" cy="142560"/>
            </a:xfrm>
            <a:custGeom>
              <a:rect b="b" l="l" r="r" t="t"/>
              <a:pathLst>
                <a:path extrusionOk="0" h="21600" w="21600">
                  <a:moveTo>
                    <a:pt x="10800" y="0"/>
                  </a:moveTo>
                  <a:lnTo>
                    <a:pt x="8100" y="900"/>
                  </a:lnTo>
                  <a:lnTo>
                    <a:pt x="6750" y="1800"/>
                  </a:lnTo>
                  <a:lnTo>
                    <a:pt x="2700" y="5400"/>
                  </a:lnTo>
                  <a:lnTo>
                    <a:pt x="1350" y="10800"/>
                  </a:lnTo>
                  <a:lnTo>
                    <a:pt x="0" y="14400"/>
                  </a:lnTo>
                  <a:lnTo>
                    <a:pt x="2700" y="19800"/>
                  </a:lnTo>
                  <a:lnTo>
                    <a:pt x="10800" y="21600"/>
                  </a:lnTo>
                  <a:lnTo>
                    <a:pt x="18900" y="19800"/>
                  </a:lnTo>
                  <a:lnTo>
                    <a:pt x="21600" y="14400"/>
                  </a:lnTo>
                  <a:lnTo>
                    <a:pt x="20250" y="10800"/>
                  </a:lnTo>
                  <a:lnTo>
                    <a:pt x="18900" y="5400"/>
                  </a:lnTo>
                  <a:lnTo>
                    <a:pt x="14850" y="1800"/>
                  </a:lnTo>
                  <a:lnTo>
                    <a:pt x="13500" y="900"/>
                  </a:lnTo>
                  <a:lnTo>
                    <a:pt x="10800" y="0"/>
                  </a:lnTo>
                  <a:close/>
                </a:path>
              </a:pathLst>
            </a:custGeom>
            <a:solidFill>
              <a:srgbClr val="FCE5CD"/>
            </a:solidFill>
            <a:ln>
              <a:noFill/>
            </a:ln>
          </p:spPr>
          <p:txBody>
            <a:bodyPr anchorCtr="0" anchor="t" bIns="45700" lIns="457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Calibri"/>
                <a:buNone/>
              </a:pPr>
              <a:r>
                <a:t/>
              </a:r>
              <a:endParaRPr b="0" i="0" sz="3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1" name="Google Shape;191;p3"/>
          <p:cNvSpPr/>
          <p:nvPr/>
        </p:nvSpPr>
        <p:spPr>
          <a:xfrm>
            <a:off x="3249213" y="3920296"/>
            <a:ext cx="1345500" cy="1214100"/>
          </a:xfrm>
          <a:prstGeom prst="ellipse">
            <a:avLst/>
          </a:prstGeom>
          <a:noFill/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92" name="Google Shape;192;p3"/>
          <p:cNvGrpSpPr/>
          <p:nvPr/>
        </p:nvGrpSpPr>
        <p:grpSpPr>
          <a:xfrm>
            <a:off x="3541819" y="4194702"/>
            <a:ext cx="760320" cy="665280"/>
            <a:chOff x="-1" y="0"/>
            <a:chExt cx="760320" cy="665280"/>
          </a:xfrm>
        </p:grpSpPr>
        <p:sp>
          <p:nvSpPr>
            <p:cNvPr id="193" name="Google Shape;193;p3"/>
            <p:cNvSpPr/>
            <p:nvPr/>
          </p:nvSpPr>
          <p:spPr>
            <a:xfrm>
              <a:off x="118799" y="118799"/>
              <a:ext cx="273240" cy="178200"/>
            </a:xfrm>
            <a:custGeom>
              <a:rect b="b" l="l" r="r" t="t"/>
              <a:pathLst>
                <a:path extrusionOk="0" h="21600" w="21600">
                  <a:moveTo>
                    <a:pt x="20661" y="0"/>
                  </a:moveTo>
                  <a:lnTo>
                    <a:pt x="16435" y="720"/>
                  </a:lnTo>
                  <a:lnTo>
                    <a:pt x="12678" y="1440"/>
                  </a:lnTo>
                  <a:lnTo>
                    <a:pt x="6104" y="5760"/>
                  </a:lnTo>
                  <a:lnTo>
                    <a:pt x="3757" y="8640"/>
                  </a:lnTo>
                  <a:lnTo>
                    <a:pt x="1878" y="12240"/>
                  </a:lnTo>
                  <a:lnTo>
                    <a:pt x="470" y="15840"/>
                  </a:lnTo>
                  <a:lnTo>
                    <a:pt x="0" y="20160"/>
                  </a:lnTo>
                  <a:lnTo>
                    <a:pt x="939" y="21600"/>
                  </a:lnTo>
                  <a:lnTo>
                    <a:pt x="1878" y="20160"/>
                  </a:lnTo>
                  <a:lnTo>
                    <a:pt x="2348" y="16560"/>
                  </a:lnTo>
                  <a:lnTo>
                    <a:pt x="3287" y="13680"/>
                  </a:lnTo>
                  <a:lnTo>
                    <a:pt x="5165" y="10800"/>
                  </a:lnTo>
                  <a:lnTo>
                    <a:pt x="7513" y="7920"/>
                  </a:lnTo>
                  <a:lnTo>
                    <a:pt x="10330" y="5760"/>
                  </a:lnTo>
                  <a:lnTo>
                    <a:pt x="13617" y="4320"/>
                  </a:lnTo>
                  <a:lnTo>
                    <a:pt x="16904" y="3600"/>
                  </a:lnTo>
                  <a:lnTo>
                    <a:pt x="20661" y="2880"/>
                  </a:lnTo>
                  <a:lnTo>
                    <a:pt x="21600" y="1440"/>
                  </a:lnTo>
                  <a:lnTo>
                    <a:pt x="20661" y="0"/>
                  </a:lnTo>
                  <a:close/>
                </a:path>
              </a:pathLst>
            </a:custGeom>
            <a:solidFill>
              <a:srgbClr val="FCE5CD"/>
            </a:solidFill>
            <a:ln>
              <a:noFill/>
            </a:ln>
          </p:spPr>
          <p:txBody>
            <a:bodyPr anchorCtr="0" anchor="t" bIns="45700" lIns="457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Calibri"/>
                <a:buNone/>
              </a:pPr>
              <a:r>
                <a:t/>
              </a:r>
              <a:endParaRPr b="0" i="0" sz="3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4" name="Google Shape;194;p3"/>
            <p:cNvSpPr/>
            <p:nvPr/>
          </p:nvSpPr>
          <p:spPr>
            <a:xfrm>
              <a:off x="118799" y="118799"/>
              <a:ext cx="273240" cy="178200"/>
            </a:xfrm>
            <a:custGeom>
              <a:rect b="b" l="l" r="r" t="t"/>
              <a:pathLst>
                <a:path extrusionOk="0" h="21600" w="21600">
                  <a:moveTo>
                    <a:pt x="20661" y="0"/>
                  </a:moveTo>
                  <a:lnTo>
                    <a:pt x="16435" y="720"/>
                  </a:lnTo>
                  <a:lnTo>
                    <a:pt x="12678" y="1440"/>
                  </a:lnTo>
                  <a:lnTo>
                    <a:pt x="6104" y="5760"/>
                  </a:lnTo>
                  <a:lnTo>
                    <a:pt x="3757" y="8640"/>
                  </a:lnTo>
                  <a:lnTo>
                    <a:pt x="1878" y="12240"/>
                  </a:lnTo>
                  <a:lnTo>
                    <a:pt x="470" y="15840"/>
                  </a:lnTo>
                  <a:lnTo>
                    <a:pt x="0" y="20160"/>
                  </a:lnTo>
                  <a:lnTo>
                    <a:pt x="939" y="21600"/>
                  </a:lnTo>
                  <a:lnTo>
                    <a:pt x="1878" y="20160"/>
                  </a:lnTo>
                  <a:lnTo>
                    <a:pt x="2348" y="16560"/>
                  </a:lnTo>
                  <a:lnTo>
                    <a:pt x="3287" y="13680"/>
                  </a:lnTo>
                  <a:lnTo>
                    <a:pt x="5165" y="10800"/>
                  </a:lnTo>
                  <a:lnTo>
                    <a:pt x="7513" y="7920"/>
                  </a:lnTo>
                  <a:lnTo>
                    <a:pt x="10330" y="5760"/>
                  </a:lnTo>
                  <a:lnTo>
                    <a:pt x="13617" y="4320"/>
                  </a:lnTo>
                  <a:lnTo>
                    <a:pt x="16904" y="3600"/>
                  </a:lnTo>
                  <a:lnTo>
                    <a:pt x="20661" y="2880"/>
                  </a:lnTo>
                  <a:lnTo>
                    <a:pt x="21600" y="1440"/>
                  </a:lnTo>
                  <a:lnTo>
                    <a:pt x="20661" y="0"/>
                  </a:lnTo>
                </a:path>
              </a:pathLst>
            </a:custGeom>
            <a:solidFill>
              <a:srgbClr val="FCE5CD"/>
            </a:solidFill>
            <a:ln>
              <a:noFill/>
            </a:ln>
          </p:spPr>
          <p:txBody>
            <a:bodyPr anchorCtr="0" anchor="t" bIns="45700" lIns="457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Calibri"/>
                <a:buNone/>
              </a:pPr>
              <a:r>
                <a:t/>
              </a:r>
              <a:endParaRPr b="0" i="0" sz="3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95" name="Google Shape;195;p3"/>
            <p:cNvSpPr/>
            <p:nvPr/>
          </p:nvSpPr>
          <p:spPr>
            <a:xfrm>
              <a:off x="-1" y="0"/>
              <a:ext cx="760320" cy="665280"/>
            </a:xfrm>
            <a:custGeom>
              <a:rect b="b" l="l" r="r" t="t"/>
              <a:pathLst>
                <a:path extrusionOk="0" h="21600" w="21600">
                  <a:moveTo>
                    <a:pt x="10800" y="0"/>
                  </a:moveTo>
                  <a:lnTo>
                    <a:pt x="8606" y="193"/>
                  </a:lnTo>
                  <a:lnTo>
                    <a:pt x="6581" y="771"/>
                  </a:lnTo>
                  <a:lnTo>
                    <a:pt x="4725" y="1543"/>
                  </a:lnTo>
                  <a:lnTo>
                    <a:pt x="3206" y="2700"/>
                  </a:lnTo>
                  <a:lnTo>
                    <a:pt x="1856" y="4050"/>
                  </a:lnTo>
                  <a:lnTo>
                    <a:pt x="844" y="5593"/>
                  </a:lnTo>
                  <a:lnTo>
                    <a:pt x="506" y="6557"/>
                  </a:lnTo>
                  <a:lnTo>
                    <a:pt x="169" y="7329"/>
                  </a:lnTo>
                  <a:lnTo>
                    <a:pt x="0" y="8293"/>
                  </a:lnTo>
                  <a:lnTo>
                    <a:pt x="0" y="9257"/>
                  </a:lnTo>
                  <a:lnTo>
                    <a:pt x="338" y="11571"/>
                  </a:lnTo>
                  <a:lnTo>
                    <a:pt x="675" y="12729"/>
                  </a:lnTo>
                  <a:lnTo>
                    <a:pt x="2025" y="14657"/>
                  </a:lnTo>
                  <a:lnTo>
                    <a:pt x="3712" y="16200"/>
                  </a:lnTo>
                  <a:lnTo>
                    <a:pt x="4725" y="16971"/>
                  </a:lnTo>
                  <a:lnTo>
                    <a:pt x="4556" y="17936"/>
                  </a:lnTo>
                  <a:lnTo>
                    <a:pt x="4219" y="19093"/>
                  </a:lnTo>
                  <a:lnTo>
                    <a:pt x="3375" y="20636"/>
                  </a:lnTo>
                  <a:lnTo>
                    <a:pt x="3375" y="20829"/>
                  </a:lnTo>
                  <a:lnTo>
                    <a:pt x="3544" y="21407"/>
                  </a:lnTo>
                  <a:lnTo>
                    <a:pt x="4050" y="21600"/>
                  </a:lnTo>
                  <a:lnTo>
                    <a:pt x="4219" y="21600"/>
                  </a:lnTo>
                  <a:lnTo>
                    <a:pt x="4894" y="21407"/>
                  </a:lnTo>
                  <a:lnTo>
                    <a:pt x="5738" y="21021"/>
                  </a:lnTo>
                  <a:lnTo>
                    <a:pt x="7087" y="20057"/>
                  </a:lnTo>
                  <a:lnTo>
                    <a:pt x="8100" y="19093"/>
                  </a:lnTo>
                  <a:lnTo>
                    <a:pt x="8775" y="18321"/>
                  </a:lnTo>
                  <a:lnTo>
                    <a:pt x="10800" y="18514"/>
                  </a:lnTo>
                  <a:lnTo>
                    <a:pt x="12994" y="18321"/>
                  </a:lnTo>
                  <a:lnTo>
                    <a:pt x="15019" y="17743"/>
                  </a:lnTo>
                  <a:lnTo>
                    <a:pt x="16875" y="16971"/>
                  </a:lnTo>
                  <a:lnTo>
                    <a:pt x="18394" y="15814"/>
                  </a:lnTo>
                  <a:lnTo>
                    <a:pt x="19744" y="14464"/>
                  </a:lnTo>
                  <a:lnTo>
                    <a:pt x="20756" y="12921"/>
                  </a:lnTo>
                  <a:lnTo>
                    <a:pt x="21094" y="11957"/>
                  </a:lnTo>
                  <a:lnTo>
                    <a:pt x="21431" y="11186"/>
                  </a:lnTo>
                  <a:lnTo>
                    <a:pt x="21600" y="10221"/>
                  </a:lnTo>
                  <a:lnTo>
                    <a:pt x="21600" y="8293"/>
                  </a:lnTo>
                  <a:lnTo>
                    <a:pt x="21431" y="7329"/>
                  </a:lnTo>
                  <a:lnTo>
                    <a:pt x="21094" y="6557"/>
                  </a:lnTo>
                  <a:lnTo>
                    <a:pt x="20756" y="5593"/>
                  </a:lnTo>
                  <a:lnTo>
                    <a:pt x="19744" y="4050"/>
                  </a:lnTo>
                  <a:lnTo>
                    <a:pt x="18394" y="2700"/>
                  </a:lnTo>
                  <a:lnTo>
                    <a:pt x="16875" y="1543"/>
                  </a:lnTo>
                  <a:lnTo>
                    <a:pt x="15019" y="771"/>
                  </a:lnTo>
                  <a:lnTo>
                    <a:pt x="12994" y="193"/>
                  </a:lnTo>
                  <a:lnTo>
                    <a:pt x="10800" y="0"/>
                  </a:lnTo>
                  <a:close/>
                  <a:moveTo>
                    <a:pt x="10800" y="16971"/>
                  </a:moveTo>
                  <a:lnTo>
                    <a:pt x="8944" y="16779"/>
                  </a:lnTo>
                  <a:lnTo>
                    <a:pt x="8775" y="16779"/>
                  </a:lnTo>
                  <a:lnTo>
                    <a:pt x="8100" y="16971"/>
                  </a:lnTo>
                  <a:lnTo>
                    <a:pt x="7594" y="17357"/>
                  </a:lnTo>
                  <a:lnTo>
                    <a:pt x="6919" y="18321"/>
                  </a:lnTo>
                  <a:lnTo>
                    <a:pt x="5569" y="19286"/>
                  </a:lnTo>
                  <a:lnTo>
                    <a:pt x="5906" y="18321"/>
                  </a:lnTo>
                  <a:lnTo>
                    <a:pt x="6075" y="16971"/>
                  </a:lnTo>
                  <a:lnTo>
                    <a:pt x="6075" y="16586"/>
                  </a:lnTo>
                  <a:lnTo>
                    <a:pt x="5906" y="16200"/>
                  </a:lnTo>
                  <a:lnTo>
                    <a:pt x="5400" y="15621"/>
                  </a:lnTo>
                  <a:lnTo>
                    <a:pt x="4387" y="15043"/>
                  </a:lnTo>
                  <a:lnTo>
                    <a:pt x="2362" y="12729"/>
                  </a:lnTo>
                  <a:lnTo>
                    <a:pt x="2025" y="11957"/>
                  </a:lnTo>
                  <a:lnTo>
                    <a:pt x="1688" y="10993"/>
                  </a:lnTo>
                  <a:lnTo>
                    <a:pt x="1350" y="10221"/>
                  </a:lnTo>
                  <a:lnTo>
                    <a:pt x="1350" y="9257"/>
                  </a:lnTo>
                  <a:lnTo>
                    <a:pt x="1519" y="7714"/>
                  </a:lnTo>
                  <a:lnTo>
                    <a:pt x="2025" y="6171"/>
                  </a:lnTo>
                  <a:lnTo>
                    <a:pt x="4050" y="3857"/>
                  </a:lnTo>
                  <a:lnTo>
                    <a:pt x="5569" y="2893"/>
                  </a:lnTo>
                  <a:lnTo>
                    <a:pt x="7087" y="2121"/>
                  </a:lnTo>
                  <a:lnTo>
                    <a:pt x="8944" y="1736"/>
                  </a:lnTo>
                  <a:lnTo>
                    <a:pt x="10800" y="1543"/>
                  </a:lnTo>
                  <a:lnTo>
                    <a:pt x="12656" y="1736"/>
                  </a:lnTo>
                  <a:lnTo>
                    <a:pt x="14513" y="2121"/>
                  </a:lnTo>
                  <a:lnTo>
                    <a:pt x="16031" y="2893"/>
                  </a:lnTo>
                  <a:lnTo>
                    <a:pt x="17550" y="3857"/>
                  </a:lnTo>
                  <a:lnTo>
                    <a:pt x="19575" y="6171"/>
                  </a:lnTo>
                  <a:lnTo>
                    <a:pt x="20081" y="7714"/>
                  </a:lnTo>
                  <a:lnTo>
                    <a:pt x="20250" y="9257"/>
                  </a:lnTo>
                  <a:lnTo>
                    <a:pt x="20081" y="10800"/>
                  </a:lnTo>
                  <a:lnTo>
                    <a:pt x="19575" y="12343"/>
                  </a:lnTo>
                  <a:lnTo>
                    <a:pt x="17550" y="14657"/>
                  </a:lnTo>
                  <a:lnTo>
                    <a:pt x="16031" y="15621"/>
                  </a:lnTo>
                  <a:lnTo>
                    <a:pt x="14513" y="16393"/>
                  </a:lnTo>
                  <a:lnTo>
                    <a:pt x="12656" y="16779"/>
                  </a:lnTo>
                  <a:lnTo>
                    <a:pt x="10800" y="16971"/>
                  </a:lnTo>
                  <a:close/>
                </a:path>
              </a:pathLst>
            </a:custGeom>
            <a:solidFill>
              <a:srgbClr val="FCE5CD"/>
            </a:solidFill>
            <a:ln>
              <a:noFill/>
            </a:ln>
          </p:spPr>
          <p:txBody>
            <a:bodyPr anchorCtr="0" anchor="t" bIns="45700" lIns="45700" spcFirstLastPara="1" rIns="45700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3000"/>
                <a:buFont typeface="Calibri"/>
                <a:buNone/>
              </a:pPr>
              <a:r>
                <a:t/>
              </a:r>
              <a:endParaRPr b="0" i="0" sz="30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96" name="Google Shape;196;p3"/>
          <p:cNvSpPr/>
          <p:nvPr/>
        </p:nvSpPr>
        <p:spPr>
          <a:xfrm>
            <a:off x="7375863" y="2492209"/>
            <a:ext cx="1345500" cy="1214100"/>
          </a:xfrm>
          <a:prstGeom prst="ellipse">
            <a:avLst/>
          </a:prstGeom>
          <a:noFill/>
          <a:ln cap="flat" cmpd="sng" w="19050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3"/>
          <p:cNvSpPr/>
          <p:nvPr/>
        </p:nvSpPr>
        <p:spPr>
          <a:xfrm>
            <a:off x="7668468" y="2730964"/>
            <a:ext cx="760320" cy="736560"/>
          </a:xfrm>
          <a:custGeom>
            <a:rect b="b" l="l" r="r" t="t"/>
            <a:pathLst>
              <a:path extrusionOk="0" h="21600" w="21600">
                <a:moveTo>
                  <a:pt x="21600" y="8013"/>
                </a:moveTo>
                <a:lnTo>
                  <a:pt x="21262" y="7665"/>
                </a:lnTo>
                <a:lnTo>
                  <a:pt x="21094" y="7316"/>
                </a:lnTo>
                <a:lnTo>
                  <a:pt x="20756" y="7142"/>
                </a:lnTo>
                <a:lnTo>
                  <a:pt x="20250" y="6968"/>
                </a:lnTo>
                <a:lnTo>
                  <a:pt x="14681" y="6097"/>
                </a:lnTo>
                <a:lnTo>
                  <a:pt x="11981" y="523"/>
                </a:lnTo>
                <a:lnTo>
                  <a:pt x="11644" y="174"/>
                </a:lnTo>
                <a:lnTo>
                  <a:pt x="11306" y="0"/>
                </a:lnTo>
                <a:lnTo>
                  <a:pt x="10294" y="0"/>
                </a:lnTo>
                <a:lnTo>
                  <a:pt x="9956" y="174"/>
                </a:lnTo>
                <a:lnTo>
                  <a:pt x="9619" y="523"/>
                </a:lnTo>
                <a:lnTo>
                  <a:pt x="6919" y="6097"/>
                </a:lnTo>
                <a:lnTo>
                  <a:pt x="1350" y="6968"/>
                </a:lnTo>
                <a:lnTo>
                  <a:pt x="844" y="7142"/>
                </a:lnTo>
                <a:lnTo>
                  <a:pt x="506" y="7316"/>
                </a:lnTo>
                <a:lnTo>
                  <a:pt x="338" y="7665"/>
                </a:lnTo>
                <a:lnTo>
                  <a:pt x="0" y="8013"/>
                </a:lnTo>
                <a:lnTo>
                  <a:pt x="0" y="8884"/>
                </a:lnTo>
                <a:lnTo>
                  <a:pt x="169" y="9232"/>
                </a:lnTo>
                <a:lnTo>
                  <a:pt x="506" y="9581"/>
                </a:lnTo>
                <a:lnTo>
                  <a:pt x="4556" y="13935"/>
                </a:lnTo>
                <a:lnTo>
                  <a:pt x="3544" y="19858"/>
                </a:lnTo>
                <a:lnTo>
                  <a:pt x="3544" y="20206"/>
                </a:lnTo>
                <a:lnTo>
                  <a:pt x="3712" y="20555"/>
                </a:lnTo>
                <a:lnTo>
                  <a:pt x="3881" y="21077"/>
                </a:lnTo>
                <a:lnTo>
                  <a:pt x="4219" y="21252"/>
                </a:lnTo>
                <a:lnTo>
                  <a:pt x="4725" y="21600"/>
                </a:lnTo>
                <a:lnTo>
                  <a:pt x="5063" y="21600"/>
                </a:lnTo>
                <a:lnTo>
                  <a:pt x="5906" y="21426"/>
                </a:lnTo>
                <a:lnTo>
                  <a:pt x="10800" y="18639"/>
                </a:lnTo>
                <a:lnTo>
                  <a:pt x="15694" y="21426"/>
                </a:lnTo>
                <a:lnTo>
                  <a:pt x="16537" y="21600"/>
                </a:lnTo>
                <a:lnTo>
                  <a:pt x="16875" y="21600"/>
                </a:lnTo>
                <a:lnTo>
                  <a:pt x="17381" y="21252"/>
                </a:lnTo>
                <a:lnTo>
                  <a:pt x="17719" y="21077"/>
                </a:lnTo>
                <a:lnTo>
                  <a:pt x="17887" y="20555"/>
                </a:lnTo>
                <a:lnTo>
                  <a:pt x="18056" y="20206"/>
                </a:lnTo>
                <a:lnTo>
                  <a:pt x="18056" y="19858"/>
                </a:lnTo>
                <a:lnTo>
                  <a:pt x="17044" y="13935"/>
                </a:lnTo>
                <a:lnTo>
                  <a:pt x="21094" y="9581"/>
                </a:lnTo>
                <a:lnTo>
                  <a:pt x="21431" y="9232"/>
                </a:lnTo>
                <a:lnTo>
                  <a:pt x="21600" y="8884"/>
                </a:lnTo>
                <a:lnTo>
                  <a:pt x="21600" y="8013"/>
                </a:lnTo>
                <a:close/>
                <a:moveTo>
                  <a:pt x="15862" y="12716"/>
                </a:moveTo>
                <a:lnTo>
                  <a:pt x="15525" y="13413"/>
                </a:lnTo>
                <a:lnTo>
                  <a:pt x="15525" y="14110"/>
                </a:lnTo>
                <a:lnTo>
                  <a:pt x="16537" y="20032"/>
                </a:lnTo>
                <a:lnTo>
                  <a:pt x="11475" y="17245"/>
                </a:lnTo>
                <a:lnTo>
                  <a:pt x="10800" y="17071"/>
                </a:lnTo>
                <a:lnTo>
                  <a:pt x="10125" y="17245"/>
                </a:lnTo>
                <a:lnTo>
                  <a:pt x="5063" y="20032"/>
                </a:lnTo>
                <a:lnTo>
                  <a:pt x="6075" y="14110"/>
                </a:lnTo>
                <a:lnTo>
                  <a:pt x="6075" y="13413"/>
                </a:lnTo>
                <a:lnTo>
                  <a:pt x="5738" y="12716"/>
                </a:lnTo>
                <a:lnTo>
                  <a:pt x="1519" y="8535"/>
                </a:lnTo>
                <a:lnTo>
                  <a:pt x="7256" y="7665"/>
                </a:lnTo>
                <a:lnTo>
                  <a:pt x="7931" y="7316"/>
                </a:lnTo>
                <a:lnTo>
                  <a:pt x="8437" y="6794"/>
                </a:lnTo>
                <a:lnTo>
                  <a:pt x="10800" y="1568"/>
                </a:lnTo>
                <a:lnTo>
                  <a:pt x="13162" y="6794"/>
                </a:lnTo>
                <a:lnTo>
                  <a:pt x="13669" y="7316"/>
                </a:lnTo>
                <a:lnTo>
                  <a:pt x="14344" y="7665"/>
                </a:lnTo>
                <a:lnTo>
                  <a:pt x="20081" y="8535"/>
                </a:lnTo>
                <a:lnTo>
                  <a:pt x="15862" y="12716"/>
                </a:lnTo>
                <a:close/>
              </a:path>
            </a:pathLst>
          </a:custGeom>
          <a:solidFill>
            <a:srgbClr val="FCE5CD"/>
          </a:solidFill>
          <a:ln>
            <a:noFill/>
          </a:ln>
        </p:spPr>
        <p:txBody>
          <a:bodyPr anchorCtr="0" anchor="t" bIns="45700" lIns="45700" spcFirstLastPara="1" rIns="45700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Font typeface="Calibri"/>
              <a:buNone/>
            </a:pPr>
            <a:r>
              <a:t/>
            </a:r>
            <a:endParaRPr b="0" i="0" sz="30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p3"/>
          <p:cNvSpPr txBox="1"/>
          <p:nvPr/>
        </p:nvSpPr>
        <p:spPr>
          <a:xfrm>
            <a:off x="141225" y="1643100"/>
            <a:ext cx="3108000" cy="13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500">
                <a:latin typeface="Times New Roman"/>
                <a:ea typeface="Times New Roman"/>
                <a:cs typeface="Times New Roman"/>
                <a:sym typeface="Times New Roman"/>
              </a:rPr>
              <a:t>Удобство для учителей</a:t>
            </a:r>
            <a:endParaRPr b="1" sz="15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Упрощение подготовки и проведение уроков (например, с помощью интерактивных презентаций, онлайн-платформ)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9" name="Google Shape;199;p3"/>
          <p:cNvSpPr txBox="1"/>
          <p:nvPr/>
        </p:nvSpPr>
        <p:spPr>
          <a:xfrm>
            <a:off x="141225" y="3864925"/>
            <a:ext cx="3108000" cy="13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500">
                <a:latin typeface="Times New Roman"/>
                <a:ea typeface="Times New Roman"/>
                <a:cs typeface="Times New Roman"/>
                <a:sym typeface="Times New Roman"/>
              </a:rPr>
              <a:t>Повышение мотивации учащихся</a:t>
            </a:r>
            <a:endParaRPr b="1" sz="15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Использование мультимедиа, геймификации, интерактивных заданий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0" name="Google Shape;200;p3"/>
          <p:cNvSpPr txBox="1"/>
          <p:nvPr/>
        </p:nvSpPr>
        <p:spPr>
          <a:xfrm>
            <a:off x="8818100" y="2436850"/>
            <a:ext cx="3108000" cy="132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500">
                <a:latin typeface="Times New Roman"/>
                <a:ea typeface="Times New Roman"/>
                <a:cs typeface="Times New Roman"/>
                <a:sym typeface="Times New Roman"/>
              </a:rPr>
              <a:t>Возможность индивидуализации обучения</a:t>
            </a:r>
            <a:endParaRPr b="1" sz="15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Работа с различными образовательными траекториями (например, с помощью адаптивных систем, таких как онлайн-тренажёры)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Google Shape;205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49725" y="1629975"/>
            <a:ext cx="4966775" cy="3725076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4"/>
          <p:cNvSpPr txBox="1"/>
          <p:nvPr/>
        </p:nvSpPr>
        <p:spPr>
          <a:xfrm>
            <a:off x="163050" y="1243200"/>
            <a:ext cx="6929400" cy="427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900">
                <a:latin typeface="Times New Roman"/>
                <a:ea typeface="Times New Roman"/>
                <a:cs typeface="Times New Roman"/>
                <a:sym typeface="Times New Roman"/>
              </a:rPr>
              <a:t>2000-е: Начало цифровизации</a:t>
            </a:r>
            <a:endParaRPr b="1" sz="19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r>
              <a:rPr i="1" lang="ru-RU" sz="1900">
                <a:latin typeface="Times New Roman"/>
                <a:ea typeface="Times New Roman"/>
                <a:cs typeface="Times New Roman"/>
                <a:sym typeface="Times New Roman"/>
              </a:rPr>
              <a:t>Интерактивные доски, появление электронных учебников, первые образовательные платформы, бум персональных компьютеров</a:t>
            </a:r>
            <a:r>
              <a:rPr lang="ru-RU" sz="1900">
                <a:latin typeface="Times New Roman"/>
                <a:ea typeface="Times New Roman"/>
                <a:cs typeface="Times New Roman"/>
                <a:sym typeface="Times New Roman"/>
              </a:rPr>
              <a:t>)</a:t>
            </a:r>
            <a:endParaRPr sz="19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900">
                <a:latin typeface="Times New Roman"/>
                <a:ea typeface="Times New Roman"/>
                <a:cs typeface="Times New Roman"/>
                <a:sym typeface="Times New Roman"/>
              </a:rPr>
              <a:t>2010-е: Расцвет цифровых ресурсов</a:t>
            </a:r>
            <a:endParaRPr b="1" sz="19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900">
                <a:latin typeface="Times New Roman"/>
                <a:ea typeface="Times New Roman"/>
                <a:cs typeface="Times New Roman"/>
                <a:sym typeface="Times New Roman"/>
              </a:rPr>
              <a:t>(Мобильные технологии и приложения, интерактивное и проектное обучение, геймификация, видеоуроки и YouTube)</a:t>
            </a:r>
            <a:endParaRPr i="1" sz="19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9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900">
                <a:latin typeface="Times New Roman"/>
                <a:ea typeface="Times New Roman"/>
                <a:cs typeface="Times New Roman"/>
                <a:sym typeface="Times New Roman"/>
              </a:rPr>
              <a:t>2020-е: Переход к гибридному обучению</a:t>
            </a:r>
            <a:endParaRPr b="1" sz="19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ru-RU" sz="1900">
                <a:latin typeface="Times New Roman"/>
                <a:ea typeface="Times New Roman"/>
                <a:cs typeface="Times New Roman"/>
                <a:sym typeface="Times New Roman"/>
              </a:rPr>
              <a:t>(Пандемия, адаптивные технологии, виртуальная и дополненная реальность, развитие цифровой аналитики, социальные сети как инструмент обучения, искусственный интеллект, микрообучение, взаимодействие в метавселенных)</a:t>
            </a:r>
            <a:endParaRPr i="1" sz="19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0775" y="1416425"/>
            <a:ext cx="3567025" cy="4652876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212" name="Google Shape;212;p5"/>
          <p:cNvSpPr txBox="1"/>
          <p:nvPr/>
        </p:nvSpPr>
        <p:spPr>
          <a:xfrm>
            <a:off x="132450" y="1487750"/>
            <a:ext cx="7917900" cy="47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</a:t>
            </a:r>
            <a:r>
              <a:rPr b="1" lang="ru-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егламентирует деятельность учителей</a:t>
            </a:r>
            <a:r>
              <a:rPr lang="ru-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следующим образом: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AutoNum type="arabicPeriod"/>
            </a:pPr>
            <a:r>
              <a:rPr lang="ru-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Использование проверенных ресурсов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➔"/>
            </a:pPr>
            <a:r>
              <a:rPr lang="ru-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Учителя обязаны применять только те цифровые образовательные ресурсы (ЦОР), которые включены в федеральный перечень.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Это гарантирует, что материалы: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➔"/>
            </a:pPr>
            <a:r>
              <a:rPr lang="ru-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Соответствуют федеральным образовательным стандартам (ФГОС).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➔"/>
            </a:pPr>
            <a:r>
              <a:rPr lang="ru-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Проверены на достоверность и методическую корректность.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AutoNum type="arabicPeriod"/>
            </a:pPr>
            <a:r>
              <a:rPr lang="ru-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Обеспечение равного доступа к качественному образованию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➔"/>
            </a:pPr>
            <a:r>
              <a:rPr lang="ru-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Перечень помогает учителям выбирать унифицированные и доступные материалы для всех учеников, независимо от региона или школы.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➔"/>
            </a:pPr>
            <a:r>
              <a:rPr lang="ru-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Это минимизирует использование непроверенных или неподходящих материалов.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AutoNum type="arabicPeriod"/>
            </a:pPr>
            <a:r>
              <a:rPr lang="ru-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Упрощение подготовки к урокам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➔"/>
            </a:pPr>
            <a:r>
              <a:rPr lang="ru-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Быстро находить материалы по предметам, темам и возрастным группам.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➔"/>
            </a:pPr>
            <a:r>
              <a:rPr lang="ru-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Использовать готовые решения (тесты, интерактивные тренажёры, мультимедийные уроки).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AutoNum type="arabicPeriod"/>
            </a:pPr>
            <a:r>
              <a:rPr lang="ru-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Снижение рисков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Работа с ресурсами из перечня исключает: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➔"/>
            </a:pPr>
            <a:r>
              <a:rPr lang="ru-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Нарушение авторских прав.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Times New Roman"/>
              <a:buChar char="➔"/>
            </a:pPr>
            <a:r>
              <a:rPr lang="ru-RU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Использование материалов, которые могут содержать ошибки, неподходящий контент или не соответствовать ФГОС.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3" name="Google Shape;213;p5"/>
          <p:cNvSpPr txBox="1"/>
          <p:nvPr>
            <p:ph type="title"/>
          </p:nvPr>
        </p:nvSpPr>
        <p:spPr>
          <a:xfrm>
            <a:off x="3006100" y="212275"/>
            <a:ext cx="5441700" cy="1153200"/>
          </a:xfrm>
          <a:prstGeom prst="rect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000">
                <a:latin typeface="Times New Roman"/>
                <a:ea typeface="Times New Roman"/>
                <a:cs typeface="Times New Roman"/>
                <a:sym typeface="Times New Roman"/>
              </a:rPr>
              <a:t>Федеральный перечень электронных образовательных ресурсов</a:t>
            </a:r>
            <a:endParaRPr b="1"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2000">
                <a:latin typeface="Times New Roman"/>
                <a:ea typeface="Times New Roman"/>
                <a:cs typeface="Times New Roman"/>
                <a:sym typeface="Times New Roman"/>
              </a:rPr>
              <a:t>приказ №499 от 18 июля 2024 года </a:t>
            </a:r>
            <a:endParaRPr b="1"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1" sz="110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6"/>
          <p:cNvSpPr/>
          <p:nvPr/>
        </p:nvSpPr>
        <p:spPr>
          <a:xfrm>
            <a:off x="2478962" y="215170"/>
            <a:ext cx="6729600" cy="88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Calibri"/>
              <a:buNone/>
            </a:pPr>
            <a:r>
              <a:rPr b="1" i="0" lang="ru-RU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Мы открыты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Calibri"/>
              <a:buNone/>
            </a:pPr>
            <a:r>
              <a:rPr b="1" i="0" lang="ru-RU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для сотрудничества и новых идей</a:t>
            </a:r>
            <a:endParaRPr b="1" i="0" sz="3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9" name="Google Shape;219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925" y="2115608"/>
            <a:ext cx="12192000" cy="5074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36153" y="2256178"/>
            <a:ext cx="1539375" cy="161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57649" y="1671999"/>
            <a:ext cx="3972201" cy="28751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222" name="Google Shape;222;p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780112" y="2156263"/>
            <a:ext cx="1810806" cy="18108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1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2024-01-14T08:39:34Z</dcterms:created>
  <dc:creator>User</dc:creator>
</cp:coreProperties>
</file>