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4" r:id="rId7"/>
    <p:sldId id="263" r:id="rId8"/>
    <p:sldId id="265" r:id="rId9"/>
    <p:sldId id="261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7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8"/>
    <p:restoredTop sz="94676"/>
  </p:normalViewPr>
  <p:slideViewPr>
    <p:cSldViewPr snapToGrid="0">
      <p:cViewPr varScale="1">
        <p:scale>
          <a:sx n="91" d="100"/>
          <a:sy n="91" d="100"/>
        </p:scale>
        <p:origin x="192" y="6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1E778ABA-FC7B-E90B-C7D6-13EBEF19D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11645C98-08FE-B064-0838-44BDC33DF5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35E53DA5-B986-36D0-DC00-0CA3E1E851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07301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764775" y="2228712"/>
            <a:ext cx="793890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36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6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 «Волшебная страна звуков»</a:t>
            </a:r>
            <a:endParaRPr sz="36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360051" y="234970"/>
            <a:ext cx="7226100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7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28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5973101" y="4908685"/>
            <a:ext cx="5972835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err="1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Талапина</a:t>
            </a:r>
            <a:r>
              <a:rPr lang="ru-RU" sz="1800" b="1" i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Анастасия Алексеевна </a:t>
            </a:r>
            <a:endParaRPr sz="1400" b="0" i="0" u="none" strike="noStrike" cap="none" dirty="0">
              <a:solidFill>
                <a:srgbClr val="1F3764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F37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Педагог-дефектолог</a:t>
            </a:r>
            <a:r>
              <a:rPr lang="ru-RU" sz="1800" b="1" i="1" u="none" strike="noStrike" cap="none" dirty="0">
                <a:solidFill>
                  <a:srgbClr val="1F37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, МОУ «</a:t>
            </a:r>
            <a:r>
              <a:rPr lang="ru-RU" sz="1800" b="1" i="1" u="none" strike="noStrike" cap="none" dirty="0" err="1">
                <a:solidFill>
                  <a:srgbClr val="1F37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Микулинская</a:t>
            </a:r>
            <a:r>
              <a:rPr lang="ru-RU" sz="1800" b="1" i="1" u="none" strike="noStrike" cap="none" dirty="0">
                <a:solidFill>
                  <a:srgbClr val="1F37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гимназия», муниципальный округ Лотошино</a:t>
            </a:r>
            <a:endParaRPr sz="1800" b="1" i="1" u="none" strike="noStrike" cap="none" dirty="0">
              <a:solidFill>
                <a:srgbClr val="1F37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477574" y="-99041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28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опыта</a:t>
            </a:r>
            <a:endParaRPr sz="2800" b="1" dirty="0">
              <a:solidFill>
                <a:srgbClr val="1F37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54EE82-AD88-99EC-0326-92CE0AF50780}"/>
              </a:ext>
            </a:extLst>
          </p:cNvPr>
          <p:cNvSpPr txBox="1"/>
          <p:nvPr/>
        </p:nvSpPr>
        <p:spPr>
          <a:xfrm>
            <a:off x="825190" y="1129492"/>
            <a:ext cx="10760926" cy="41344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b="1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Цель: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800"/>
              </a:spcAft>
              <a:buFont typeface="Системный шрифт, обычный"/>
              <a:buChar char="-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Формирование правильного звукопроизношения и развитие фонематического  слуха у учащихся второго класса.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b="1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Задачи: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-   Закрепить правильное произношение звуков [р] и [л];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-   Развить умение различать звуки [р] и [л] на слух;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-   Обогатить словарный запас;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-   Развить внимание, память, мышление;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-   Воспитывать интерес к русскому языку.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34128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algn="ctr">
              <a:buSzPts val="4400"/>
            </a:pPr>
            <a:r>
              <a:rPr lang="ru-RU" sz="28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приёма </a:t>
            </a:r>
            <a:br>
              <a:rPr lang="ru-RU" sz="28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«Отсроченная отгадка»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785919" y="1074981"/>
            <a:ext cx="10843186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indent="0">
              <a:lnSpc>
                <a:spcPct val="100000"/>
              </a:lnSpc>
              <a:buNone/>
            </a:pPr>
            <a:r>
              <a:rPr lang="ru-RU" sz="24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Суть приёма:</a:t>
            </a:r>
            <a:endParaRPr lang="ru-RU" sz="2400" dirty="0">
              <a:solidFill>
                <a:srgbClr val="1F37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ru-RU" sz="2400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Загадка, вопрос или серия звуков предъявляются в начале урока;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ru-RU" sz="2400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на них не дается сразу, а раскрывается постепенно;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ru-RU" sz="2400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Разгадка осуществляется по мере изучения нового материала или выполнения заданий.</a:t>
            </a:r>
          </a:p>
          <a:p>
            <a:pPr marL="114300" indent="0">
              <a:lnSpc>
                <a:spcPct val="100000"/>
              </a:lnSpc>
              <a:buNone/>
            </a:pPr>
            <a:r>
              <a:rPr lang="ru-RU" sz="24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использования:</a:t>
            </a:r>
            <a:endParaRPr lang="ru-RU" sz="2400" dirty="0">
              <a:solidFill>
                <a:srgbClr val="1F37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lnSpc>
                <a:spcPct val="100000"/>
              </a:lnSpc>
              <a:buNone/>
            </a:pPr>
            <a:r>
              <a:rPr lang="ru-RU" sz="2400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Стимулировать познавательный интерес и мотивацию;</a:t>
            </a:r>
          </a:p>
          <a:p>
            <a:pPr marL="114300" indent="0">
              <a:lnSpc>
                <a:spcPct val="100000"/>
              </a:lnSpc>
              <a:buNone/>
            </a:pPr>
            <a:r>
              <a:rPr lang="ru-RU" sz="2400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Поддерживать внимание детей на протяжении всего занятия;</a:t>
            </a:r>
          </a:p>
          <a:p>
            <a:pPr marL="114300" indent="0">
              <a:lnSpc>
                <a:spcPct val="100000"/>
              </a:lnSpc>
              <a:buNone/>
            </a:pPr>
            <a:r>
              <a:rPr lang="ru-RU" sz="2400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Способствовать более глубокому усвоению материала;</a:t>
            </a:r>
          </a:p>
          <a:p>
            <a:pPr marL="114300" indent="0">
              <a:lnSpc>
                <a:spcPct val="100000"/>
              </a:lnSpc>
              <a:buNone/>
            </a:pPr>
            <a:r>
              <a:rPr lang="ru-RU" sz="2400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Формировать навыки прогнозирования и самостоятельного поиска решений.</a:t>
            </a:r>
          </a:p>
          <a:p>
            <a:pPr marL="1778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400" dirty="0">
              <a:solidFill>
                <a:srgbClr val="1F37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105488" y="-121877"/>
            <a:ext cx="9704100" cy="93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2800" b="1" dirty="0">
              <a:solidFill>
                <a:srgbClr val="1F37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28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  <a:endParaRPr sz="2800" b="1" dirty="0">
              <a:solidFill>
                <a:srgbClr val="1F37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8863A-2B41-222C-6765-F6765BD7C808}"/>
              </a:ext>
            </a:extLst>
          </p:cNvPr>
          <p:cNvSpPr txBox="1"/>
          <p:nvPr/>
        </p:nvSpPr>
        <p:spPr>
          <a:xfrm>
            <a:off x="814039" y="1130836"/>
            <a:ext cx="10694019" cy="4237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b="1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Тема урока:</a:t>
            </a: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Дифференциация звуков [р] и [л].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b="1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Класс:</a:t>
            </a: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2 класс.</a:t>
            </a:r>
            <a:endParaRPr lang="ru-RU" sz="2400" kern="100" dirty="0">
              <a:solidFill>
                <a:srgbClr val="1F3764"/>
              </a:solidFill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b="1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Предмет:</a:t>
            </a: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Коррекционно-развивающее занятие</a:t>
            </a:r>
            <a:r>
              <a:rPr lang="en-US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b="1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Этап урока:</a:t>
            </a: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Введение, основной этап, завершение.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b="1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Возможные варианты применения: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 </a:t>
            </a: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Дифференциация других звуков ([с]-[ц], [з]-[ж]);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-   Автоматизация поставленных звуков;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-   Развитие связной речи;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-   Использование на уроках русского языка.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201301" y="166138"/>
            <a:ext cx="7122183" cy="607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28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2800" b="1" dirty="0">
              <a:solidFill>
                <a:srgbClr val="1F37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C9B259-999D-5F65-A599-3509BC078A7B}"/>
              </a:ext>
            </a:extLst>
          </p:cNvPr>
          <p:cNvSpPr txBox="1"/>
          <p:nvPr/>
        </p:nvSpPr>
        <p:spPr>
          <a:xfrm>
            <a:off x="729475" y="1150337"/>
            <a:ext cx="10901247" cy="4975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2200" b="1" kern="10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1. </a:t>
            </a:r>
            <a:r>
              <a:rPr lang="ru-RU" sz="2200" b="1" kern="10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Организационный момент:</a:t>
            </a:r>
          </a:p>
          <a:p>
            <a:pPr marL="285750" indent="-285750">
              <a:spcAft>
                <a:spcPts val="800"/>
              </a:spcAft>
              <a:buFontTx/>
              <a:buChar char="-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200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Приветствие учеников, создание благоприятной среды для работы</a:t>
            </a:r>
            <a:r>
              <a:rPr lang="en-US" sz="2200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80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22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2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Актуализация знаний:</a:t>
            </a:r>
          </a:p>
          <a:p>
            <a:pPr marL="342900" indent="-342900">
              <a:spcAft>
                <a:spcPts val="800"/>
              </a:spcAft>
              <a:buFontTx/>
              <a:buChar char="-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2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Дети слышат загадочные звуки (рычание, шуршание, звон);</a:t>
            </a:r>
            <a:endParaRPr lang="ru-RU" sz="22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800"/>
              </a:spcAft>
              <a:buFont typeface="Системный шрифт, обычный"/>
              <a:buChar char="-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2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Учитель: "Мы отправляемся в Волшебную страну, где живут необычные обитатели! Отгадаем, кто это, по мере прохождения испытаний!»;</a:t>
            </a:r>
            <a:endParaRPr lang="en-US" sz="2200" kern="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800"/>
              </a:spcAft>
              <a:buFont typeface="Системный шрифт, обычный"/>
              <a:buChar char="-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2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Знакомство с персонажами: п</a:t>
            </a:r>
            <a:r>
              <a:rPr lang="ru-RU" sz="22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редставление "Рычащего медвежонка" (звук [р]) и "Ласковой лисички" (звук [л])</a:t>
            </a:r>
            <a:r>
              <a:rPr lang="ru-RU" sz="22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;</a:t>
            </a:r>
            <a:endParaRPr lang="en-US" sz="2200" dirty="0">
              <a:solidFill>
                <a:srgbClr val="1F3764"/>
              </a:solidFill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800"/>
              </a:spcAft>
              <a:buFont typeface="Системный шрифт, обычный"/>
              <a:buChar char="-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200" kern="1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Артикуляционная гимнастика на звук </a:t>
            </a:r>
            <a:r>
              <a:rPr lang="en-US" sz="2200" kern="1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[</a:t>
            </a:r>
            <a:r>
              <a:rPr lang="ru-RU" sz="2200" kern="1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р</a:t>
            </a:r>
            <a:r>
              <a:rPr lang="en-US" sz="2200" kern="1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] </a:t>
            </a:r>
            <a:r>
              <a:rPr lang="ru-RU" sz="2200" kern="1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 </a:t>
            </a:r>
            <a:r>
              <a:rPr lang="en-US" sz="2200" kern="1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[</a:t>
            </a:r>
            <a:r>
              <a:rPr lang="ru-RU" sz="2200" kern="1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л</a:t>
            </a:r>
            <a:r>
              <a:rPr lang="en-US" sz="2200" kern="1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]</a:t>
            </a:r>
            <a:r>
              <a:rPr lang="ru-RU" sz="2200" kern="1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;</a:t>
            </a:r>
            <a:endParaRPr lang="ru-RU" sz="22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800"/>
              </a:spcAft>
              <a:buFont typeface="Системный шрифт, обычный"/>
              <a:buChar char="-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2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Различение на слух</a:t>
            </a:r>
            <a:r>
              <a:rPr lang="ru-RU" sz="22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: з</a:t>
            </a:r>
            <a:r>
              <a:rPr lang="ru-RU" sz="22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адания на определение звуков в предложениях (например, "Рыжий кот урчит" - [р], "Лес полон лиан" - [л]);</a:t>
            </a:r>
          </a:p>
          <a:p>
            <a:pPr marL="342900" indent="-342900">
              <a:spcAft>
                <a:spcPts val="800"/>
              </a:spcAft>
              <a:buFont typeface="Системный шрифт, обычный"/>
              <a:buChar char="-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2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Произнесение слогов ([</a:t>
            </a:r>
            <a:r>
              <a:rPr lang="ru-RU" sz="2200" dirty="0" err="1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ра</a:t>
            </a:r>
            <a:r>
              <a:rPr lang="ru-RU" sz="22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]-[ла]) с движениями</a:t>
            </a:r>
            <a:r>
              <a:rPr lang="en-US" sz="22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ru-RU" sz="2200" kern="100" dirty="0">
              <a:solidFill>
                <a:srgbClr val="1F3764"/>
              </a:solidFill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4D11D820-6158-21B4-FD5D-A10F2943A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23A6D32C-275D-DB5A-1E32-A632D1FBF0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43504" y="152071"/>
            <a:ext cx="7122183" cy="607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28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2800" b="1" dirty="0">
              <a:solidFill>
                <a:srgbClr val="1F37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5AA976-C3D1-97E4-776C-F2046147433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2175" b="2682"/>
          <a:stretch>
            <a:fillRect/>
          </a:stretch>
        </p:blipFill>
        <p:spPr>
          <a:xfrm>
            <a:off x="519949" y="1626361"/>
            <a:ext cx="3583687" cy="39710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F805C8-6463-8FEF-81C5-98A086AC5A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467" r="12987" b="9071"/>
          <a:stretch>
            <a:fillRect/>
          </a:stretch>
        </p:blipFill>
        <p:spPr>
          <a:xfrm>
            <a:off x="8088364" y="1626362"/>
            <a:ext cx="3583687" cy="39710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33C2C32-23EA-5252-B0A7-EB48FCE7F3C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4175" r="11246" b="4587"/>
          <a:stretch>
            <a:fillRect/>
          </a:stretch>
        </p:blipFill>
        <p:spPr>
          <a:xfrm>
            <a:off x="4304156" y="1626361"/>
            <a:ext cx="3583687" cy="397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93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E6E23B7-757C-2D63-2F8C-F248AAF140F3}"/>
              </a:ext>
            </a:extLst>
          </p:cNvPr>
          <p:cNvSpPr txBox="1"/>
          <p:nvPr/>
        </p:nvSpPr>
        <p:spPr>
          <a:xfrm>
            <a:off x="786161" y="1193949"/>
            <a:ext cx="11405839" cy="4237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b="1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3</a:t>
            </a:r>
            <a:r>
              <a:rPr lang="ru-RU" sz="2400" b="1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r>
              <a:rPr lang="ru-RU" sz="24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изученного материала (автоматизация):</a:t>
            </a:r>
            <a:endParaRPr lang="ru-RU" sz="2400" b="1" kern="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800"/>
              </a:spcAft>
              <a:buFont typeface="Системный шрифт, обычный"/>
              <a:buChar char="-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Игра "Найди пару" с </a:t>
            </a:r>
            <a:r>
              <a:rPr lang="ru-RU" sz="2400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животными;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800"/>
              </a:spcAft>
              <a:buFont typeface="Системный шрифт, обычный"/>
              <a:buChar char="-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Составление предложений о персонажах и собирание пазлов.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b="1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4</a:t>
            </a:r>
            <a:r>
              <a:rPr lang="ru-RU" sz="2400" b="1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 Раскрытие отгадки: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800"/>
              </a:spcAft>
              <a:buFontTx/>
              <a:buChar char="-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Дети называют источники начальных звуков, опираясь на полученные знания.</a:t>
            </a:r>
          </a:p>
          <a:p>
            <a:pPr>
              <a:spcAft>
                <a:spcPts val="80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b="1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5</a:t>
            </a:r>
            <a:r>
              <a:rPr lang="en-US" sz="2400" b="1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Физминутка</a:t>
            </a:r>
            <a:r>
              <a:rPr lang="en-US" sz="2400" b="1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ru-RU" sz="2400" b="1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b="1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6. Самоконтроль:</a:t>
            </a:r>
            <a:endParaRPr lang="ru-RU" sz="2400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800"/>
              </a:spcAft>
              <a:buFontTx/>
              <a:buChar char="-"/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ru-RU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Дети оценивают своё произношение</a:t>
            </a:r>
            <a:r>
              <a:rPr lang="en-US" sz="2400" kern="0" dirty="0">
                <a:solidFill>
                  <a:srgbClr val="1F3764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1F3764"/>
              </a:solidFill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2400" b="1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7.  </a:t>
            </a:r>
            <a:r>
              <a:rPr lang="ru-RU" sz="2400" b="1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Итог урока</a:t>
            </a:r>
            <a:r>
              <a:rPr lang="en-US" sz="2400" b="1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r>
              <a:rPr lang="ru-RU" sz="2400" b="1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Рефлексия</a:t>
            </a:r>
            <a:r>
              <a:rPr lang="en-US" sz="2400" b="1" dirty="0">
                <a:solidFill>
                  <a:srgbClr val="1F3764"/>
                </a:solidFill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ru-RU" sz="2400" b="1" kern="100" dirty="0">
              <a:solidFill>
                <a:srgbClr val="1F3764"/>
              </a:solidFill>
              <a:effectLst/>
              <a:latin typeface="Times New Roman" panose="02020603050405020304" pitchFamily="18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Google Shape;117;p4">
            <a:extLst>
              <a:ext uri="{FF2B5EF4-FFF2-40B4-BE49-F238E27FC236}">
                <a16:creationId xmlns:a16="http://schemas.microsoft.com/office/drawing/2014/main" id="{75FF13AB-71BB-B95E-A870-0736093297E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01301" y="166138"/>
            <a:ext cx="7122183" cy="607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28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2800" b="1" dirty="0">
              <a:solidFill>
                <a:srgbClr val="1F37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150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7EC6B0E-11BD-BFD2-0CFE-766B812C7BF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146"/>
          <a:stretch>
            <a:fillRect/>
          </a:stretch>
        </p:blipFill>
        <p:spPr>
          <a:xfrm>
            <a:off x="759654" y="1349295"/>
            <a:ext cx="5134659" cy="4334052"/>
          </a:xfrm>
          <a:prstGeom prst="rect">
            <a:avLst/>
          </a:prstGeom>
        </p:spPr>
      </p:pic>
      <p:sp>
        <p:nvSpPr>
          <p:cNvPr id="7" name="Google Shape;117;p4">
            <a:extLst>
              <a:ext uri="{FF2B5EF4-FFF2-40B4-BE49-F238E27FC236}">
                <a16:creationId xmlns:a16="http://schemas.microsoft.com/office/drawing/2014/main" id="{C743CE28-876B-EF64-E7EA-1B89A917CBB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12452" y="166138"/>
            <a:ext cx="7122183" cy="607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2800" b="1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2800" b="1" dirty="0">
              <a:solidFill>
                <a:srgbClr val="1F37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2FA6C5D-4A61-4147-D8A8-D578AA7C15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1146"/>
          <a:stretch>
            <a:fillRect/>
          </a:stretch>
        </p:blipFill>
        <p:spPr>
          <a:xfrm>
            <a:off x="6297689" y="1349295"/>
            <a:ext cx="5134659" cy="433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528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4129950" y="279191"/>
            <a:ext cx="3932100" cy="657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dirty="0">
                <a:solidFill>
                  <a:srgbClr val="1F37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sz="2800" dirty="0">
              <a:solidFill>
                <a:srgbClr val="1F37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9F24D246-3643-154C-9B49-28E4CF7293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712422"/>
              </p:ext>
            </p:extLst>
          </p:nvPr>
        </p:nvGraphicFramePr>
        <p:xfrm>
          <a:off x="491272" y="1264600"/>
          <a:ext cx="11209456" cy="45720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5604728">
                  <a:extLst>
                    <a:ext uri="{9D8B030D-6E8A-4147-A177-3AD203B41FA5}">
                      <a16:colId xmlns:a16="http://schemas.microsoft.com/office/drawing/2014/main" val="791421010"/>
                    </a:ext>
                  </a:extLst>
                </a:gridCol>
                <a:gridCol w="5604728">
                  <a:extLst>
                    <a:ext uri="{9D8B030D-6E8A-4147-A177-3AD203B41FA5}">
                      <a16:colId xmlns:a16="http://schemas.microsoft.com/office/drawing/2014/main" val="37207698"/>
                    </a:ext>
                  </a:extLst>
                </a:gridCol>
              </a:tblGrid>
              <a:tr h="34984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Положительные моменты</a:t>
                      </a:r>
                    </a:p>
                  </a:txBody>
                  <a:tcPr>
                    <a:solidFill>
                      <a:srgbClr val="1F37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Отрицательные моменты</a:t>
                      </a:r>
                    </a:p>
                  </a:txBody>
                  <a:tcPr>
                    <a:solidFill>
                      <a:srgbClr val="1F37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6705288"/>
                  </a:ext>
                </a:extLst>
              </a:tr>
              <a:tr h="2874528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Успешная дифференциация и автоматизация звуков </a:t>
                      </a:r>
                      <a:r>
                        <a:rPr lang="en-US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en-US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 </a:t>
                      </a: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lang="en-US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en-US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мотивации и интереса к занятиям;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Активное развитие когнитивных процессов (внимание</a:t>
                      </a:r>
                      <a:r>
                        <a:rPr lang="en-US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память</a:t>
                      </a:r>
                      <a:r>
                        <a:rPr lang="en-US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мышление);</a:t>
                      </a:r>
                      <a:endParaRPr lang="en-US" sz="1800" dirty="0">
                        <a:solidFill>
                          <a:srgbClr val="1F3764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Приём легко адаптируется для коррекции любых звуков;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Может использоваться для детей любого возраста;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Углублённое понимание материала;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Долгосрочное запоминание информации;</a:t>
                      </a:r>
                      <a:endParaRPr lang="en-US" sz="1800" dirty="0">
                        <a:solidFill>
                          <a:srgbClr val="1F3764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Тренировка памяти и концентрации;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логического мышления;</a:t>
                      </a:r>
                      <a:endParaRPr lang="en-US" sz="1800" dirty="0">
                        <a:solidFill>
                          <a:srgbClr val="1F3764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навыков решения проблем;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Стимулирование любознательности;</a:t>
                      </a:r>
                      <a:endParaRPr lang="en-US" sz="1800" dirty="0">
                        <a:solidFill>
                          <a:srgbClr val="1F3764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Поощрение самостоятельного поиска ответов</a:t>
                      </a:r>
                      <a:r>
                        <a:rPr lang="en-US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dirty="0">
                        <a:solidFill>
                          <a:srgbClr val="1F3764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Потенциальное нетерпение и фрустрация у детей;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 потери концентрации при длительном   ожидании;</a:t>
                      </a:r>
                    </a:p>
                    <a:p>
                      <a:pPr>
                        <a:buNone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Возможность забывания ключевых деталей;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 поспешных выводов или «угадайки»;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 учёта индивидуальных особенностей ребёнка;</a:t>
                      </a:r>
                    </a:p>
                    <a:p>
                      <a:pPr>
                        <a:buNone/>
                      </a:pP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Важность чёткости инструкций</a:t>
                      </a:r>
                      <a:r>
                        <a:rPr lang="en-US" sz="1800" dirty="0">
                          <a:solidFill>
                            <a:srgbClr val="1F3764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dirty="0">
                        <a:solidFill>
                          <a:srgbClr val="1F3764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23968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571</Words>
  <Application>Microsoft Macintosh PowerPoint</Application>
  <PresentationFormat>Широкоэкранный</PresentationFormat>
  <Paragraphs>79</Paragraphs>
  <Slides>9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Системный шрифт, обычный</vt:lpstr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приёма  «Отсроченная отгадка» </vt:lpstr>
      <vt:lpstr> Практическая значимость</vt:lpstr>
      <vt:lpstr>Применение приема на уроке</vt:lpstr>
      <vt:lpstr>Применение приема на уроке</vt:lpstr>
      <vt:lpstr>Применение приема на уроке</vt:lpstr>
      <vt:lpstr>Применение приема на уроке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Анастасия</cp:lastModifiedBy>
  <cp:revision>2</cp:revision>
  <dcterms:created xsi:type="dcterms:W3CDTF">2024-01-14T08:39:34Z</dcterms:created>
  <dcterms:modified xsi:type="dcterms:W3CDTF">2026-03-24T20:14:51Z</dcterms:modified>
</cp:coreProperties>
</file>