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3" r:id="rId5"/>
    <p:sldId id="266" r:id="rId6"/>
    <p:sldId id="260" r:id="rId7"/>
    <p:sldId id="267" r:id="rId8"/>
    <p:sldId id="268" r:id="rId9"/>
    <p:sldId id="264" r:id="rId10"/>
    <p:sldId id="269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864"/>
    <a:srgbClr val="FFFFFF"/>
    <a:srgbClr val="F15B4D"/>
    <a:srgbClr val="E3E2E2"/>
    <a:srgbClr val="6D6E72"/>
    <a:srgbClr val="373C59"/>
    <a:srgbClr val="939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33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56986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96068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41743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59692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6234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73703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59958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53601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0402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29568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31164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39039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974807" y="4967230"/>
            <a:ext cx="6926041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Мякишева Юлия Владимировна</a:t>
            </a:r>
            <a:endParaRPr sz="1800" b="1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классов, 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МБОУ г. Красноармейск «Центр образования №1», </a:t>
            </a: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dirty="0" err="1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г.о</a:t>
            </a:r>
            <a:r>
              <a:rPr lang="ru-RU" sz="1800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 Пушкинский</a:t>
            </a:r>
            <a:endParaRPr sz="1800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36925" y="2337891"/>
            <a:ext cx="806392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«Педагогический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«Игры в случайность» как средство развития у обучающихся способность применять решения и эффективно действовать в условиях неопределенности»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1867198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</a:t>
            </a:r>
            <a:r>
              <a:rPr lang="ru-RU" sz="2800" b="1" dirty="0" err="1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зад«Игры</a:t>
            </a: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1867198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4050" y="2272691"/>
            <a:ext cx="61932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объясните своим ученикам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случайность»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помочь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быстрее приступить к делу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адаптироваться к ситуации неопределенности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гибкость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и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изобретательность .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403" t="8453" r="403" b="6214"/>
          <a:stretch/>
        </p:blipFill>
        <p:spPr>
          <a:xfrm>
            <a:off x="7090610" y="1700463"/>
            <a:ext cx="4930221" cy="420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6753" y="1855424"/>
            <a:ext cx="11777533" cy="1207089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6753" y="1813084"/>
            <a:ext cx="11622207" cy="4351338"/>
          </a:xfrm>
        </p:spPr>
        <p:txBody>
          <a:bodyPr>
            <a:normAutofit fontScale="92500" lnSpcReduction="10000"/>
          </a:bodyPr>
          <a:lstStyle/>
          <a:p>
            <a:pPr marL="114300" indent="0" algn="just">
              <a:buNone/>
            </a:pPr>
            <a:r>
              <a:rPr lang="ru-RU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интерес обучающихся к образовательному процессу, развивать умение действовать в ситуации случайности или неопределенности.</a:t>
            </a:r>
          </a:p>
          <a:p>
            <a:pPr marL="114300" indent="0" algn="just">
              <a:buNone/>
            </a:pPr>
            <a:endPara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для обучающихся:</a:t>
            </a:r>
            <a:endParaRPr lang="ru-RU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принимать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в условиях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неопределённости,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управлять конфликтными ситуациями и выстраивать сотрудничество 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 задаваемых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сохранять внешнее и внутреннее спокойствие в условиях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неопределённости,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новых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3746696"/>
            <a:ext cx="6598980" cy="2389719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54000" y="1634751"/>
            <a:ext cx="11683999" cy="4430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 algn="just">
              <a:spcBef>
                <a:spcPts val="0"/>
              </a:spcBef>
              <a:buSzPts val="2800"/>
              <a:buNone/>
            </a:pPr>
            <a:r>
              <a:rPr lang="ru-RU" sz="24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«Игры в случайность» – это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активизации внимания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развития адаптивности учеников с использованием «элементов случайности»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распределении заданий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Также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выборочной проверки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понимания терминов, процессов и т.п.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ctr">
              <a:spcBef>
                <a:spcPts val="0"/>
              </a:spcBef>
              <a:buSzPts val="2800"/>
              <a:buNone/>
            </a:pPr>
            <a:r>
              <a:rPr lang="ru-RU" sz="24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может ввести </a:t>
            </a:r>
            <a:r>
              <a:rPr lang="ru-RU" sz="24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урок </a:t>
            </a:r>
            <a:r>
              <a:rPr lang="ru-RU" sz="24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 </a:t>
            </a:r>
            <a:r>
              <a:rPr lang="ru-RU" sz="24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случайного </a:t>
            </a:r>
            <a:r>
              <a:rPr lang="ru-RU" sz="24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с помощью:</a:t>
            </a:r>
            <a:endParaRPr sz="24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1077"/>
            <a:ext cx="1614927" cy="21532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9868"/>
          <a:stretch/>
        </p:blipFill>
        <p:spPr>
          <a:xfrm>
            <a:off x="4072656" y="4082742"/>
            <a:ext cx="2253340" cy="20650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8440" y="4627487"/>
            <a:ext cx="1963442" cy="1497541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7" t="3330" r="18776" b="18363"/>
          <a:stretch/>
        </p:blipFill>
        <p:spPr bwMode="auto">
          <a:xfrm>
            <a:off x="825862" y="5087800"/>
            <a:ext cx="1606609" cy="108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0898" y="3827533"/>
            <a:ext cx="1183292" cy="11832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05736" y="3485765"/>
            <a:ext cx="49136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прочие всевозможные способы для возможности создать случайный выбор.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 можно использовать различные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интернет-программы, например: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Генератор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случайных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чисел, Колесо фортуны и т.д.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6528590" y="3629675"/>
            <a:ext cx="677146" cy="461415"/>
          </a:xfrm>
          <a:prstGeom prst="rightArrow">
            <a:avLst/>
          </a:prstGeom>
          <a:solidFill>
            <a:srgbClr val="E3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Пошаговая </a:t>
            </a: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8398" y="1579968"/>
            <a:ext cx="8819781" cy="445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случайного выбора может стать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решаемая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задача,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повторения, тема доклада, вызываемый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Составьте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 вы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собираетесь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распределить посредством «Игры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случайность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случайность».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Объявите обучающимся,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сейчас </a:t>
            </a:r>
            <a:r>
              <a:rPr lang="ru-RU" sz="2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«Его </a:t>
            </a:r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величество случай» решит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отвечать или какое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получит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Clr>
                <a:schemeClr val="accent1">
                  <a:lumMod val="20000"/>
                  <a:lumOff val="80000"/>
                </a:schemeClr>
              </a:buClr>
              <a:buSzPct val="146000"/>
              <a:buFont typeface="Wingdings" panose="05000000000000000000" pitchFamily="2" charset="2"/>
              <a:buChar char="§"/>
            </a:pP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Запустите «Игру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случайность»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162" y="1272781"/>
            <a:ext cx="3529723" cy="441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67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739625"/>
            <a:ext cx="12191999" cy="481062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" y="5849257"/>
            <a:ext cx="12192000" cy="9060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7267" y="1739625"/>
            <a:ext cx="580261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язык. 3 класс. </a:t>
            </a:r>
          </a:p>
          <a:p>
            <a:pPr lvl="3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 имён существительных по падежам.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2400" b="1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урока: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контроля, оценки и коррекции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</a:t>
            </a:r>
            <a:r>
              <a:rPr lang="ru-RU" sz="2400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Закрепление, тренировка, отработка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использования: </a:t>
            </a: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учеников для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ответа;</a:t>
            </a:r>
            <a:endParaRPr lang="ru-RU" sz="2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имени существительного.</a:t>
            </a:r>
            <a:endParaRPr lang="ru-RU" sz="2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>
            <a:stCxn id="11" idx="0"/>
            <a:endCxn id="7" idx="2"/>
          </p:cNvCxnSpPr>
          <p:nvPr/>
        </p:nvCxnSpPr>
        <p:spPr>
          <a:xfrm>
            <a:off x="6096000" y="1739625"/>
            <a:ext cx="1" cy="5015710"/>
          </a:xfrm>
          <a:prstGeom prst="line">
            <a:avLst/>
          </a:prstGeom>
          <a:ln w="92075" cap="rnd">
            <a:solidFill>
              <a:srgbClr val="F15B4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773" y="2351314"/>
            <a:ext cx="2448421" cy="2674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5" t="13288" r="29386" b="8008"/>
          <a:stretch/>
        </p:blipFill>
        <p:spPr>
          <a:xfrm>
            <a:off x="9605254" y="4021737"/>
            <a:ext cx="2470629" cy="2597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371773" y="1708577"/>
            <a:ext cx="5578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палочки, Колесо фортуны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81030" y="2351314"/>
            <a:ext cx="2983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для случайного выбора отвечающего</a:t>
            </a:r>
            <a:endParaRPr lang="ru-RU" sz="1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flipH="1">
            <a:off x="9095966" y="2556950"/>
            <a:ext cx="677146" cy="461415"/>
          </a:xfrm>
          <a:prstGeom prst="rightArrow">
            <a:avLst/>
          </a:prstGeom>
          <a:solidFill>
            <a:srgbClr val="F15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212117" y="5290227"/>
            <a:ext cx="2868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случайного выбора имени существительного, которое нужно просклонять.</a:t>
            </a:r>
            <a:endParaRPr lang="ru-RU" sz="1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8762341" y="5387842"/>
            <a:ext cx="677146" cy="461415"/>
          </a:xfrm>
          <a:prstGeom prst="rightArrow">
            <a:avLst/>
          </a:prstGeom>
          <a:solidFill>
            <a:srgbClr val="F15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922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" y="2112478"/>
            <a:ext cx="12191999" cy="481062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5849257"/>
            <a:ext cx="12192000" cy="695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89789" y="-1154960"/>
            <a:ext cx="6576790" cy="3029010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2821543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</a:t>
            </a: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его применение на уроке</a:t>
            </a:r>
            <a:endParaRPr lang="ru-RU" sz="2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635" y="2112478"/>
            <a:ext cx="7569479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Литературное чтение. 3 класс. </a:t>
            </a:r>
          </a:p>
          <a:p>
            <a:pPr lvl="3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Стихотворения о весне. Сергей Есенин «Черёмуха.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2400" b="1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урока: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контроля, оценки и коррекции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</a:t>
            </a:r>
            <a:r>
              <a:rPr lang="ru-RU" sz="2400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Закрепление, тренировка, отработка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использования: </a:t>
            </a: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1000"/>
              <a:buFont typeface="Wingdings" panose="05000000000000000000" pitchFamily="2" charset="2"/>
              <a:buChar char="§"/>
            </a:pP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порядка для ответа домашнего задания – стихотворения Сергея Есенина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«Черёмуха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наизусть.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007504" y="2216211"/>
            <a:ext cx="1" cy="4399918"/>
          </a:xfrm>
          <a:prstGeom prst="line">
            <a:avLst/>
          </a:prstGeom>
          <a:ln w="92075" cap="rnd">
            <a:solidFill>
              <a:srgbClr val="F15B4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5293" y="2831968"/>
            <a:ext cx="3193142" cy="3487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8558813" y="2112478"/>
            <a:ext cx="3086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Волшебные палочки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739625"/>
            <a:ext cx="12191999" cy="481062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1" y="5873178"/>
            <a:ext cx="12192000" cy="7982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7268" y="1739625"/>
            <a:ext cx="528010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Математика. 3 класс. </a:t>
            </a:r>
          </a:p>
          <a:p>
            <a:pPr lvl="3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Умножение и деление в столбик.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2400" b="1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урока: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контроля, оценки и коррекции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</a:t>
            </a:r>
            <a:r>
              <a:rPr lang="ru-RU" sz="2400" kern="100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Закрепление, тренировка, отработка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использования: </a:t>
            </a: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учеников для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ответа;</a:t>
            </a:r>
            <a:endParaRPr lang="ru-RU" sz="2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примера.</a:t>
            </a:r>
            <a:endParaRPr lang="ru-RU" sz="2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/>
          <p:cNvCxnSpPr>
            <a:stCxn id="11" idx="0"/>
            <a:endCxn id="7" idx="2"/>
          </p:cNvCxnSpPr>
          <p:nvPr/>
        </p:nvCxnSpPr>
        <p:spPr>
          <a:xfrm flipH="1">
            <a:off x="6095999" y="1739625"/>
            <a:ext cx="1" cy="4931839"/>
          </a:xfrm>
          <a:prstGeom prst="line">
            <a:avLst/>
          </a:prstGeom>
          <a:ln w="92075" cap="rnd">
            <a:solidFill>
              <a:srgbClr val="F15B4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52620" y="1740581"/>
            <a:ext cx="2582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Игральная кость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5" t="26831" r="25117" b="43796"/>
          <a:stretch/>
        </p:blipFill>
        <p:spPr>
          <a:xfrm>
            <a:off x="6977657" y="2302733"/>
            <a:ext cx="4426309" cy="1447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3425" y="4293089"/>
            <a:ext cx="5734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для случайного выбора номера примера.</a:t>
            </a:r>
            <a:endParaRPr lang="ru-RU" sz="1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6200000">
            <a:off x="8924863" y="3860441"/>
            <a:ext cx="448355" cy="461415"/>
          </a:xfrm>
          <a:prstGeom prst="rightArrow">
            <a:avLst/>
          </a:prstGeom>
          <a:solidFill>
            <a:srgbClr val="F15B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57" t="48860" r="42661" b="36453"/>
          <a:stretch/>
        </p:blipFill>
        <p:spPr>
          <a:xfrm>
            <a:off x="6503088" y="5049369"/>
            <a:ext cx="5375441" cy="1448308"/>
          </a:xfrm>
          <a:prstGeom prst="rect">
            <a:avLst/>
          </a:prstGeom>
          <a:ln w="38100">
            <a:solidFill>
              <a:srgbClr val="1F3864"/>
            </a:solidFill>
          </a:ln>
        </p:spPr>
      </p:pic>
    </p:spTree>
    <p:extLst>
      <p:ext uri="{BB962C8B-B14F-4D97-AF65-F5344CB8AC3E}">
        <p14:creationId xmlns:p14="http://schemas.microsoft.com/office/powerpoint/2010/main" val="420520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739625"/>
            <a:ext cx="12191999" cy="481062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" y="5849257"/>
            <a:ext cx="12192000" cy="7982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2448104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 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2448104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приёма</a:t>
            </a: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в случайность»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8687" y="1739625"/>
            <a:ext cx="65329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Окружающий мир. 3 класс. </a:t>
            </a:r>
          </a:p>
          <a:p>
            <a:pPr lvl="3" algn="just">
              <a:spcAft>
                <a:spcPts val="800"/>
              </a:spcAft>
            </a:pPr>
            <a:r>
              <a:rPr lang="ru-RU" sz="2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Царство Животных.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</a:t>
            </a: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урока: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контроля, оценки и коррекции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урока: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Закрепление, тренировка, отработка </a:t>
            </a: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умений.</a:t>
            </a:r>
          </a:p>
          <a:p>
            <a:pPr lvl="2" algn="just">
              <a:spcAft>
                <a:spcPts val="800"/>
              </a:spcAft>
            </a:pPr>
            <a:r>
              <a:rPr lang="ru-RU" sz="2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использования:</a:t>
            </a: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учеников для формирования команд для групповой работы;</a:t>
            </a:r>
          </a:p>
          <a:p>
            <a:pPr marL="342900" lvl="2" indent="-342900" algn="just">
              <a:spcAft>
                <a:spcPts val="800"/>
              </a:spcAft>
              <a:buClr>
                <a:schemeClr val="accent1">
                  <a:lumMod val="20000"/>
                  <a:lumOff val="80000"/>
                </a:schemeClr>
              </a:buClr>
              <a:buSzPct val="154000"/>
              <a:buFont typeface="Wingdings" panose="05000000000000000000" pitchFamily="2" charset="2"/>
              <a:buChar char="§"/>
            </a:pPr>
            <a:r>
              <a:rPr lang="ru-RU" sz="2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Случайный выбор вопроса и порядка ответа команд.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736156" y="1739625"/>
            <a:ext cx="1" cy="4907918"/>
          </a:xfrm>
          <a:prstGeom prst="line">
            <a:avLst/>
          </a:prstGeom>
          <a:ln w="92075" cap="rnd">
            <a:solidFill>
              <a:srgbClr val="F15B4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7038217" y="2689726"/>
            <a:ext cx="4828673" cy="3319952"/>
            <a:chOff x="6943558" y="2254843"/>
            <a:chExt cx="5041039" cy="289047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08" t="22312" r="21312" b="7645"/>
            <a:stretch/>
          </p:blipFill>
          <p:spPr>
            <a:xfrm>
              <a:off x="6943558" y="2254843"/>
              <a:ext cx="5041039" cy="28904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9224211" y="4638241"/>
              <a:ext cx="2760386" cy="5070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925570" y="1741623"/>
            <a:ext cx="3464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 на команды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92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0423" y="1233397"/>
            <a:ext cx="11887198" cy="2729003"/>
          </a:xfrm>
          <a:prstGeom prst="rect">
            <a:avLst/>
          </a:prstGeom>
          <a:solidFill>
            <a:schemeClr val="tx2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" y="5849257"/>
            <a:ext cx="12192000" cy="7982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1915" y="-959681"/>
            <a:ext cx="6576790" cy="1867198"/>
          </a:xfrm>
          <a:prstGeom prst="roundRect">
            <a:avLst>
              <a:gd name="adj" fmla="val 45110"/>
            </a:avLst>
          </a:prstGeom>
          <a:solidFill>
            <a:srgbClr val="F15B4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</a:t>
            </a:r>
            <a:r>
              <a:rPr lang="ru-RU" sz="2800" b="1" dirty="0" err="1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зад«Игры</a:t>
            </a: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случайность»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9789" y="-1051226"/>
            <a:ext cx="6576790" cy="1867198"/>
          </a:xfrm>
          <a:prstGeom prst="roundRect">
            <a:avLst>
              <a:gd name="adj" fmla="val 4511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800" b="1" dirty="0">
              <a:solidFill>
                <a:srgbClr val="1F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0422" y="1233397"/>
            <a:ext cx="118711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Приём «Игры в случайность» удобно использовать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ситуации, когда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по объективным причинам не может распределить ответственность в каком-то вопросе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(например, когда ребята не могут решить, кто выйдет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доске, когда не могут самостоятельно без конфликта поделиться на команды, когда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одну тему для доклада претендуют несколько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т.д.).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и злоупотреблять данным методом не стоит, так как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теряется эффект новизны или ученики могут потерять интерес к проявлению инициативы при ответе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6754" y="4597582"/>
            <a:ext cx="102914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Важно, чтобы ученики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воспринимали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 в случайность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наказание или вынужденную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изначально должна быть интересна тема, в которой решается спорный вопрос. Иначе игра может восприниматься как намеренное желание учителя не прислушиваться к пожеланиям учеников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Picture backgroun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68" y="4149952"/>
            <a:ext cx="946249" cy="204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9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720</Words>
  <Application>Microsoft Office PowerPoint</Application>
  <PresentationFormat>Широкоэкранный</PresentationFormat>
  <Paragraphs>132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P5QL</cp:lastModifiedBy>
  <cp:revision>18</cp:revision>
  <dcterms:created xsi:type="dcterms:W3CDTF">2024-01-14T08:39:34Z</dcterms:created>
  <dcterms:modified xsi:type="dcterms:W3CDTF">2026-03-24T19:40:20Z</dcterms:modified>
</cp:coreProperties>
</file>