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Текст заголовка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95" name="Уровень текста 1…"/>
          <p:cNvSpPr txBox="1"/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 indent="-431800">
              <a:buSzPts val="3200"/>
              <a:defRPr sz="3200"/>
            </a:lvl1pPr>
            <a:lvl2pPr marL="972457" indent="-464457">
              <a:buSzPts val="3200"/>
              <a:defRPr sz="3200"/>
            </a:lvl2pPr>
            <a:lvl3pPr marL="1498600" indent="-508000">
              <a:buSzPts val="3200"/>
              <a:defRPr sz="3200"/>
            </a:lvl3pPr>
            <a:lvl4pPr marL="2042160" indent="-568960">
              <a:buSzPts val="3200"/>
              <a:defRPr sz="3200"/>
            </a:lvl4pPr>
            <a:lvl5pPr marL="2499360" indent="-568960">
              <a:buSzPts val="3200"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6" name="Google Shape;72;p17"/>
          <p:cNvSpPr txBox="1"/>
          <p:nvPr>
            <p:ph type="body" sz="quarter" idx="21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05" name="Уровень текста 1…"/>
          <p:cNvSpPr txBox="1"/>
          <p:nvPr>
            <p:ph type="body" idx="1"/>
          </p:nvPr>
        </p:nvSpPr>
        <p:spPr>
          <a:xfrm rot="5400000">
            <a:off x="3920330" y="-1256506"/>
            <a:ext cx="4351340" cy="10515601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Текст заголовка"/>
          <p:cNvSpPr txBox="1"/>
          <p:nvPr>
            <p:ph type="title"/>
          </p:nvPr>
        </p:nvSpPr>
        <p:spPr>
          <a:xfrm rot="5400000">
            <a:off x="7133431" y="1956592"/>
            <a:ext cx="5811840" cy="2628902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14" name="Уровень текста 1…"/>
          <p:cNvSpPr txBox="1"/>
          <p:nvPr>
            <p:ph type="body" idx="1"/>
          </p:nvPr>
        </p:nvSpPr>
        <p:spPr>
          <a:xfrm rot="5400000">
            <a:off x="1799431" y="-596107"/>
            <a:ext cx="5811838" cy="7734301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заголовка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8" name="Google Shape;27;p10"/>
          <p:cNvSpPr/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" name="Уровень текста 1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1600"/>
            </a:lvl1pPr>
            <a:lvl2pPr marL="0" indent="228600">
              <a:buClrTx/>
              <a:buSzTx/>
              <a:buFontTx/>
              <a:buNone/>
              <a:defRPr sz="1600"/>
            </a:lvl2pPr>
            <a:lvl3pPr marL="0" indent="228600">
              <a:buClrTx/>
              <a:buSzTx/>
              <a:buFontTx/>
              <a:buNone/>
              <a:defRPr sz="1600"/>
            </a:lvl3pPr>
            <a:lvl4pPr marL="0" indent="228600">
              <a:buClrTx/>
              <a:buSzTx/>
              <a:buFontTx/>
              <a:buNone/>
              <a:defRPr sz="1600"/>
            </a:lvl4pPr>
            <a:lvl5pPr marL="0" indent="228600">
              <a:buClrTx/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Текст заголовка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8" name="Уровень текста 1…"/>
          <p:cNvSpPr txBox="1"/>
          <p:nvPr>
            <p:ph type="body" sz="quarter" idx="1"/>
          </p:nvPr>
        </p:nvSpPr>
        <p:spPr>
          <a:xfrm>
            <a:off x="839787" y="1681163"/>
            <a:ext cx="5157790" cy="823916"/>
          </a:xfrm>
          <a:prstGeom prst="rect">
            <a:avLst/>
          </a:prstGeom>
        </p:spPr>
        <p:txBody>
          <a:bodyPr anchor="b"/>
          <a:lstStyle>
            <a:lvl1pPr marL="0" indent="228600">
              <a:buClrTx/>
              <a:buSzTx/>
              <a:buFontTx/>
              <a:buNone/>
              <a:defRPr b="1" sz="2400"/>
            </a:lvl1pPr>
            <a:lvl2pPr marL="914400" indent="-342900">
              <a:buClrTx/>
              <a:buSzPts val="2400"/>
              <a:buFontTx/>
              <a:defRPr b="1" sz="2400"/>
            </a:lvl2pPr>
            <a:lvl3pPr marL="1440180" indent="-411480">
              <a:buClrTx/>
              <a:buSzPts val="2400"/>
              <a:buFontTx/>
              <a:defRPr b="1" sz="2400"/>
            </a:lvl3pPr>
            <a:lvl4pPr marL="1943100" indent="-457200">
              <a:buClrTx/>
              <a:buSzPts val="2400"/>
              <a:buFontTx/>
              <a:defRPr b="1" sz="2400"/>
            </a:lvl4pPr>
            <a:lvl5pPr marL="2400300" indent="-457200">
              <a:buClrTx/>
              <a:buSzPts val="2400"/>
              <a:buFontTx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7" name="Уровень текста 1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8" name="Google Shape;39;p9"/>
          <p:cNvSpPr txBox="1"/>
          <p:nvPr>
            <p:ph type="body" sz="half" idx="2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57" name="Уровень текста 1…"/>
          <p:cNvSpPr txBox="1"/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355600" indent="-304800" algn="ctr">
              <a:buClrTx/>
              <a:buSzTx/>
              <a:buFontTx/>
              <a:buNone/>
              <a:defRPr sz="2400"/>
            </a:lvl1pPr>
            <a:lvl2pPr marL="355600" indent="50800" algn="ctr">
              <a:buClrTx/>
              <a:buSzTx/>
              <a:buFontTx/>
              <a:buNone/>
              <a:defRPr sz="2400"/>
            </a:lvl2pPr>
            <a:lvl3pPr marL="355600" indent="50800" algn="ctr">
              <a:buClrTx/>
              <a:buSzTx/>
              <a:buFontTx/>
              <a:buNone/>
              <a:defRPr sz="2400"/>
            </a:lvl3pPr>
            <a:lvl4pPr marL="355600" indent="50800" algn="ctr">
              <a:buClrTx/>
              <a:buSzTx/>
              <a:buFontTx/>
              <a:buNone/>
              <a:defRPr sz="2400"/>
            </a:lvl4pPr>
            <a:lvl5pPr marL="355600" indent="50800" algn="ctr">
              <a:buClrTx/>
              <a:buSzTx/>
              <a:buFont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Текст заголовка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66" name="Уровень текста 1…"/>
          <p:cNvSpPr txBox="1"/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Текст заголовка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5" name="Уровень текста 1…"/>
          <p:cNvSpPr txBox="1"/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228600">
              <a:buClrTx/>
              <a:buSzTx/>
              <a:buFontTx/>
              <a:buNone/>
              <a:defRPr b="1" sz="2400"/>
            </a:lvl1pPr>
            <a:lvl2pPr marL="0" indent="228600">
              <a:buClrTx/>
              <a:buSzTx/>
              <a:buFontTx/>
              <a:buNone/>
              <a:defRPr b="1" sz="2400"/>
            </a:lvl2pPr>
            <a:lvl3pPr marL="0" indent="228600">
              <a:buClrTx/>
              <a:buSzTx/>
              <a:buFontTx/>
              <a:buNone/>
              <a:defRPr b="1" sz="2400"/>
            </a:lvl3pPr>
            <a:lvl4pPr marL="0" indent="228600">
              <a:buClrTx/>
              <a:buSzTx/>
              <a:buFontTx/>
              <a:buNone/>
              <a:defRPr b="1" sz="2400"/>
            </a:lvl4pPr>
            <a:lvl5pPr marL="0" indent="228600">
              <a:buClrTx/>
              <a:buSzTx/>
              <a:buFontTx/>
              <a:buNone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Google Shape;58;p14"/>
          <p:cNvSpPr txBox="1"/>
          <p:nvPr>
            <p:ph type="body" sz="half" idx="21"/>
          </p:nvPr>
        </p:nvSpPr>
        <p:spPr>
          <a:xfrm>
            <a:off x="839786" y="2505075"/>
            <a:ext cx="5157791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7" name="Google Shape;59;p14"/>
          <p:cNvSpPr txBox="1"/>
          <p:nvPr>
            <p:ph type="body" sz="quarter" idx="22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78" name="Google Shape;60;p14"/>
          <p:cNvSpPr txBox="1"/>
          <p:nvPr>
            <p:ph type="body" sz="half" idx="23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8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Уровень текста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095219" y="6414781"/>
            <a:ext cx="258582" cy="248264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1550" marR="0" indent="-4000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08760" marR="0" indent="-48006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9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65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37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09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1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5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92;p1" descr="Google Shape;92;p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488324" y="1760423"/>
            <a:ext cx="3348602" cy="3784203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49803"/>
              </a:srgbClr>
            </a:outerShdw>
          </a:effectLst>
        </p:spPr>
      </p:pic>
      <p:sp>
        <p:nvSpPr>
          <p:cNvPr id="125" name="Google Shape;93;p1"/>
          <p:cNvSpPr txBox="1"/>
          <p:nvPr/>
        </p:nvSpPr>
        <p:spPr>
          <a:xfrm>
            <a:off x="3952399" y="2050175"/>
            <a:ext cx="7847452" cy="1369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2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algn="ctr">
              <a:defRPr sz="32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Тема «Использование приема "Кластер" на уроках английского языка»</a:t>
            </a:r>
          </a:p>
        </p:txBody>
      </p:sp>
      <p:sp>
        <p:nvSpPr>
          <p:cNvPr id="126" name="Google Shape;94;p1"/>
          <p:cNvSpPr txBox="1"/>
          <p:nvPr/>
        </p:nvSpPr>
        <p:spPr>
          <a:xfrm>
            <a:off x="2171599" y="235949"/>
            <a:ext cx="7134653" cy="1295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b="1" sz="28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Региональный интенсив </a:t>
            </a:r>
          </a:p>
          <a:p>
            <a:pPr algn="ctr">
              <a:defRPr b="1" sz="28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«Конструирование урока: от идеи до результата»</a:t>
            </a:r>
          </a:p>
        </p:txBody>
      </p:sp>
      <p:sp>
        <p:nvSpPr>
          <p:cNvPr id="127" name="Google Shape;95;p1"/>
          <p:cNvSpPr txBox="1"/>
          <p:nvPr/>
        </p:nvSpPr>
        <p:spPr>
          <a:xfrm>
            <a:off x="4873859" y="4788253"/>
            <a:ext cx="6004552" cy="727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just">
              <a:lnSpc>
                <a:spcPct val="70000"/>
              </a:lnSpc>
              <a:defRPr b="1" i="1" sz="1800">
                <a:solidFill>
                  <a:srgbClr val="1D315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Григорян Нелли Самвеловна</a:t>
            </a:r>
          </a:p>
          <a:p>
            <a:pPr algn="just">
              <a:lnSpc>
                <a:spcPct val="70000"/>
              </a:lnSpc>
              <a:defRPr b="1" i="1" sz="1800">
                <a:solidFill>
                  <a:srgbClr val="1D315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Учитель английского языка, МАОУ СОШ №10, городской округ Балашиха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00;p2"/>
          <p:cNvSpPr txBox="1"/>
          <p:nvPr>
            <p:ph type="title"/>
          </p:nvPr>
        </p:nvSpPr>
        <p:spPr>
          <a:xfrm>
            <a:off x="2196344" y="120512"/>
            <a:ext cx="7171802" cy="1325702"/>
          </a:xfrm>
          <a:prstGeom prst="rect">
            <a:avLst/>
          </a:prstGeom>
        </p:spPr>
        <p:txBody>
          <a:bodyPr/>
          <a:lstStyle>
            <a:lvl1pPr algn="ctr">
              <a:defRPr b="1" sz="32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Использование приема «Кластер» на уроках английского языка (5 класс)</a:t>
            </a:r>
          </a:p>
        </p:txBody>
      </p:sp>
      <p:sp>
        <p:nvSpPr>
          <p:cNvPr id="130" name="Google Shape;101;p2"/>
          <p:cNvSpPr txBox="1"/>
          <p:nvPr>
            <p:ph type="body" idx="1"/>
          </p:nvPr>
        </p:nvSpPr>
        <p:spPr>
          <a:xfrm>
            <a:off x="1263053" y="1310481"/>
            <a:ext cx="10515601" cy="4237038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0" algn="ctr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b="1" sz="2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Опыт применения:</a:t>
            </a: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0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0" algn="ctr" defTabSz="457200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1"/>
              <a:t>Цель:</a:t>
            </a:r>
            <a:br/>
            <a:r>
              <a:t>→ научить учащихся использовать лексику в речи</a:t>
            </a:r>
          </a:p>
        </p:txBody>
      </p:sp>
      <p:sp>
        <p:nvSpPr>
          <p:cNvPr id="131" name="актуализация лексики…"/>
          <p:cNvSpPr/>
          <p:nvPr/>
        </p:nvSpPr>
        <p:spPr>
          <a:xfrm>
            <a:off x="4617479" y="2341121"/>
            <a:ext cx="3806749" cy="1300302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pPr marL="457200" indent="-317500" defTabSz="457200">
              <a:buSzPct val="100000"/>
              <a:buFont typeface="Times Roman"/>
              <a:buChar char="•"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актуализация лексики</a:t>
            </a:r>
          </a:p>
          <a:p>
            <a:pPr marL="457200" indent="-317500" defTabSz="457200">
              <a:buSzPct val="100000"/>
              <a:buFont typeface="Times Roman"/>
              <a:buChar char="•"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закрепление</a:t>
            </a:r>
          </a:p>
          <a:p>
            <a:pPr marL="457200" indent="-317500" defTabSz="457200">
              <a:buSzPct val="100000"/>
              <a:buFont typeface="Times Roman"/>
              <a:buChar char="•"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подготовка к говорению</a:t>
            </a:r>
          </a:p>
        </p:txBody>
      </p:sp>
      <p:sp>
        <p:nvSpPr>
          <p:cNvPr id="132" name="Звезда"/>
          <p:cNvSpPr/>
          <p:nvPr/>
        </p:nvSpPr>
        <p:spPr>
          <a:xfrm>
            <a:off x="2200227" y="4135814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06;g3352f216e9d_0_0"/>
          <p:cNvSpPr txBox="1"/>
          <p:nvPr>
            <p:ph type="title"/>
          </p:nvPr>
        </p:nvSpPr>
        <p:spPr>
          <a:xfrm>
            <a:off x="2704779" y="250447"/>
            <a:ext cx="7171803" cy="1325702"/>
          </a:xfrm>
          <a:prstGeom prst="rect">
            <a:avLst/>
          </a:prstGeom>
        </p:spPr>
        <p:txBody>
          <a:bodyPr/>
          <a:lstStyle>
            <a:lvl1pPr algn="ctr" defTabSz="457200">
              <a:lnSpc>
                <a:spcPct val="100000"/>
              </a:lnSpc>
              <a:spcBef>
                <a:spcPts val="1200"/>
              </a:spcBef>
              <a:defRPr b="1" sz="32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Зачем я использую кластер?</a:t>
            </a:r>
            <a:endParaRPr b="0"/>
          </a:p>
        </p:txBody>
      </p:sp>
      <p:sp>
        <p:nvSpPr>
          <p:cNvPr id="135" name="Почтовая марка"/>
          <p:cNvSpPr/>
          <p:nvPr/>
        </p:nvSpPr>
        <p:spPr>
          <a:xfrm>
            <a:off x="3916576" y="1080882"/>
            <a:ext cx="4748209" cy="4219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600" y="0"/>
                </a:moveTo>
                <a:cubicBezTo>
                  <a:pt x="600" y="371"/>
                  <a:pt x="330" y="675"/>
                  <a:pt x="0" y="675"/>
                </a:cubicBezTo>
                <a:lnTo>
                  <a:pt x="0" y="2026"/>
                </a:lnTo>
                <a:cubicBezTo>
                  <a:pt x="330" y="2026"/>
                  <a:pt x="600" y="2330"/>
                  <a:pt x="600" y="2700"/>
                </a:cubicBezTo>
                <a:cubicBezTo>
                  <a:pt x="600" y="3071"/>
                  <a:pt x="330" y="3375"/>
                  <a:pt x="0" y="3375"/>
                </a:cubicBezTo>
                <a:lnTo>
                  <a:pt x="0" y="4724"/>
                </a:lnTo>
                <a:cubicBezTo>
                  <a:pt x="330" y="4724"/>
                  <a:pt x="600" y="5030"/>
                  <a:pt x="600" y="5401"/>
                </a:cubicBezTo>
                <a:cubicBezTo>
                  <a:pt x="600" y="5772"/>
                  <a:pt x="330" y="6076"/>
                  <a:pt x="0" y="6076"/>
                </a:cubicBezTo>
                <a:lnTo>
                  <a:pt x="0" y="7425"/>
                </a:lnTo>
                <a:cubicBezTo>
                  <a:pt x="330" y="7425"/>
                  <a:pt x="600" y="7729"/>
                  <a:pt x="600" y="8100"/>
                </a:cubicBezTo>
                <a:cubicBezTo>
                  <a:pt x="600" y="8470"/>
                  <a:pt x="330" y="8776"/>
                  <a:pt x="0" y="8776"/>
                </a:cubicBezTo>
                <a:lnTo>
                  <a:pt x="0" y="10125"/>
                </a:lnTo>
                <a:cubicBezTo>
                  <a:pt x="330" y="10125"/>
                  <a:pt x="600" y="10429"/>
                  <a:pt x="600" y="10800"/>
                </a:cubicBezTo>
                <a:cubicBezTo>
                  <a:pt x="600" y="11171"/>
                  <a:pt x="330" y="11475"/>
                  <a:pt x="0" y="11475"/>
                </a:cubicBezTo>
                <a:lnTo>
                  <a:pt x="0" y="12826"/>
                </a:lnTo>
                <a:cubicBezTo>
                  <a:pt x="330" y="12826"/>
                  <a:pt x="600" y="13130"/>
                  <a:pt x="600" y="13500"/>
                </a:cubicBezTo>
                <a:cubicBezTo>
                  <a:pt x="600" y="13871"/>
                  <a:pt x="330" y="14175"/>
                  <a:pt x="0" y="14175"/>
                </a:cubicBezTo>
                <a:lnTo>
                  <a:pt x="0" y="15526"/>
                </a:lnTo>
                <a:cubicBezTo>
                  <a:pt x="330" y="15526"/>
                  <a:pt x="600" y="15830"/>
                  <a:pt x="600" y="16201"/>
                </a:cubicBezTo>
                <a:cubicBezTo>
                  <a:pt x="600" y="16572"/>
                  <a:pt x="330" y="16876"/>
                  <a:pt x="0" y="16876"/>
                </a:cubicBezTo>
                <a:lnTo>
                  <a:pt x="0" y="18225"/>
                </a:lnTo>
                <a:cubicBezTo>
                  <a:pt x="330" y="18225"/>
                  <a:pt x="600" y="18530"/>
                  <a:pt x="600" y="18901"/>
                </a:cubicBezTo>
                <a:cubicBezTo>
                  <a:pt x="600" y="19272"/>
                  <a:pt x="330" y="19576"/>
                  <a:pt x="0" y="19576"/>
                </a:cubicBezTo>
                <a:lnTo>
                  <a:pt x="0" y="20925"/>
                </a:lnTo>
                <a:cubicBezTo>
                  <a:pt x="330" y="20925"/>
                  <a:pt x="600" y="21229"/>
                  <a:pt x="600" y="21600"/>
                </a:cubicBezTo>
                <a:lnTo>
                  <a:pt x="1799" y="21600"/>
                </a:lnTo>
                <a:cubicBezTo>
                  <a:pt x="1799" y="21229"/>
                  <a:pt x="2068" y="20925"/>
                  <a:pt x="2398" y="20925"/>
                </a:cubicBezTo>
                <a:cubicBezTo>
                  <a:pt x="2728" y="20925"/>
                  <a:pt x="2999" y="21229"/>
                  <a:pt x="2999" y="21600"/>
                </a:cubicBezTo>
                <a:lnTo>
                  <a:pt x="4198" y="21600"/>
                </a:lnTo>
                <a:cubicBezTo>
                  <a:pt x="4198" y="21229"/>
                  <a:pt x="4468" y="20925"/>
                  <a:pt x="4798" y="20925"/>
                </a:cubicBezTo>
                <a:cubicBezTo>
                  <a:pt x="5128" y="20925"/>
                  <a:pt x="5397" y="21229"/>
                  <a:pt x="5397" y="21600"/>
                </a:cubicBezTo>
                <a:lnTo>
                  <a:pt x="6598" y="21600"/>
                </a:lnTo>
                <a:cubicBezTo>
                  <a:pt x="6598" y="21229"/>
                  <a:pt x="6868" y="20925"/>
                  <a:pt x="7198" y="20925"/>
                </a:cubicBezTo>
                <a:cubicBezTo>
                  <a:pt x="7527" y="20925"/>
                  <a:pt x="7797" y="21229"/>
                  <a:pt x="7797" y="21600"/>
                </a:cubicBezTo>
                <a:lnTo>
                  <a:pt x="8998" y="21600"/>
                </a:lnTo>
                <a:cubicBezTo>
                  <a:pt x="8998" y="21229"/>
                  <a:pt x="9268" y="20925"/>
                  <a:pt x="9598" y="20925"/>
                </a:cubicBezTo>
                <a:cubicBezTo>
                  <a:pt x="9927" y="20925"/>
                  <a:pt x="10197" y="21229"/>
                  <a:pt x="10197" y="21600"/>
                </a:cubicBezTo>
                <a:lnTo>
                  <a:pt x="11396" y="21600"/>
                </a:lnTo>
                <a:cubicBezTo>
                  <a:pt x="11396" y="21229"/>
                  <a:pt x="11668" y="20925"/>
                  <a:pt x="11997" y="20925"/>
                </a:cubicBezTo>
                <a:cubicBezTo>
                  <a:pt x="12327" y="20925"/>
                  <a:pt x="12597" y="21229"/>
                  <a:pt x="12597" y="21600"/>
                </a:cubicBezTo>
                <a:lnTo>
                  <a:pt x="13796" y="21600"/>
                </a:lnTo>
                <a:cubicBezTo>
                  <a:pt x="13796" y="21229"/>
                  <a:pt x="14066" y="20925"/>
                  <a:pt x="14395" y="20925"/>
                </a:cubicBezTo>
                <a:cubicBezTo>
                  <a:pt x="14725" y="20925"/>
                  <a:pt x="14997" y="21229"/>
                  <a:pt x="14997" y="21600"/>
                </a:cubicBezTo>
                <a:lnTo>
                  <a:pt x="16196" y="21600"/>
                </a:lnTo>
                <a:cubicBezTo>
                  <a:pt x="16196" y="21229"/>
                  <a:pt x="16466" y="20925"/>
                  <a:pt x="16795" y="20925"/>
                </a:cubicBezTo>
                <a:cubicBezTo>
                  <a:pt x="17125" y="20925"/>
                  <a:pt x="17395" y="21229"/>
                  <a:pt x="17395" y="21600"/>
                </a:cubicBezTo>
                <a:lnTo>
                  <a:pt x="18596" y="21600"/>
                </a:lnTo>
                <a:cubicBezTo>
                  <a:pt x="18596" y="21229"/>
                  <a:pt x="18865" y="20925"/>
                  <a:pt x="19195" y="20925"/>
                </a:cubicBezTo>
                <a:cubicBezTo>
                  <a:pt x="19525" y="20925"/>
                  <a:pt x="19795" y="21229"/>
                  <a:pt x="19795" y="21600"/>
                </a:cubicBezTo>
                <a:lnTo>
                  <a:pt x="20995" y="21600"/>
                </a:lnTo>
                <a:cubicBezTo>
                  <a:pt x="21001" y="21229"/>
                  <a:pt x="21270" y="20925"/>
                  <a:pt x="21600" y="20925"/>
                </a:cubicBezTo>
                <a:lnTo>
                  <a:pt x="21600" y="19576"/>
                </a:lnTo>
                <a:cubicBezTo>
                  <a:pt x="21270" y="19576"/>
                  <a:pt x="21000" y="19272"/>
                  <a:pt x="21000" y="18901"/>
                </a:cubicBezTo>
                <a:cubicBezTo>
                  <a:pt x="21000" y="18530"/>
                  <a:pt x="21270" y="18225"/>
                  <a:pt x="21600" y="18225"/>
                </a:cubicBezTo>
                <a:lnTo>
                  <a:pt x="21600" y="16876"/>
                </a:lnTo>
                <a:cubicBezTo>
                  <a:pt x="21270" y="16876"/>
                  <a:pt x="21000" y="16572"/>
                  <a:pt x="21000" y="16201"/>
                </a:cubicBezTo>
                <a:cubicBezTo>
                  <a:pt x="21000" y="15830"/>
                  <a:pt x="21270" y="15526"/>
                  <a:pt x="21600" y="15526"/>
                </a:cubicBezTo>
                <a:lnTo>
                  <a:pt x="21600" y="14175"/>
                </a:lnTo>
                <a:cubicBezTo>
                  <a:pt x="21270" y="14175"/>
                  <a:pt x="21000" y="13871"/>
                  <a:pt x="21000" y="13500"/>
                </a:cubicBezTo>
                <a:cubicBezTo>
                  <a:pt x="21000" y="13130"/>
                  <a:pt x="21270" y="12826"/>
                  <a:pt x="21600" y="12826"/>
                </a:cubicBezTo>
                <a:lnTo>
                  <a:pt x="21600" y="11475"/>
                </a:lnTo>
                <a:cubicBezTo>
                  <a:pt x="21270" y="11475"/>
                  <a:pt x="21000" y="11171"/>
                  <a:pt x="21000" y="10800"/>
                </a:cubicBezTo>
                <a:cubicBezTo>
                  <a:pt x="21000" y="10429"/>
                  <a:pt x="21270" y="10125"/>
                  <a:pt x="21600" y="10125"/>
                </a:cubicBezTo>
                <a:lnTo>
                  <a:pt x="21600" y="8776"/>
                </a:lnTo>
                <a:cubicBezTo>
                  <a:pt x="21270" y="8776"/>
                  <a:pt x="21000" y="8470"/>
                  <a:pt x="21000" y="8100"/>
                </a:cubicBezTo>
                <a:cubicBezTo>
                  <a:pt x="21000" y="7729"/>
                  <a:pt x="21270" y="7425"/>
                  <a:pt x="21600" y="7425"/>
                </a:cubicBezTo>
                <a:lnTo>
                  <a:pt x="21600" y="6076"/>
                </a:lnTo>
                <a:cubicBezTo>
                  <a:pt x="21270" y="6076"/>
                  <a:pt x="21000" y="5772"/>
                  <a:pt x="21000" y="5401"/>
                </a:cubicBezTo>
                <a:cubicBezTo>
                  <a:pt x="21000" y="5030"/>
                  <a:pt x="21270" y="4724"/>
                  <a:pt x="21600" y="4724"/>
                </a:cubicBezTo>
                <a:lnTo>
                  <a:pt x="21600" y="3375"/>
                </a:lnTo>
                <a:cubicBezTo>
                  <a:pt x="21270" y="3375"/>
                  <a:pt x="21000" y="3071"/>
                  <a:pt x="21000" y="2700"/>
                </a:cubicBezTo>
                <a:cubicBezTo>
                  <a:pt x="21000" y="2330"/>
                  <a:pt x="21270" y="2026"/>
                  <a:pt x="21600" y="2026"/>
                </a:cubicBezTo>
                <a:lnTo>
                  <a:pt x="21600" y="675"/>
                </a:lnTo>
                <a:cubicBezTo>
                  <a:pt x="21270" y="675"/>
                  <a:pt x="21000" y="371"/>
                  <a:pt x="21000" y="0"/>
                </a:cubicBezTo>
                <a:lnTo>
                  <a:pt x="19800" y="0"/>
                </a:lnTo>
                <a:cubicBezTo>
                  <a:pt x="19800" y="371"/>
                  <a:pt x="19530" y="675"/>
                  <a:pt x="19200" y="675"/>
                </a:cubicBezTo>
                <a:cubicBezTo>
                  <a:pt x="18871" y="675"/>
                  <a:pt x="18601" y="371"/>
                  <a:pt x="18601" y="0"/>
                </a:cubicBezTo>
                <a:lnTo>
                  <a:pt x="17402" y="0"/>
                </a:lnTo>
                <a:cubicBezTo>
                  <a:pt x="17402" y="371"/>
                  <a:pt x="17130" y="675"/>
                  <a:pt x="16800" y="675"/>
                </a:cubicBezTo>
                <a:cubicBezTo>
                  <a:pt x="16471" y="675"/>
                  <a:pt x="16201" y="371"/>
                  <a:pt x="16201" y="0"/>
                </a:cubicBezTo>
                <a:lnTo>
                  <a:pt x="15002" y="0"/>
                </a:lnTo>
                <a:cubicBezTo>
                  <a:pt x="15002" y="371"/>
                  <a:pt x="14732" y="675"/>
                  <a:pt x="14402" y="675"/>
                </a:cubicBezTo>
                <a:cubicBezTo>
                  <a:pt x="14073" y="675"/>
                  <a:pt x="13801" y="371"/>
                  <a:pt x="13801" y="0"/>
                </a:cubicBezTo>
                <a:lnTo>
                  <a:pt x="12602" y="0"/>
                </a:lnTo>
                <a:cubicBezTo>
                  <a:pt x="12602" y="371"/>
                  <a:pt x="12332" y="675"/>
                  <a:pt x="12002" y="675"/>
                </a:cubicBezTo>
                <a:cubicBezTo>
                  <a:pt x="11673" y="675"/>
                  <a:pt x="11403" y="371"/>
                  <a:pt x="11403" y="0"/>
                </a:cubicBezTo>
                <a:lnTo>
                  <a:pt x="10197" y="0"/>
                </a:lnTo>
                <a:cubicBezTo>
                  <a:pt x="10197" y="371"/>
                  <a:pt x="9927" y="675"/>
                  <a:pt x="9598" y="675"/>
                </a:cubicBezTo>
                <a:cubicBezTo>
                  <a:pt x="9268" y="675"/>
                  <a:pt x="8998" y="371"/>
                  <a:pt x="8998" y="0"/>
                </a:cubicBezTo>
                <a:lnTo>
                  <a:pt x="7797" y="0"/>
                </a:lnTo>
                <a:cubicBezTo>
                  <a:pt x="7797" y="371"/>
                  <a:pt x="7527" y="675"/>
                  <a:pt x="7198" y="675"/>
                </a:cubicBezTo>
                <a:cubicBezTo>
                  <a:pt x="6868" y="675"/>
                  <a:pt x="6598" y="371"/>
                  <a:pt x="6598" y="0"/>
                </a:cubicBezTo>
                <a:lnTo>
                  <a:pt x="5397" y="0"/>
                </a:lnTo>
                <a:cubicBezTo>
                  <a:pt x="5397" y="371"/>
                  <a:pt x="5128" y="675"/>
                  <a:pt x="4798" y="675"/>
                </a:cubicBezTo>
                <a:cubicBezTo>
                  <a:pt x="4468" y="675"/>
                  <a:pt x="4198" y="371"/>
                  <a:pt x="4198" y="0"/>
                </a:cubicBezTo>
                <a:lnTo>
                  <a:pt x="2999" y="0"/>
                </a:lnTo>
                <a:cubicBezTo>
                  <a:pt x="2999" y="371"/>
                  <a:pt x="2728" y="675"/>
                  <a:pt x="2398" y="675"/>
                </a:cubicBezTo>
                <a:cubicBezTo>
                  <a:pt x="2068" y="675"/>
                  <a:pt x="1799" y="371"/>
                  <a:pt x="1799" y="0"/>
                </a:cubicBezTo>
                <a:lnTo>
                  <a:pt x="600" y="0"/>
                </a:lnTo>
                <a:close/>
                <a:moveTo>
                  <a:pt x="2155" y="2421"/>
                </a:moveTo>
                <a:lnTo>
                  <a:pt x="19438" y="2421"/>
                </a:lnTo>
                <a:lnTo>
                  <a:pt x="19438" y="19167"/>
                </a:lnTo>
                <a:lnTo>
                  <a:pt x="2155" y="19167"/>
                </a:lnTo>
                <a:lnTo>
                  <a:pt x="2155" y="2421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36" name="1)помогает вспомнить лексику…"/>
          <p:cNvSpPr txBox="1"/>
          <p:nvPr/>
        </p:nvSpPr>
        <p:spPr>
          <a:xfrm>
            <a:off x="4478645" y="2497286"/>
            <a:ext cx="3624071" cy="1386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1)помогает вспомнить лексику</a:t>
            </a:r>
          </a:p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2)показывает связи между словами</a:t>
            </a:r>
          </a:p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3)снижает страх говорения</a:t>
            </a:r>
          </a:p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4)даёт опору для высказывания</a:t>
            </a:r>
          </a:p>
        </p:txBody>
      </p:sp>
      <p:sp>
        <p:nvSpPr>
          <p:cNvPr id="137" name="👉 Кластер = переход от слов к речи"/>
          <p:cNvSpPr txBox="1"/>
          <p:nvPr/>
        </p:nvSpPr>
        <p:spPr>
          <a:xfrm>
            <a:off x="4189463" y="5576071"/>
            <a:ext cx="4202435" cy="318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defRPr sz="12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👉 </a:t>
            </a: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Кластер = переход от слов к речи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12;p3"/>
          <p:cNvSpPr txBox="1"/>
          <p:nvPr>
            <p:ph type="title" idx="4294967295"/>
          </p:nvPr>
        </p:nvSpPr>
        <p:spPr>
          <a:xfrm>
            <a:off x="2704779" y="250447"/>
            <a:ext cx="7171803" cy="1325702"/>
          </a:xfrm>
          <a:prstGeom prst="rect">
            <a:avLst/>
          </a:prstGeom>
        </p:spPr>
        <p:txBody>
          <a:bodyPr/>
          <a:lstStyle>
            <a:lvl1pPr algn="ctr" defTabSz="457200">
              <a:lnSpc>
                <a:spcPct val="100000"/>
              </a:lnSpc>
              <a:spcBef>
                <a:spcPts val="1200"/>
              </a:spcBef>
              <a:defRPr b="1" sz="32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Когда я использую кластер?</a:t>
            </a:r>
            <a:endParaRPr b="0"/>
          </a:p>
        </p:txBody>
      </p:sp>
      <p:sp>
        <p:nvSpPr>
          <p:cNvPr id="140" name="✔ в начале урока (актуализация)…"/>
          <p:cNvSpPr txBox="1"/>
          <p:nvPr/>
        </p:nvSpPr>
        <p:spPr>
          <a:xfrm>
            <a:off x="4322884" y="1729602"/>
            <a:ext cx="3935593" cy="827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в начале урока (актуализация)</a:t>
            </a:r>
          </a:p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после введения темы (закрепление)</a:t>
            </a:r>
          </a:p>
          <a:p>
            <a:pPr defTabSz="457200"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перед говорением</a:t>
            </a:r>
          </a:p>
        </p:txBody>
      </p:sp>
      <p:sp>
        <p:nvSpPr>
          <p:cNvPr id="141" name="Скрепка"/>
          <p:cNvSpPr/>
          <p:nvPr/>
        </p:nvSpPr>
        <p:spPr>
          <a:xfrm>
            <a:off x="3486303" y="1377771"/>
            <a:ext cx="584631" cy="15316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fill="norm" stroke="1" extrusionOk="0">
                <a:moveTo>
                  <a:pt x="8320" y="1"/>
                </a:moveTo>
                <a:cubicBezTo>
                  <a:pt x="7923" y="-3"/>
                  <a:pt x="4263" y="-13"/>
                  <a:pt x="1919" y="849"/>
                </a:cubicBezTo>
                <a:cubicBezTo>
                  <a:pt x="644" y="1318"/>
                  <a:pt x="0" y="1941"/>
                  <a:pt x="0" y="2701"/>
                </a:cubicBezTo>
                <a:lnTo>
                  <a:pt x="0" y="18022"/>
                </a:lnTo>
                <a:cubicBezTo>
                  <a:pt x="0" y="18058"/>
                  <a:pt x="120" y="21587"/>
                  <a:pt x="10672" y="21587"/>
                </a:cubicBezTo>
                <a:cubicBezTo>
                  <a:pt x="14452" y="21587"/>
                  <a:pt x="21600" y="20874"/>
                  <a:pt x="21600" y="18177"/>
                </a:cubicBezTo>
                <a:lnTo>
                  <a:pt x="21600" y="5534"/>
                </a:lnTo>
                <a:cubicBezTo>
                  <a:pt x="21600" y="5247"/>
                  <a:pt x="20990" y="5015"/>
                  <a:pt x="20238" y="5015"/>
                </a:cubicBezTo>
                <a:cubicBezTo>
                  <a:pt x="19487" y="5015"/>
                  <a:pt x="18881" y="5247"/>
                  <a:pt x="18881" y="5534"/>
                </a:cubicBezTo>
                <a:lnTo>
                  <a:pt x="18881" y="18177"/>
                </a:lnTo>
                <a:cubicBezTo>
                  <a:pt x="18881" y="20510"/>
                  <a:pt x="11004" y="20548"/>
                  <a:pt x="10672" y="20548"/>
                </a:cubicBezTo>
                <a:cubicBezTo>
                  <a:pt x="3010" y="20548"/>
                  <a:pt x="2726" y="18278"/>
                  <a:pt x="2719" y="18022"/>
                </a:cubicBezTo>
                <a:lnTo>
                  <a:pt x="2719" y="2701"/>
                </a:lnTo>
                <a:cubicBezTo>
                  <a:pt x="2719" y="2229"/>
                  <a:pt x="3075" y="1870"/>
                  <a:pt x="3802" y="1601"/>
                </a:cubicBezTo>
                <a:cubicBezTo>
                  <a:pt x="5389" y="1014"/>
                  <a:pt x="8225" y="1039"/>
                  <a:pt x="8249" y="1040"/>
                </a:cubicBezTo>
                <a:lnTo>
                  <a:pt x="8298" y="1040"/>
                </a:lnTo>
                <a:cubicBezTo>
                  <a:pt x="10640" y="1040"/>
                  <a:pt x="12331" y="1244"/>
                  <a:pt x="13183" y="1628"/>
                </a:cubicBezTo>
                <a:cubicBezTo>
                  <a:pt x="14071" y="2030"/>
                  <a:pt x="13857" y="2528"/>
                  <a:pt x="13850" y="2544"/>
                </a:cubicBezTo>
                <a:lnTo>
                  <a:pt x="13828" y="2593"/>
                </a:lnTo>
                <a:lnTo>
                  <a:pt x="13828" y="13797"/>
                </a:lnTo>
                <a:cubicBezTo>
                  <a:pt x="13828" y="14163"/>
                  <a:pt x="13588" y="14429"/>
                  <a:pt x="13099" y="14612"/>
                </a:cubicBezTo>
                <a:cubicBezTo>
                  <a:pt x="12278" y="14919"/>
                  <a:pt x="10962" y="14913"/>
                  <a:pt x="10950" y="14914"/>
                </a:cubicBezTo>
                <a:lnTo>
                  <a:pt x="10902" y="14912"/>
                </a:lnTo>
                <a:cubicBezTo>
                  <a:pt x="9968" y="14912"/>
                  <a:pt x="9268" y="14822"/>
                  <a:pt x="8824" y="14642"/>
                </a:cubicBezTo>
                <a:cubicBezTo>
                  <a:pt x="8062" y="14335"/>
                  <a:pt x="8125" y="13836"/>
                  <a:pt x="8125" y="13835"/>
                </a:cubicBezTo>
                <a:lnTo>
                  <a:pt x="8130" y="8716"/>
                </a:lnTo>
                <a:cubicBezTo>
                  <a:pt x="8130" y="8430"/>
                  <a:pt x="7520" y="8197"/>
                  <a:pt x="6768" y="8197"/>
                </a:cubicBezTo>
                <a:cubicBezTo>
                  <a:pt x="6016" y="8197"/>
                  <a:pt x="5407" y="8430"/>
                  <a:pt x="5407" y="8716"/>
                </a:cubicBezTo>
                <a:lnTo>
                  <a:pt x="5407" y="13782"/>
                </a:lnTo>
                <a:cubicBezTo>
                  <a:pt x="5385" y="13948"/>
                  <a:pt x="5363" y="14748"/>
                  <a:pt x="6821" y="15346"/>
                </a:cubicBezTo>
                <a:cubicBezTo>
                  <a:pt x="7798" y="15746"/>
                  <a:pt x="9166" y="15949"/>
                  <a:pt x="10884" y="15951"/>
                </a:cubicBezTo>
                <a:cubicBezTo>
                  <a:pt x="11241" y="15954"/>
                  <a:pt x="13390" y="15949"/>
                  <a:pt x="14978" y="15364"/>
                </a:cubicBezTo>
                <a:cubicBezTo>
                  <a:pt x="16020" y="14980"/>
                  <a:pt x="16551" y="14453"/>
                  <a:pt x="16551" y="13797"/>
                </a:cubicBezTo>
                <a:lnTo>
                  <a:pt x="16551" y="2681"/>
                </a:lnTo>
                <a:cubicBezTo>
                  <a:pt x="16629" y="2456"/>
                  <a:pt x="16773" y="1656"/>
                  <a:pt x="15300" y="976"/>
                </a:cubicBezTo>
                <a:cubicBezTo>
                  <a:pt x="13903" y="330"/>
                  <a:pt x="11555" y="2"/>
                  <a:pt x="8320" y="1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42" name="Поиск"/>
          <p:cNvSpPr/>
          <p:nvPr/>
        </p:nvSpPr>
        <p:spPr>
          <a:xfrm>
            <a:off x="416706" y="3779932"/>
            <a:ext cx="1162110" cy="1362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00" h="21502" fill="norm" stroke="1" extrusionOk="0">
                <a:moveTo>
                  <a:pt x="7928" y="4"/>
                </a:moveTo>
                <a:cubicBezTo>
                  <a:pt x="6343" y="54"/>
                  <a:pt x="4758" y="513"/>
                  <a:pt x="3383" y="1414"/>
                </a:cubicBezTo>
                <a:cubicBezTo>
                  <a:pt x="-286" y="3816"/>
                  <a:pt x="-1098" y="8454"/>
                  <a:pt x="1573" y="11753"/>
                </a:cubicBezTo>
                <a:cubicBezTo>
                  <a:pt x="3866" y="14587"/>
                  <a:pt x="8102" y="15587"/>
                  <a:pt x="11645" y="14130"/>
                </a:cubicBezTo>
                <a:lnTo>
                  <a:pt x="11895" y="14028"/>
                </a:lnTo>
                <a:lnTo>
                  <a:pt x="12039" y="14238"/>
                </a:lnTo>
                <a:cubicBezTo>
                  <a:pt x="12051" y="14256"/>
                  <a:pt x="12060" y="14269"/>
                  <a:pt x="12071" y="14282"/>
                </a:cubicBezTo>
                <a:lnTo>
                  <a:pt x="17686" y="21218"/>
                </a:lnTo>
                <a:cubicBezTo>
                  <a:pt x="17806" y="21366"/>
                  <a:pt x="17984" y="21464"/>
                  <a:pt x="18188" y="21493"/>
                </a:cubicBezTo>
                <a:cubicBezTo>
                  <a:pt x="18392" y="21522"/>
                  <a:pt x="18597" y="21479"/>
                  <a:pt x="18762" y="21371"/>
                </a:cubicBezTo>
                <a:lnTo>
                  <a:pt x="20082" y="20505"/>
                </a:lnTo>
                <a:cubicBezTo>
                  <a:pt x="20425" y="20281"/>
                  <a:pt x="20502" y="19847"/>
                  <a:pt x="20252" y="19538"/>
                </a:cubicBezTo>
                <a:lnTo>
                  <a:pt x="14637" y="12602"/>
                </a:lnTo>
                <a:cubicBezTo>
                  <a:pt x="14613" y="12572"/>
                  <a:pt x="14586" y="12546"/>
                  <a:pt x="14559" y="12521"/>
                </a:cubicBezTo>
                <a:lnTo>
                  <a:pt x="14359" y="12340"/>
                </a:lnTo>
                <a:lnTo>
                  <a:pt x="14540" y="12143"/>
                </a:lnTo>
                <a:cubicBezTo>
                  <a:pt x="16964" y="9533"/>
                  <a:pt x="17103" y="5790"/>
                  <a:pt x="14878" y="3042"/>
                </a:cubicBezTo>
                <a:cubicBezTo>
                  <a:pt x="13209" y="980"/>
                  <a:pt x="10569" y="-78"/>
                  <a:pt x="7928" y="4"/>
                </a:cubicBezTo>
                <a:close/>
                <a:moveTo>
                  <a:pt x="7952" y="1548"/>
                </a:moveTo>
                <a:cubicBezTo>
                  <a:pt x="8377" y="1533"/>
                  <a:pt x="8807" y="1556"/>
                  <a:pt x="9237" y="1617"/>
                </a:cubicBezTo>
                <a:cubicBezTo>
                  <a:pt x="10956" y="1861"/>
                  <a:pt x="12466" y="2690"/>
                  <a:pt x="13488" y="3952"/>
                </a:cubicBezTo>
                <a:cubicBezTo>
                  <a:pt x="15601" y="6562"/>
                  <a:pt x="14959" y="10231"/>
                  <a:pt x="12058" y="12131"/>
                </a:cubicBezTo>
                <a:cubicBezTo>
                  <a:pt x="10904" y="12887"/>
                  <a:pt x="9563" y="13250"/>
                  <a:pt x="8234" y="13250"/>
                </a:cubicBezTo>
                <a:cubicBezTo>
                  <a:pt x="6221" y="13250"/>
                  <a:pt x="4235" y="12415"/>
                  <a:pt x="2963" y="10843"/>
                </a:cubicBezTo>
                <a:cubicBezTo>
                  <a:pt x="850" y="8233"/>
                  <a:pt x="1491" y="4565"/>
                  <a:pt x="4393" y="2665"/>
                </a:cubicBezTo>
                <a:cubicBezTo>
                  <a:pt x="5446" y="1976"/>
                  <a:pt x="6677" y="1593"/>
                  <a:pt x="7952" y="1548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43" name="Формы работы:…"/>
          <p:cNvSpPr txBox="1"/>
          <p:nvPr/>
        </p:nvSpPr>
        <p:spPr>
          <a:xfrm>
            <a:off x="1664139" y="3831084"/>
            <a:ext cx="2150283" cy="1259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defTabSz="457200">
              <a:spcBef>
                <a:spcPts val="1200"/>
              </a:spcBef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Формы работы:</a:t>
            </a:r>
          </a:p>
          <a:p>
            <a:pPr marL="457200" indent="-317500" defTabSz="457200">
              <a:buSzPct val="100000"/>
              <a:buFont typeface="Times Roman"/>
              <a:buChar char="•"/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фронтальная</a:t>
            </a:r>
          </a:p>
          <a:p>
            <a:pPr marL="457200" indent="-317500" defTabSz="457200">
              <a:buSzPct val="100000"/>
              <a:buFont typeface="Times Roman"/>
              <a:buChar char="•"/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групповая</a:t>
            </a:r>
          </a:p>
          <a:p>
            <a:pPr marL="457200" indent="-317500" defTabSz="457200">
              <a:buSzPct val="100000"/>
              <a:buFont typeface="Times Roman"/>
              <a:buChar char="•"/>
              <a:defRPr sz="19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индивидуальная</a:t>
            </a:r>
          </a:p>
        </p:txBody>
      </p:sp>
      <p:pic>
        <p:nvPicPr>
          <p:cNvPr id="144" name="Снимок экрана 2026-04-01 в 10.03.43.png" descr="Снимок экрана 2026-04-01 в 10.03.4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98245" y="2485490"/>
            <a:ext cx="4239498" cy="36559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17;p4"/>
          <p:cNvSpPr txBox="1"/>
          <p:nvPr>
            <p:ph type="title"/>
          </p:nvPr>
        </p:nvSpPr>
        <p:spPr>
          <a:xfrm>
            <a:off x="1264639" y="-225141"/>
            <a:ext cx="9165811" cy="1600202"/>
          </a:xfrm>
          <a:prstGeom prst="rect">
            <a:avLst/>
          </a:prstGeom>
        </p:spPr>
        <p:txBody>
          <a:bodyPr/>
          <a:lstStyle/>
          <a:p>
            <a:pPr algn="ctr">
              <a:defRPr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Применение приема на уроке</a:t>
            </a:r>
          </a:p>
          <a:p>
            <a:pPr algn="ctr">
              <a:defRPr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«Фрагмент урока с использованием кластера»</a:t>
            </a:r>
          </a:p>
        </p:txBody>
      </p:sp>
      <p:sp>
        <p:nvSpPr>
          <p:cNvPr id="147" name="Google Shape;119;p4"/>
          <p:cNvSpPr txBox="1"/>
          <p:nvPr>
            <p:ph type="body" idx="1"/>
          </p:nvPr>
        </p:nvSpPr>
        <p:spPr>
          <a:xfrm>
            <a:off x="745463" y="1523206"/>
            <a:ext cx="10701074" cy="3811588"/>
          </a:xfrm>
          <a:prstGeom prst="rect">
            <a:avLst/>
          </a:prstGeom>
        </p:spPr>
        <p:txBody>
          <a:bodyPr/>
          <a:lstStyle/>
          <a:p>
            <a:pPr indent="0">
              <a:spcBef>
                <a:spcPts val="0"/>
              </a:spcBef>
              <a:defRPr b="1" i="1" sz="2500"/>
            </a:pPr>
            <a:r>
              <a:t>Тема урока:</a:t>
            </a:r>
            <a:r>
              <a:rPr b="0" sz="1600"/>
              <a:t> </a:t>
            </a:r>
            <a:r>
              <a:rPr b="0" sz="2200">
                <a:latin typeface="Times New Roman"/>
                <a:ea typeface="Times New Roman"/>
                <a:cs typeface="Times New Roman"/>
                <a:sym typeface="Times New Roman"/>
              </a:rPr>
              <a:t>«My Home».</a:t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>
              <a:spcBef>
                <a:spcPts val="0"/>
              </a:spcBef>
              <a:defRPr i="1"/>
            </a:pPr>
            <a:r>
              <a:t> </a:t>
            </a:r>
            <a:r>
              <a:rPr b="1" sz="2500"/>
              <a:t>Класс:</a:t>
            </a:r>
            <a:r>
              <a:rPr sz="2200">
                <a:latin typeface="Times New Roman"/>
                <a:ea typeface="Times New Roman"/>
                <a:cs typeface="Times New Roman"/>
                <a:sym typeface="Times New Roman"/>
              </a:rPr>
              <a:t> 5</a:t>
            </a:r>
          </a:p>
          <a:p>
            <a:pPr indent="0">
              <a:spcBef>
                <a:spcPts val="0"/>
              </a:spcBef>
              <a:defRPr i="1"/>
            </a:pPr>
            <a:r>
              <a:t> </a:t>
            </a:r>
          </a:p>
          <a:p>
            <a:pPr indent="0">
              <a:spcBef>
                <a:spcPts val="0"/>
              </a:spcBef>
              <a:defRPr b="1" i="1" sz="2500"/>
            </a:pPr>
            <a:r>
              <a:t>Ход работы: 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HOME — в центре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Ученики называют слова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Делим на группы:</a:t>
            </a: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SzPct val="100000"/>
              <a:buFont typeface="Times Roman"/>
              <a:buChar char="•"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rooms</a:t>
            </a:r>
          </a:p>
          <a:p>
            <a:pPr marL="457200" indent="-317500" defTabSz="457200">
              <a:lnSpc>
                <a:spcPct val="100000"/>
              </a:lnSpc>
              <a:spcBef>
                <a:spcPts val="0"/>
              </a:spcBef>
              <a:buSzPct val="100000"/>
              <a:buFont typeface="Times Roman"/>
              <a:buChar char="•"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furniture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Добавляем действия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Используем для речи</a:t>
            </a:r>
          </a:p>
        </p:txBody>
      </p:sp>
      <p:pic>
        <p:nvPicPr>
          <p:cNvPr id="148" name="Снимок экрана 2026-04-01 в 09.59.51.png" descr="Снимок экрана 2026-04-01 в 09.59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2468" y="1607095"/>
            <a:ext cx="6635161" cy="4120563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Овал"/>
          <p:cNvSpPr/>
          <p:nvPr/>
        </p:nvSpPr>
        <p:spPr>
          <a:xfrm>
            <a:off x="6964758" y="3038746"/>
            <a:ext cx="2210582" cy="1155272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50" name="My home"/>
          <p:cNvSpPr txBox="1"/>
          <p:nvPr/>
        </p:nvSpPr>
        <p:spPr>
          <a:xfrm>
            <a:off x="7524435" y="3405216"/>
            <a:ext cx="1091420" cy="318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My home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24;p5"/>
          <p:cNvSpPr txBox="1"/>
          <p:nvPr>
            <p:ph type="body" sz="quarter" idx="1"/>
          </p:nvPr>
        </p:nvSpPr>
        <p:spPr>
          <a:xfrm>
            <a:off x="7744778" y="1523249"/>
            <a:ext cx="4154625" cy="3811502"/>
          </a:xfrm>
          <a:prstGeom prst="rect">
            <a:avLst/>
          </a:prstGeom>
        </p:spPr>
        <p:txBody>
          <a:bodyPr anchor="t"/>
          <a:lstStyle/>
          <a:p>
            <a:pPr indent="0" defTabSz="457200">
              <a:lnSpc>
                <a:spcPct val="100000"/>
              </a:lnSpc>
              <a:spcBef>
                <a:spcPts val="0"/>
              </a:spcBef>
              <a:defRPr b="0"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дети начинают говорить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b="0"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уменьшается страх ошибок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b="0"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легче строят предложения</a:t>
            </a:r>
          </a:p>
          <a:p>
            <a:pPr indent="0" defTabSz="457200">
              <a:lnSpc>
                <a:spcPct val="100000"/>
              </a:lnSpc>
              <a:spcBef>
                <a:spcPts val="0"/>
              </a:spcBef>
              <a:defRPr b="0"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✔ лучше запоминают лексику</a:t>
            </a:r>
          </a:p>
        </p:txBody>
      </p:sp>
      <p:sp>
        <p:nvSpPr>
          <p:cNvPr id="153" name="Выводы"/>
          <p:cNvSpPr txBox="1"/>
          <p:nvPr/>
        </p:nvSpPr>
        <p:spPr>
          <a:xfrm>
            <a:off x="3763962" y="422718"/>
            <a:ext cx="4664076" cy="452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 defTabSz="457200">
              <a:spcBef>
                <a:spcPts val="1200"/>
              </a:spcBef>
              <a:defRPr b="1" sz="3200">
                <a:solidFill>
                  <a:srgbClr val="1F3864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Результат использования</a:t>
            </a:r>
          </a:p>
        </p:txBody>
      </p:sp>
      <p:sp>
        <p:nvSpPr>
          <p:cNvPr id="154" name="Линейный график"/>
          <p:cNvSpPr/>
          <p:nvPr/>
        </p:nvSpPr>
        <p:spPr>
          <a:xfrm>
            <a:off x="4456362" y="1793706"/>
            <a:ext cx="3279276" cy="32705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7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9991" y="7364"/>
                </a:moveTo>
                <a:lnTo>
                  <a:pt x="17165" y="8228"/>
                </a:lnTo>
                <a:lnTo>
                  <a:pt x="17811" y="8832"/>
                </a:lnTo>
                <a:lnTo>
                  <a:pt x="13288" y="13689"/>
                </a:lnTo>
                <a:lnTo>
                  <a:pt x="10021" y="10341"/>
                </a:lnTo>
                <a:lnTo>
                  <a:pt x="2932" y="17951"/>
                </a:lnTo>
                <a:lnTo>
                  <a:pt x="3799" y="18763"/>
                </a:lnTo>
                <a:lnTo>
                  <a:pt x="10041" y="12061"/>
                </a:lnTo>
                <a:lnTo>
                  <a:pt x="13327" y="15430"/>
                </a:lnTo>
                <a:lnTo>
                  <a:pt x="13766" y="14916"/>
                </a:lnTo>
                <a:lnTo>
                  <a:pt x="18678" y="9644"/>
                </a:lnTo>
                <a:lnTo>
                  <a:pt x="19324" y="10250"/>
                </a:lnTo>
                <a:lnTo>
                  <a:pt x="19991" y="7364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29;p6"/>
          <p:cNvSpPr txBox="1"/>
          <p:nvPr/>
        </p:nvSpPr>
        <p:spPr>
          <a:xfrm>
            <a:off x="2494110" y="969244"/>
            <a:ext cx="6638154" cy="14837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lnSpc>
                <a:spcPct val="80000"/>
              </a:lnSpc>
              <a:defRPr b="1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Мы открыты </a:t>
            </a:r>
          </a:p>
          <a:p>
            <a:pPr algn="ctr">
              <a:lnSpc>
                <a:spcPct val="80000"/>
              </a:lnSpc>
              <a:defRPr b="1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для сотрудничества и новых идей</a:t>
            </a:r>
          </a:p>
        </p:txBody>
      </p:sp>
      <p:pic>
        <p:nvPicPr>
          <p:cNvPr id="157" name="Google Shape;130;p6" descr="Google Shape;130;p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98508"/>
            <a:ext cx="12192000" cy="50741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