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3" d="100"/>
          <a:sy n="73" d="100"/>
        </p:scale>
        <p:origin x="970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«Приём «Светофор»: быстрая диагностика готовности к уроку литературы»</a:t>
            </a:r>
            <a:endParaRPr sz="32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Исполатова Светлана Павловна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русского языка и литературы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МОУ СОШ «Созвездие», городской округ Люберцы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опыта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/>
              <a:t>Цель: </a:t>
            </a:r>
            <a:r>
              <a:rPr lang="ru-RU" dirty="0"/>
              <a:t>организовать эффективную проверку домашнего чтения и понимания текста в начале урока литературы.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/>
              <a:t>Задачи: </a:t>
            </a:r>
          </a:p>
          <a:p>
            <a:r>
              <a:rPr lang="ru-RU" dirty="0"/>
              <a:t>Быстро выявить, кто прочитал рассказ и готов к анализу.</a:t>
            </a:r>
          </a:p>
          <a:p>
            <a:r>
              <a:rPr lang="ru-RU" dirty="0"/>
              <a:t>Снизить тревожность учеников, которые не успели дочитать.</a:t>
            </a:r>
          </a:p>
          <a:p>
            <a:r>
              <a:rPr lang="ru-RU" dirty="0"/>
              <a:t>Создать условия для честной обратной связи.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«</a:t>
            </a:r>
            <a:r>
              <a:rPr lang="ru-RU" b="1" dirty="0"/>
              <a:t>Светофор» (А.А. </a:t>
            </a:r>
            <a:r>
              <a:rPr lang="ru-RU" b="1" dirty="0" err="1"/>
              <a:t>Гин</a:t>
            </a:r>
            <a:r>
              <a:rPr lang="ru-RU" b="1" dirty="0"/>
              <a:t>, «Методический конструктор»)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/>
              <a:t>У каждого ученика карточка с двумя цветами: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i="1" dirty="0"/>
              <a:t>Зелёный</a:t>
            </a:r>
            <a:r>
              <a:rPr lang="ru-RU" dirty="0"/>
              <a:t> — </a:t>
            </a:r>
            <a:r>
              <a:rPr lang="ru-RU" i="1" dirty="0"/>
              <a:t>«Я готов отвечать, текст прочитал(а), могу сказать о своём понимании»;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i="1" dirty="0"/>
              <a:t>Красный</a:t>
            </a:r>
            <a:r>
              <a:rPr lang="ru-RU" dirty="0"/>
              <a:t> — </a:t>
            </a:r>
            <a:r>
              <a:rPr lang="ru-RU" i="1" dirty="0"/>
              <a:t>«Я не готов, текст не дочитал(а) или не уверен(а) в понимании».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/>
              <a:t>Учитель задаёт вопрос по содержанию, ученики поднимают карточку. Это позволяет: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/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i="1" dirty="0"/>
              <a:t>увидеть реальную картину готовности класса;</a:t>
            </a:r>
          </a:p>
          <a:p>
            <a:pPr marL="635000" indent="-457200">
              <a:spcBef>
                <a:spcPts val="0"/>
              </a:spcBef>
              <a:buSzPts val="2800"/>
            </a:pPr>
            <a:endParaRPr lang="ru-RU" i="1" dirty="0"/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i="1" dirty="0"/>
              <a:t>не ставить ученика в неловкое положение;</a:t>
            </a:r>
          </a:p>
          <a:p>
            <a:pPr marL="635000" indent="-457200">
              <a:spcBef>
                <a:spcPts val="0"/>
              </a:spcBef>
              <a:buSzPts val="2800"/>
            </a:pPr>
            <a:endParaRPr lang="ru-RU" i="1" dirty="0"/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i="1" dirty="0"/>
              <a:t>адресно работать с теми, кто готов, а остальным дать задание включиться в слушание.</a:t>
            </a:r>
            <a:endParaRPr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666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id="{A7AC9CD8-D93B-3C2D-77DA-0402A7FC04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114300" indent="0">
              <a:spcBef>
                <a:spcPts val="600"/>
              </a:spcBef>
              <a:buNone/>
            </a:pPr>
            <a:r>
              <a:rPr lang="ru-RU" b="1" dirty="0"/>
              <a:t>Предмет: </a:t>
            </a:r>
            <a:r>
              <a:rPr lang="ru-RU" dirty="0"/>
              <a:t>литература</a:t>
            </a:r>
          </a:p>
          <a:p>
            <a:pPr marL="114300" indent="0">
              <a:spcBef>
                <a:spcPts val="600"/>
              </a:spcBef>
              <a:buNone/>
            </a:pPr>
            <a:r>
              <a:rPr lang="ru-RU" b="1" dirty="0"/>
              <a:t>Класс: </a:t>
            </a:r>
            <a:r>
              <a:rPr lang="ru-RU" dirty="0"/>
              <a:t>5</a:t>
            </a:r>
          </a:p>
          <a:p>
            <a:pPr marL="114300" indent="0">
              <a:spcBef>
                <a:spcPts val="600"/>
              </a:spcBef>
              <a:buNone/>
            </a:pPr>
            <a:r>
              <a:rPr lang="ru-RU" b="1" dirty="0"/>
              <a:t>Тема урока: </a:t>
            </a:r>
            <a:r>
              <a:rPr lang="ru-RU" dirty="0"/>
              <a:t>«Юмор и человеческие пороки в рассказах А.П. Чехова (на примере рассказа «Хирургия»)»</a:t>
            </a:r>
          </a:p>
          <a:p>
            <a:pPr marL="114300" indent="0">
              <a:spcBef>
                <a:spcPts val="600"/>
              </a:spcBef>
              <a:buNone/>
            </a:pPr>
            <a:r>
              <a:rPr lang="ru-RU" b="1" dirty="0"/>
              <a:t>Этап урока: </a:t>
            </a:r>
            <a:r>
              <a:rPr lang="ru-RU" dirty="0"/>
              <a:t>начало урока, проверка домашнего чтения</a:t>
            </a:r>
          </a:p>
          <a:p>
            <a:endParaRPr lang="ru-RU" dirty="0"/>
          </a:p>
          <a:p>
            <a:pPr marL="114300" indent="0">
              <a:buNone/>
            </a:pPr>
            <a:r>
              <a:rPr lang="ru-RU" b="1" dirty="0"/>
              <a:t>Возможные варианты применения:</a:t>
            </a:r>
            <a:endParaRPr lang="ru-RU" dirty="0"/>
          </a:p>
          <a:p>
            <a:r>
              <a:rPr lang="ru-RU" dirty="0"/>
              <a:t>любой урок литературы при проверке чтения текста;</a:t>
            </a:r>
          </a:p>
          <a:p>
            <a:r>
              <a:rPr lang="ru-RU" dirty="0"/>
              <a:t>можно использовать после чтения вслух для проверки понимания;</a:t>
            </a:r>
          </a:p>
          <a:p>
            <a:r>
              <a:rPr lang="ru-RU" dirty="0"/>
              <a:t>подходит для работы с терминами и словарными словами.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313765" y="2057400"/>
            <a:ext cx="5378823" cy="4235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Учитель раздаёт карточки (зелёный и красный круги).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1" dirty="0"/>
              <a:t>Объясняет правила: </a:t>
            </a:r>
            <a:r>
              <a:rPr lang="ru-RU" i="1" dirty="0"/>
              <a:t>«Я задаю вопросы по содержанию рассказа. Если вы уверены в ответе — поднимаете зелёный. Если не знаете или не читали — красный. Отвечают только те, у кого зелёный. Остальные слушают и фиксируют ответы».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b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1" dirty="0"/>
              <a:t>Учитель задаёт 4–5 вопросов: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Кто главные герои рассказа?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С какой проблемой пришёл дьячок Вонмигласов?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Каким инструментом пытался лечить фельдшер Курятин?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Чем закончилась операция?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Кто из героев вызывает у вас смех, а кто — сочувствие? Почему?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i="1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7298F3D6-9781-5136-12D7-3EBE19FBCAA3}"/>
              </a:ext>
            </a:extLst>
          </p:cNvPr>
          <p:cNvPicPr>
            <a:picLocks noGrp="1" noChangeAspect="1" noChangeArrowheads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9" r="6429"/>
          <a:stretch>
            <a:fillRect/>
          </a:stretch>
        </p:blipFill>
        <p:spPr bwMode="auto">
          <a:xfrm>
            <a:off x="5692588" y="992187"/>
            <a:ext cx="5662613" cy="48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245C17-038E-33A6-F497-ED4DB8EE3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Применение приема на уроке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9C17D84-188E-0EA0-A0E8-7AFF9B3839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268071"/>
            <a:ext cx="3932237" cy="4336023"/>
          </a:xfrm>
        </p:spPr>
        <p:txBody>
          <a:bodyPr/>
          <a:lstStyle/>
          <a:p>
            <a:pPr marL="0" lvl="0" indent="0">
              <a:spcBef>
                <a:spcPts val="0"/>
              </a:spcBef>
              <a:buSzPts val="2800"/>
            </a:pPr>
            <a:r>
              <a:rPr lang="ru-RU" sz="2000" dirty="0"/>
              <a:t>После каждого вопроса класс поднимает карточки. Учитель видит, кто прочитал и понял текст. Выборочно опрашивает 2–3 учеников с зелёным, уточняет детали.</a:t>
            </a:r>
          </a:p>
          <a:p>
            <a:pPr marL="0" lvl="0" indent="0">
              <a:spcBef>
                <a:spcPts val="0"/>
              </a:spcBef>
              <a:buSzPts val="2800"/>
            </a:pPr>
            <a:endParaRPr lang="ru-RU" sz="2000" i="1" dirty="0"/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2000" dirty="0"/>
              <a:t>Ученикам с красным даёт задание: по ходу урока слушать ответы одноклассников и дописывать в тетрадь ключевые события.</a:t>
            </a:r>
          </a:p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B5541D2-B186-E8C7-82F6-4A3F3084E39F}"/>
              </a:ext>
            </a:extLst>
          </p:cNvPr>
          <p:cNvPicPr>
            <a:picLocks noGrp="1" noChangeAspect="1" noChangeArrowheads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 bwMode="auto">
          <a:xfrm>
            <a:off x="5298802" y="1041057"/>
            <a:ext cx="6172200" cy="48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76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9533234-56CC-B479-83CB-EF9C1C440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/>
              <a:t>Выводы</a:t>
            </a:r>
            <a:br>
              <a:rPr lang="ru-RU" dirty="0"/>
            </a:br>
            <a:endParaRPr lang="ru-RU" dirty="0"/>
          </a:p>
        </p:txBody>
      </p:sp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838200" y="1488141"/>
            <a:ext cx="10515600" cy="4688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400" b="1" dirty="0"/>
              <a:t>Что получилось: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3400" b="0" dirty="0"/>
          </a:p>
          <a:p>
            <a:pPr marL="571500" indent="-571500" algn="just">
              <a:spcBef>
                <a:spcPts val="0"/>
              </a:spcBef>
              <a:buSzPts val="2800"/>
            </a:pPr>
            <a:r>
              <a:rPr lang="ru-RU" sz="3400" b="0" dirty="0"/>
              <a:t>За 3–4 минуты удалось получить объективную картину: из 24 человек зелёный поднимали 15–17, красный — 7–9. Это позволило сразу понять, на кого можно опираться при анализе текста.</a:t>
            </a:r>
          </a:p>
          <a:p>
            <a:pPr marL="571500" indent="-571500" algn="just">
              <a:spcBef>
                <a:spcPts val="0"/>
              </a:spcBef>
              <a:buSzPts val="2800"/>
            </a:pPr>
            <a:endParaRPr lang="ru-RU" sz="3400" b="0" dirty="0"/>
          </a:p>
          <a:p>
            <a:pPr marL="571500" indent="-571500" algn="just">
              <a:spcBef>
                <a:spcPts val="0"/>
              </a:spcBef>
              <a:buSzPts val="2800"/>
            </a:pPr>
            <a:r>
              <a:rPr lang="ru-RU" sz="3400" b="0" dirty="0"/>
              <a:t>Приём помог увидеть не только факт чтения, но и его глубину: некоторые ученики с зелёным отвечали неуверенно — это стало сигналом, что с ними нужно дополнительно поработать, уточнить детали.</a:t>
            </a:r>
          </a:p>
          <a:p>
            <a:pPr marL="571500" indent="-571500" algn="just">
              <a:spcBef>
                <a:spcPts val="0"/>
              </a:spcBef>
              <a:buSzPts val="2800"/>
            </a:pPr>
            <a:endParaRPr lang="ru-RU" sz="3400" b="0" dirty="0"/>
          </a:p>
          <a:p>
            <a:pPr marL="571500" indent="-571500" algn="just">
              <a:spcBef>
                <a:spcPts val="0"/>
              </a:spcBef>
              <a:buSzPts val="2800"/>
            </a:pPr>
            <a:r>
              <a:rPr lang="ru-RU" sz="3400" b="0" dirty="0"/>
              <a:t>Ученики с красным не выпали из учебного процесса — чёткое задание слушать позволило им включиться в работу, а не оставаться пассивными наблюдателями.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4000" b="0" dirty="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4000" b="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23E9CC-C229-B5B4-DDA1-EE760A24C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/>
              <a:t>Выводы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B6C1E89-24F6-ADF3-F47A-A4166E3083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SzPts val="2800"/>
              <a:buNone/>
            </a:pPr>
            <a:r>
              <a:rPr lang="ru-RU" sz="2400" b="1" dirty="0"/>
              <a:t>С чем столкнулись и как справились:</a:t>
            </a:r>
          </a:p>
          <a:p>
            <a:pPr marL="0" lvl="0" indent="0" algn="just">
              <a:spcBef>
                <a:spcPts val="0"/>
              </a:spcBef>
              <a:buSzPts val="2800"/>
              <a:buNone/>
            </a:pPr>
            <a:endParaRPr lang="ru-RU" sz="2400" dirty="0"/>
          </a:p>
          <a:p>
            <a:pPr indent="-457200" algn="just">
              <a:spcBef>
                <a:spcPts val="0"/>
              </a:spcBef>
              <a:buSzPts val="2800"/>
            </a:pPr>
            <a:r>
              <a:rPr lang="ru-RU" sz="2400" dirty="0"/>
              <a:t>В первые минуты применения двое учеников подняли зелёный, но не смогли ответить. Это показало, что приём требует предварительной договорённости о честности. После индивидуальной беседы и уточнения правил на следующих уроках ситуация нормализовалась.</a:t>
            </a:r>
          </a:p>
          <a:p>
            <a:pPr marL="0" indent="0" algn="just">
              <a:spcBef>
                <a:spcPts val="0"/>
              </a:spcBef>
              <a:buSzPts val="2800"/>
              <a:buNone/>
            </a:pPr>
            <a:endParaRPr lang="ru-RU" sz="2400" dirty="0"/>
          </a:p>
          <a:p>
            <a:pPr indent="-457200" algn="just">
              <a:spcBef>
                <a:spcPts val="0"/>
              </a:spcBef>
              <a:buSzPts val="2800"/>
            </a:pPr>
            <a:r>
              <a:rPr lang="ru-RU" sz="2400" dirty="0"/>
              <a:t>Чтобы приём не становился формальностью, я использую его 1–2 раза в неделю, чередуя с другими способами опроса. Это сохраняет его диагностическую ценность.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906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585</Words>
  <Application>Microsoft Office PowerPoint</Application>
  <PresentationFormat>Широкоэкранный</PresentationFormat>
  <Paragraphs>79</Paragraphs>
  <Slides>9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</vt:lpstr>
      <vt:lpstr>Применение приема на уроке</vt:lpstr>
      <vt:lpstr>Применение приема на уроке</vt:lpstr>
      <vt:lpstr>Выводы </vt:lpstr>
      <vt:lpstr>Выводы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Исполатов Владимир Эдуардович</cp:lastModifiedBy>
  <cp:revision>2</cp:revision>
  <dcterms:created xsi:type="dcterms:W3CDTF">2024-01-14T08:39:34Z</dcterms:created>
  <dcterms:modified xsi:type="dcterms:W3CDTF">2026-03-24T11:53:32Z</dcterms:modified>
</cp:coreProperties>
</file>