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4" r:id="rId4"/>
    <p:sldId id="259" r:id="rId5"/>
    <p:sldId id="265" r:id="rId6"/>
    <p:sldId id="261" r:id="rId7"/>
    <p:sldId id="266" r:id="rId8"/>
    <p:sldId id="262" r:id="rId9"/>
    <p:sldId id="263" r:id="rId10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1356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n-lt"/>
        <a:ea typeface="+mn-ea"/>
        <a:cs typeface="+mn-cs"/>
        <a:sym typeface="Arial"/>
      </a:defRPr>
    </a:lvl1pPr>
    <a:lvl2pPr indent="228600" latinLnBrk="0">
      <a:defRPr sz="1400">
        <a:latin typeface="+mn-lt"/>
        <a:ea typeface="+mn-ea"/>
        <a:cs typeface="+mn-cs"/>
        <a:sym typeface="Arial"/>
      </a:defRPr>
    </a:lvl2pPr>
    <a:lvl3pPr indent="457200" latinLnBrk="0">
      <a:defRPr sz="1400">
        <a:latin typeface="+mn-lt"/>
        <a:ea typeface="+mn-ea"/>
        <a:cs typeface="+mn-cs"/>
        <a:sym typeface="Arial"/>
      </a:defRPr>
    </a:lvl3pPr>
    <a:lvl4pPr indent="685800" latinLnBrk="0">
      <a:defRPr sz="1400">
        <a:latin typeface="+mn-lt"/>
        <a:ea typeface="+mn-ea"/>
        <a:cs typeface="+mn-cs"/>
        <a:sym typeface="Arial"/>
      </a:defRPr>
    </a:lvl4pPr>
    <a:lvl5pPr indent="914400" latinLnBrk="0">
      <a:defRPr sz="1400">
        <a:latin typeface="+mn-lt"/>
        <a:ea typeface="+mn-ea"/>
        <a:cs typeface="+mn-cs"/>
        <a:sym typeface="Arial"/>
      </a:defRPr>
    </a:lvl5pPr>
    <a:lvl6pPr indent="1143000" latinLnBrk="0">
      <a:defRPr sz="1400">
        <a:latin typeface="+mn-lt"/>
        <a:ea typeface="+mn-ea"/>
        <a:cs typeface="+mn-cs"/>
        <a:sym typeface="Arial"/>
      </a:defRPr>
    </a:lvl6pPr>
    <a:lvl7pPr indent="1371600" latinLnBrk="0">
      <a:defRPr sz="1400">
        <a:latin typeface="+mn-lt"/>
        <a:ea typeface="+mn-ea"/>
        <a:cs typeface="+mn-cs"/>
        <a:sym typeface="Arial"/>
      </a:defRPr>
    </a:lvl7pPr>
    <a:lvl8pPr indent="1600200" latinLnBrk="0">
      <a:defRPr sz="1400">
        <a:latin typeface="+mn-lt"/>
        <a:ea typeface="+mn-ea"/>
        <a:cs typeface="+mn-cs"/>
        <a:sym typeface="Arial"/>
      </a:defRPr>
    </a:lvl8pPr>
    <a:lvl9pPr indent="1828800" latinLnBrk="0">
      <a:defRPr sz="1400">
        <a:latin typeface="+mn-lt"/>
        <a:ea typeface="+mn-ea"/>
        <a:cs typeface="+mn-cs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2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05" name="Уровень текста 1…"/>
          <p:cNvSpPr txBox="1">
            <a:spLocks noGrp="1"/>
          </p:cNvSpPr>
          <p:nvPr>
            <p:ph type="body" idx="1"/>
          </p:nvPr>
        </p:nvSpPr>
        <p:spPr>
          <a:xfrm rot="5400000">
            <a:off x="3920330" y="-1256506"/>
            <a:ext cx="4351339" cy="10515601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Текст заголовка"/>
          <p:cNvSpPr txBox="1">
            <a:spLocks noGrp="1"/>
          </p:cNvSpPr>
          <p:nvPr>
            <p:ph type="title"/>
          </p:nvPr>
        </p:nvSpPr>
        <p:spPr>
          <a:xfrm rot="5400000">
            <a:off x="7133431" y="1956593"/>
            <a:ext cx="5811839" cy="2628901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14" name="Уровень текста 1…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7"/>
            <a:ext cx="5811838" cy="7734301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1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Текст заголовка</a:t>
            </a:r>
          </a:p>
        </p:txBody>
      </p:sp>
      <p:sp>
        <p:nvSpPr>
          <p:cNvPr id="28" name="Google Shape;27;p10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9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228600" indent="0">
              <a:buClrTx/>
              <a:buSzTx/>
              <a:buFontTx/>
              <a:buNone/>
              <a:defRPr sz="1600"/>
            </a:lvl1pPr>
            <a:lvl2pPr marL="228600" indent="457200">
              <a:buClrTx/>
              <a:buSzTx/>
              <a:buFontTx/>
              <a:buNone/>
              <a:defRPr sz="1600"/>
            </a:lvl2pPr>
            <a:lvl3pPr marL="228600" indent="914400">
              <a:buClrTx/>
              <a:buSzTx/>
              <a:buFontTx/>
              <a:buNone/>
              <a:defRPr sz="1600"/>
            </a:lvl3pPr>
            <a:lvl4pPr marL="228600" indent="1371600">
              <a:buClrTx/>
              <a:buSzTx/>
              <a:buFontTx/>
              <a:buNone/>
              <a:defRPr sz="1600"/>
            </a:lvl4pPr>
            <a:lvl5pPr marL="228600" indent="1828800">
              <a:buClrTx/>
              <a:buSzTx/>
              <a:buFontTx/>
              <a:buNone/>
              <a:defRPr sz="16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AND_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8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90" cy="823915"/>
          </a:xfrm>
          <a:prstGeom prst="rect">
            <a:avLst/>
          </a:prstGeom>
        </p:spPr>
        <p:txBody>
          <a:bodyPr anchor="b"/>
          <a:lstStyle>
            <a:lvl1pPr marL="228600" indent="0">
              <a:buClrTx/>
              <a:buSzTx/>
              <a:buFontTx/>
              <a:buNone/>
              <a:defRPr sz="2400" b="1"/>
            </a:lvl1pPr>
            <a:lvl2pPr marL="914400" indent="-342900">
              <a:buClrTx/>
              <a:buSzPts val="2400"/>
              <a:buFontTx/>
              <a:defRPr sz="2400" b="1"/>
            </a:lvl2pPr>
            <a:lvl3pPr marL="1440180" indent="-411480">
              <a:buClrTx/>
              <a:buSzPts val="2400"/>
              <a:buFontTx/>
              <a:defRPr sz="2400" b="1"/>
            </a:lvl3pPr>
            <a:lvl4pPr marL="1943100" indent="-457200">
              <a:buClrTx/>
              <a:buSzPts val="2400"/>
              <a:buFontTx/>
              <a:defRPr sz="2400" b="1"/>
            </a:lvl4pPr>
            <a:lvl5pPr marL="2400300" indent="-457200">
              <a:buClrTx/>
              <a:buSzPts val="2400"/>
              <a:buFontTx/>
              <a:defRPr sz="24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7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8" name="Google Shape;39;p9"/>
          <p:cNvSpPr txBox="1">
            <a:spLocks noGrp="1"/>
          </p:cNvSpPr>
          <p:nvPr>
            <p:ph type="body" sz="half" idx="2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Текст заголовка</a:t>
            </a:r>
          </a:p>
        </p:txBody>
      </p:sp>
      <p:sp>
        <p:nvSpPr>
          <p:cNvPr id="57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406400" indent="-355600" algn="ctr">
              <a:buClrTx/>
              <a:buSzTx/>
              <a:buFontTx/>
              <a:buNone/>
              <a:defRPr sz="2400"/>
            </a:lvl1pPr>
            <a:lvl2pPr marL="406400" indent="127000" algn="ctr">
              <a:buClrTx/>
              <a:buSzTx/>
              <a:buFontTx/>
              <a:buNone/>
              <a:defRPr sz="2400"/>
            </a:lvl2pPr>
            <a:lvl3pPr marL="406400" indent="609600" algn="ctr">
              <a:buClrTx/>
              <a:buSzTx/>
              <a:buFontTx/>
              <a:buNone/>
              <a:defRPr sz="2400"/>
            </a:lvl3pPr>
            <a:lvl4pPr marL="406400" indent="1079500" algn="ctr">
              <a:buClrTx/>
              <a:buSzTx/>
              <a:buFontTx/>
              <a:buNone/>
              <a:defRPr sz="2400"/>
            </a:lvl4pPr>
            <a:lvl5pPr marL="406400" indent="1536700" algn="ctr">
              <a:buClrTx/>
              <a:buSzTx/>
              <a:buFontTx/>
              <a:buNone/>
              <a:defRPr sz="2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Текст заголовка</a:t>
            </a:r>
          </a:p>
        </p:txBody>
      </p:sp>
      <p:sp>
        <p:nvSpPr>
          <p:cNvPr id="66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228600" indent="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228600" indent="4572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228600" indent="9144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228600" indent="13716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228600" indent="18288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7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75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228600" indent="0">
              <a:buClrTx/>
              <a:buSzTx/>
              <a:buFontTx/>
              <a:buNone/>
              <a:defRPr sz="2400" b="1"/>
            </a:lvl1pPr>
            <a:lvl2pPr marL="228600" indent="457200">
              <a:buClrTx/>
              <a:buSzTx/>
              <a:buFontTx/>
              <a:buNone/>
              <a:defRPr sz="2400" b="1"/>
            </a:lvl2pPr>
            <a:lvl3pPr marL="228600" indent="914400">
              <a:buClrTx/>
              <a:buSzTx/>
              <a:buFontTx/>
              <a:buNone/>
              <a:defRPr sz="2400" b="1"/>
            </a:lvl3pPr>
            <a:lvl4pPr marL="228600" indent="1371600">
              <a:buClrTx/>
              <a:buSzTx/>
              <a:buFontTx/>
              <a:buNone/>
              <a:defRPr sz="2400" b="1"/>
            </a:lvl4pPr>
            <a:lvl5pPr marL="228600" indent="1828800">
              <a:buClrTx/>
              <a:buSzTx/>
              <a:buFontTx/>
              <a:buNone/>
              <a:defRPr sz="24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Google Shape;58;p14"/>
          <p:cNvSpPr txBox="1">
            <a:spLocks noGrp="1"/>
          </p:cNvSpPr>
          <p:nvPr>
            <p:ph type="body" sz="half" idx="21"/>
          </p:nvPr>
        </p:nvSpPr>
        <p:spPr>
          <a:xfrm>
            <a:off x="839787" y="2505075"/>
            <a:ext cx="5157788" cy="3684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" name="Google Shape;59;p14"/>
          <p:cNvSpPr txBox="1">
            <a:spLocks noGrp="1"/>
          </p:cNvSpPr>
          <p:nvPr>
            <p:ph type="body" sz="quarter" idx="22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228600" indent="0">
              <a:buClrTx/>
              <a:buSzTx/>
              <a:buFontTx/>
              <a:buNone/>
              <a:defRPr sz="2400" b="1"/>
            </a:pPr>
            <a:endParaRPr/>
          </a:p>
        </p:txBody>
      </p:sp>
      <p:sp>
        <p:nvSpPr>
          <p:cNvPr id="78" name="Google Shape;60;p14"/>
          <p:cNvSpPr txBox="1">
            <a:spLocks noGrp="1"/>
          </p:cNvSpPr>
          <p:nvPr>
            <p:ph type="body" sz="half" idx="23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87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Текст заголовка</a:t>
            </a:r>
          </a:p>
        </p:txBody>
      </p:sp>
      <p:sp>
        <p:nvSpPr>
          <p:cNvPr id="95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 indent="-431800">
              <a:buSzPts val="3200"/>
              <a:defRPr sz="3200"/>
            </a:lvl1pPr>
            <a:lvl2pPr marL="972457" indent="-464457">
              <a:buSzPts val="3200"/>
              <a:defRPr sz="3200"/>
            </a:lvl2pPr>
            <a:lvl3pPr marL="1498600" indent="-508000">
              <a:buSzPts val="3200"/>
              <a:defRPr sz="3200"/>
            </a:lvl3pPr>
            <a:lvl4pPr marL="2042160" indent="-568960">
              <a:buSzPts val="3200"/>
              <a:defRPr sz="3200"/>
            </a:lvl4pPr>
            <a:lvl5pPr marL="2499360" indent="-568960">
              <a:buSzPts val="3200"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6" name="Google Shape;72;p17"/>
          <p:cNvSpPr txBox="1"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228600" indent="0">
              <a:buClrTx/>
              <a:buSzTx/>
              <a:buFontTx/>
              <a:buNone/>
              <a:defRPr sz="1600"/>
            </a:pPr>
            <a:endParaRPr/>
          </a:p>
        </p:txBody>
      </p:sp>
      <p:sp>
        <p:nvSpPr>
          <p:cNvPr id="97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095216" y="6414780"/>
            <a:ext cx="258585" cy="248265"/>
          </a:xfrm>
          <a:prstGeom prst="rect">
            <a:avLst/>
          </a:prstGeom>
          <a:ln w="12700">
            <a:miter lim="400000"/>
          </a:ln>
        </p:spPr>
        <p:txBody>
          <a:bodyPr wrap="none" lIns="45699" tIns="45699" rIns="45699" bIns="4569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4572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971550" marR="0" indent="-4000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508760" marR="0" indent="-48006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20193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4765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9337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3909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8481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3053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92;p1" descr="Google Shape;92;p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flipH="1">
            <a:off x="488324" y="1760424"/>
            <a:ext cx="3348601" cy="3784201"/>
          </a:xfrm>
          <a:prstGeom prst="rect">
            <a:avLst/>
          </a:prstGeom>
          <a:ln w="12700">
            <a:miter lim="400000"/>
          </a:ln>
          <a:effectLst>
            <a:outerShdw blurRad="63500" dist="19050" dir="5400000" rotWithShape="0">
              <a:srgbClr val="000000">
                <a:alpha val="49803"/>
              </a:srgbClr>
            </a:outerShdw>
          </a:effectLst>
        </p:spPr>
      </p:pic>
      <p:sp>
        <p:nvSpPr>
          <p:cNvPr id="125" name="Google Shape;93;p1"/>
          <p:cNvSpPr txBox="1"/>
          <p:nvPr/>
        </p:nvSpPr>
        <p:spPr>
          <a:xfrm>
            <a:off x="3952400" y="2050175"/>
            <a:ext cx="7847450" cy="8526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/>
          <a:p>
            <a:pPr algn="ctr"/>
            <a:endParaRPr sz="220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defRPr sz="3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Тема «Приём «Интервью у предмета»»</a:t>
            </a:r>
          </a:p>
        </p:txBody>
      </p:sp>
      <p:sp>
        <p:nvSpPr>
          <p:cNvPr id="126" name="Google Shape;94;p1"/>
          <p:cNvSpPr txBox="1"/>
          <p:nvPr/>
        </p:nvSpPr>
        <p:spPr>
          <a:xfrm>
            <a:off x="2171600" y="235949"/>
            <a:ext cx="7134650" cy="13083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/>
          <a:p>
            <a:pPr algn="ctr">
              <a:defRPr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Региональный интенсив </a:t>
            </a:r>
          </a:p>
          <a:p>
            <a:pPr algn="ctr">
              <a:defRPr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«Конструирование урока: от идеи до результата»</a:t>
            </a:r>
          </a:p>
        </p:txBody>
      </p:sp>
      <p:sp>
        <p:nvSpPr>
          <p:cNvPr id="127" name="Google Shape;95;p1"/>
          <p:cNvSpPr txBox="1"/>
          <p:nvPr/>
        </p:nvSpPr>
        <p:spPr>
          <a:xfrm>
            <a:off x="4873861" y="4788253"/>
            <a:ext cx="6004551" cy="7722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/>
          <a:p>
            <a:pPr algn="just">
              <a:lnSpc>
                <a:spcPct val="70000"/>
              </a:lnSpc>
              <a:defRPr sz="1800" b="1" i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Куницына Анна Вячеславовна</a:t>
            </a:r>
          </a:p>
          <a:p>
            <a:pPr algn="just">
              <a:lnSpc>
                <a:spcPct val="70000"/>
              </a:lnSpc>
              <a:defRPr sz="1800" b="1" i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Учитель изобразительного искусства, МОУ «СОШ имени М.Ю. Лермонтова», м.о. Истра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00;p2"/>
          <p:cNvSpPr txBox="1">
            <a:spLocks noGrp="1"/>
          </p:cNvSpPr>
          <p:nvPr>
            <p:ph type="title"/>
          </p:nvPr>
        </p:nvSpPr>
        <p:spPr>
          <a:xfrm>
            <a:off x="0" y="-124405"/>
            <a:ext cx="11353799" cy="1325701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</a:lstStyle>
          <a:p>
            <a:pPr algn="ctr"/>
            <a:endParaRPr dirty="0"/>
          </a:p>
        </p:txBody>
      </p:sp>
      <p:sp>
        <p:nvSpPr>
          <p:cNvPr id="130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199" y="1963379"/>
            <a:ext cx="10515600" cy="281280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29463" indent="73659" algn="just" defTabSz="530351">
              <a:spcBef>
                <a:spcPts val="0"/>
              </a:spcBef>
              <a:buSzTx/>
              <a:buNone/>
              <a:defRPr sz="1624"/>
            </a:pPr>
            <a:r>
              <a:rPr sz="3200" b="1" dirty="0" err="1" smtClean="0"/>
              <a:t>Цел</a:t>
            </a:r>
            <a:r>
              <a:rPr lang="ru-RU" sz="3200" b="1" dirty="0" smtClean="0"/>
              <a:t>ь</a:t>
            </a:r>
            <a:r>
              <a:rPr sz="3200" b="1" dirty="0" smtClean="0"/>
              <a:t>:</a:t>
            </a:r>
            <a:endParaRPr lang="ru-RU" sz="3200" b="1" dirty="0" smtClean="0"/>
          </a:p>
          <a:p>
            <a:pPr marL="29463" indent="73659" algn="just" defTabSz="530351">
              <a:spcBef>
                <a:spcPts val="0"/>
              </a:spcBef>
              <a:buSzTx/>
              <a:buNone/>
              <a:defRPr sz="1624"/>
            </a:pPr>
            <a:r>
              <a:rPr lang="ru-RU" sz="3200" dirty="0" smtClean="0"/>
              <a:t>Приём </a:t>
            </a:r>
            <a:r>
              <a:rPr lang="ru-RU" sz="3200" dirty="0"/>
              <a:t>используется для того, чтобы «оживить» предметы, сделать их не просто объектами рисования, а героями с характером и </a:t>
            </a:r>
            <a:r>
              <a:rPr lang="ru-RU" sz="3200" dirty="0" smtClean="0"/>
              <a:t>историей </a:t>
            </a:r>
            <a:r>
              <a:rPr lang="ru-RU" sz="3200" dirty="0"/>
              <a:t>— это помогает детям придумать интересный замысел и осознанно строить композицию</a:t>
            </a:r>
            <a:r>
              <a:rPr lang="ru-RU" sz="3200" dirty="0" smtClean="0"/>
              <a:t>.</a:t>
            </a:r>
          </a:p>
          <a:p>
            <a:pPr marL="29463" indent="73659" algn="just" defTabSz="530351">
              <a:spcBef>
                <a:spcPts val="0"/>
              </a:spcBef>
              <a:buSzTx/>
              <a:buNone/>
              <a:defRPr sz="1624"/>
            </a:pPr>
            <a:endParaRPr lang="ru-RU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00;p2"/>
          <p:cNvSpPr txBox="1">
            <a:spLocks noGrp="1"/>
          </p:cNvSpPr>
          <p:nvPr>
            <p:ph type="title"/>
          </p:nvPr>
        </p:nvSpPr>
        <p:spPr>
          <a:xfrm>
            <a:off x="0" y="-124405"/>
            <a:ext cx="11353799" cy="1325701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</a:lstStyle>
          <a:p>
            <a:pPr algn="ctr"/>
            <a:endParaRPr dirty="0"/>
          </a:p>
        </p:txBody>
      </p:sp>
      <p:sp>
        <p:nvSpPr>
          <p:cNvPr id="130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199" y="1963379"/>
            <a:ext cx="10515600" cy="2812808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29463" indent="73659" algn="just" defTabSz="530351">
              <a:spcBef>
                <a:spcPts val="0"/>
              </a:spcBef>
              <a:buSzTx/>
              <a:buNone/>
              <a:defRPr sz="1624"/>
            </a:pPr>
            <a:endParaRPr lang="ru-RU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297121"/>
              </p:ext>
            </p:extLst>
          </p:nvPr>
        </p:nvGraphicFramePr>
        <p:xfrm>
          <a:off x="2057399" y="228602"/>
          <a:ext cx="7217230" cy="57553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8615">
                  <a:extLst>
                    <a:ext uri="{9D8B030D-6E8A-4147-A177-3AD203B41FA5}">
                      <a16:colId xmlns:a16="http://schemas.microsoft.com/office/drawing/2014/main" val="3347031718"/>
                    </a:ext>
                  </a:extLst>
                </a:gridCol>
                <a:gridCol w="3608615">
                  <a:extLst>
                    <a:ext uri="{9D8B030D-6E8A-4147-A177-3AD203B41FA5}">
                      <a16:colId xmlns:a16="http://schemas.microsoft.com/office/drawing/2014/main" val="1214462395"/>
                    </a:ext>
                  </a:extLst>
                </a:gridCol>
              </a:tblGrid>
              <a:tr h="42108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Задача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Как приём это обеспечивает</a:t>
                      </a:r>
                      <a:endParaRPr lang="ru-RU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9878202"/>
                  </a:ext>
                </a:extLst>
              </a:tr>
              <a:tr h="72681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Снять страх перед «чистым листом»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Замысел рождается не из пустоты, а из игрового диалога. Ученик уже имеет историю до того, как взял в руки карандаш.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1801380"/>
                  </a:ext>
                </a:extLst>
              </a:tr>
              <a:tr h="93447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Сформировать индивидуальный замысел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В рамках одной постановки каждый ученик может «услышать» свою версию характера предметов, что приводит к появлению разнообразных, неповторяющихся композиций.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6771395"/>
                  </a:ext>
                </a:extLst>
              </a:tr>
              <a:tr h="93447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Развить наблюдательность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Чтобы ответить на вопрос «О чём бы рассказал этот потрёпанный томик?», ученик вынужден внимательно вглядеться в детали: потёртости, загибы, состояние обложки.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951572"/>
                  </a:ext>
                </a:extLst>
              </a:tr>
              <a:tr h="93447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Обеспечить осознанный выбор художественных средств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Ученик понимает: если предмет «гордый и одинокий», его лучше расположить вертикально, использовать контраст; если «добрый и старый» — мягкую линию, тёплые оттенки.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8614053"/>
                  </a:ext>
                </a:extLst>
              </a:tr>
              <a:tr h="72681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Развить диалогические умения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Приём строится на вопросах и ответах, что развивает умение формулировать мысли, аргументировать, слушать других.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7554129"/>
                  </a:ext>
                </a:extLst>
              </a:tr>
              <a:tr h="93447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Создать ситуацию успеха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Фантазийные ответы не оцениваются как «правильные» или «неправильные», что позволяет включиться в работу даже неуверенным в своих художественных способностях детям.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2497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51193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4" y="0"/>
            <a:ext cx="7171802" cy="1325700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</a:lstStyle>
          <a:p>
            <a:r>
              <a:rPr dirty="0" err="1"/>
              <a:t>Теоретическое</a:t>
            </a:r>
            <a:r>
              <a:rPr dirty="0"/>
              <a:t> </a:t>
            </a:r>
            <a:r>
              <a:rPr dirty="0" err="1"/>
              <a:t>описание</a:t>
            </a:r>
            <a:r>
              <a:rPr dirty="0"/>
              <a:t> </a:t>
            </a:r>
            <a:r>
              <a:rPr dirty="0" err="1"/>
              <a:t>приема</a:t>
            </a:r>
            <a:endParaRPr dirty="0"/>
          </a:p>
        </p:txBody>
      </p:sp>
      <p:sp>
        <p:nvSpPr>
          <p:cNvPr id="136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1" cy="4351200"/>
          </a:xfrm>
          <a:prstGeom prst="rect">
            <a:avLst/>
          </a:prstGeom>
        </p:spPr>
        <p:txBody>
          <a:bodyPr/>
          <a:lstStyle/>
          <a:p>
            <a:pPr marL="39623" indent="99059" algn="just" defTabSz="713231">
              <a:spcBef>
                <a:spcPts val="0"/>
              </a:spcBef>
              <a:buSzTx/>
              <a:buNone/>
              <a:defRPr sz="2184"/>
            </a:pPr>
            <a:r>
              <a:rPr lang="ru-RU" b="1" dirty="0"/>
              <a:t>«Интервью у предмета» </a:t>
            </a:r>
            <a:r>
              <a:rPr lang="ru-RU" dirty="0"/>
              <a:t>— это игровой приём на уроке рисования. Учитель предлагает ученикам представить, что обычные вещи (чайник, книга, ваза) — живые. У каждой из них есть свой характер, настроение и даже история.</a:t>
            </a:r>
          </a:p>
          <a:p>
            <a:pPr marL="39623" indent="99059" algn="just" defTabSz="713231">
              <a:spcBef>
                <a:spcPts val="0"/>
              </a:spcBef>
              <a:buSzTx/>
              <a:buNone/>
              <a:defRPr sz="2184"/>
            </a:pPr>
            <a:endParaRPr lang="ru-RU" dirty="0"/>
          </a:p>
          <a:p>
            <a:pPr marL="39623" indent="99059" algn="just" defTabSz="713231">
              <a:spcBef>
                <a:spcPts val="0"/>
              </a:spcBef>
              <a:buSzTx/>
              <a:buNone/>
              <a:defRPr sz="2184"/>
            </a:pPr>
            <a:r>
              <a:rPr lang="ru-RU" dirty="0"/>
              <a:t>Учитель задаёт необычные вопросы («Почему этот чайник стоит спиной?», «О чём могла бы рассказать эта старая книга?»), а ученики придумывают ответы от лица этих предметов. Так рождается сюжет для будущего рисунка.</a:t>
            </a:r>
          </a:p>
          <a:p>
            <a:pPr marL="39623" indent="99059" algn="just" defTabSz="713231">
              <a:spcBef>
                <a:spcPts val="0"/>
              </a:spcBef>
              <a:buSzTx/>
              <a:buNone/>
              <a:defRPr sz="2184"/>
            </a:pPr>
            <a:endParaRPr lang="ru-RU" dirty="0"/>
          </a:p>
          <a:p>
            <a:pPr marL="39623" indent="99059" algn="just" defTabSz="713231">
              <a:spcBef>
                <a:spcPts val="0"/>
              </a:spcBef>
              <a:buSzTx/>
              <a:buNone/>
              <a:defRPr sz="2184"/>
            </a:pPr>
            <a:r>
              <a:rPr lang="ru-RU" dirty="0"/>
              <a:t>Главная идея: нарисовать не просто предметы правильно, а придумать про них историю и передать её в рисунке.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4" y="0"/>
            <a:ext cx="7171802" cy="1325700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</a:lstStyle>
          <a:p>
            <a:pPr algn="ctr"/>
            <a:r>
              <a:rPr lang="ru-RU" dirty="0"/>
              <a:t>Практическая значимость</a:t>
            </a:r>
            <a:endParaRPr dirty="0"/>
          </a:p>
        </p:txBody>
      </p:sp>
      <p:sp>
        <p:nvSpPr>
          <p:cNvPr id="136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556546" y="1120878"/>
            <a:ext cx="10515601" cy="495335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9623" indent="99059" algn="just" defTabSz="713231">
              <a:spcBef>
                <a:spcPts val="0"/>
              </a:spcBef>
              <a:buSzTx/>
              <a:buNone/>
              <a:defRPr sz="2184"/>
            </a:pPr>
            <a:r>
              <a:rPr lang="ru-RU" b="1" dirty="0" smtClean="0"/>
              <a:t>Этапы урока:</a:t>
            </a:r>
          </a:p>
          <a:p>
            <a:pPr marL="496823" indent="-457200" algn="just" defTabSz="713231">
              <a:spcBef>
                <a:spcPts val="0"/>
              </a:spcBef>
              <a:buSzTx/>
              <a:buAutoNum type="arabicPeriod"/>
              <a:defRPr sz="2184"/>
            </a:pPr>
            <a:r>
              <a:rPr lang="ru-RU" dirty="0" smtClean="0"/>
              <a:t>Мотивационный этап;</a:t>
            </a:r>
          </a:p>
          <a:p>
            <a:pPr marL="496823" indent="-457200" algn="just" defTabSz="713231">
              <a:spcBef>
                <a:spcPts val="0"/>
              </a:spcBef>
              <a:buSzTx/>
              <a:buAutoNum type="arabicPeriod"/>
              <a:defRPr sz="2184"/>
            </a:pPr>
            <a:r>
              <a:rPr lang="ru-RU" dirty="0" smtClean="0"/>
              <a:t>Анализ постановки;</a:t>
            </a:r>
          </a:p>
          <a:p>
            <a:pPr marL="496823" indent="-457200" algn="just" defTabSz="713231">
              <a:spcBef>
                <a:spcPts val="0"/>
              </a:spcBef>
              <a:buSzTx/>
              <a:buAutoNum type="arabicPeriod"/>
              <a:defRPr sz="2184"/>
            </a:pPr>
            <a:r>
              <a:rPr lang="ru-RU" dirty="0" smtClean="0"/>
              <a:t>Композиционные поиски;</a:t>
            </a:r>
          </a:p>
          <a:p>
            <a:pPr marL="496823" indent="-457200" algn="just" defTabSz="713231">
              <a:spcBef>
                <a:spcPts val="0"/>
              </a:spcBef>
              <a:buSzTx/>
              <a:buAutoNum type="arabicPeriod"/>
              <a:defRPr sz="2184"/>
            </a:pPr>
            <a:r>
              <a:rPr lang="ru-RU" dirty="0" smtClean="0"/>
              <a:t>Рефлексия.</a:t>
            </a:r>
          </a:p>
          <a:p>
            <a:pPr marL="39623" indent="0" algn="just" defTabSz="713231">
              <a:spcBef>
                <a:spcPts val="0"/>
              </a:spcBef>
              <a:buSzTx/>
              <a:buNone/>
              <a:defRPr sz="2184"/>
            </a:pPr>
            <a:r>
              <a:rPr lang="ru-RU" b="1" dirty="0" smtClean="0"/>
              <a:t>  Можно использовать в разных формах организации урока:</a:t>
            </a:r>
          </a:p>
          <a:p>
            <a:pPr marL="496823" indent="-457200" algn="just" defTabSz="713231">
              <a:spcBef>
                <a:spcPts val="0"/>
              </a:spcBef>
              <a:buSzTx/>
              <a:buAutoNum type="arabicPeriod"/>
              <a:defRPr sz="2184"/>
            </a:pPr>
            <a:r>
              <a:rPr lang="ru-RU" dirty="0" smtClean="0"/>
              <a:t>Фронтальная</a:t>
            </a:r>
          </a:p>
          <a:p>
            <a:pPr marL="496823" indent="-457200" algn="just" defTabSz="713231">
              <a:spcBef>
                <a:spcPts val="0"/>
              </a:spcBef>
              <a:buSzTx/>
              <a:buAutoNum type="arabicPeriod"/>
              <a:defRPr sz="2184"/>
            </a:pPr>
            <a:r>
              <a:rPr lang="ru-RU" dirty="0" smtClean="0"/>
              <a:t>Групповая</a:t>
            </a:r>
          </a:p>
          <a:p>
            <a:pPr marL="496823" indent="-457200" algn="just" defTabSz="713231">
              <a:spcBef>
                <a:spcPts val="0"/>
              </a:spcBef>
              <a:buSzTx/>
              <a:buAutoNum type="arabicPeriod"/>
              <a:defRPr sz="2184"/>
            </a:pPr>
            <a:r>
              <a:rPr lang="ru-RU" dirty="0" smtClean="0"/>
              <a:t>Парная</a:t>
            </a:r>
          </a:p>
          <a:p>
            <a:pPr marL="496823" indent="-457200" algn="just" defTabSz="713231">
              <a:spcBef>
                <a:spcPts val="0"/>
              </a:spcBef>
              <a:buSzTx/>
              <a:buAutoNum type="arabicPeriod"/>
              <a:defRPr sz="2184"/>
            </a:pPr>
            <a:r>
              <a:rPr lang="ru-RU" dirty="0" smtClean="0"/>
              <a:t>Индивидуальная</a:t>
            </a:r>
          </a:p>
          <a:p>
            <a:pPr marL="39623" indent="0" algn="just" defTabSz="713231">
              <a:spcBef>
                <a:spcPts val="0"/>
              </a:spcBef>
              <a:buSzTx/>
              <a:buNone/>
              <a:defRPr sz="2184"/>
            </a:pPr>
            <a:r>
              <a:rPr lang="ru-RU" b="1" dirty="0" smtClean="0"/>
              <a:t>Также можно использовать в других темах и предметах:</a:t>
            </a:r>
          </a:p>
          <a:p>
            <a:pPr marL="496823" indent="-457200" algn="just" defTabSz="713231">
              <a:spcBef>
                <a:spcPts val="0"/>
              </a:spcBef>
              <a:buSzTx/>
              <a:buAutoNum type="arabicPeriod"/>
              <a:defRPr sz="2184"/>
            </a:pPr>
            <a:r>
              <a:rPr lang="ru-RU" dirty="0" smtClean="0"/>
              <a:t>Пейзаж (ИЗО)</a:t>
            </a:r>
          </a:p>
          <a:p>
            <a:pPr marL="496823" indent="-457200" algn="just" defTabSz="713231">
              <a:spcBef>
                <a:spcPts val="0"/>
              </a:spcBef>
              <a:buSzTx/>
              <a:buAutoNum type="arabicPeriod"/>
              <a:defRPr sz="2184"/>
            </a:pPr>
            <a:r>
              <a:rPr lang="ru-RU" dirty="0" smtClean="0"/>
              <a:t>Портрет (ИЗО)</a:t>
            </a:r>
          </a:p>
          <a:p>
            <a:pPr marL="496823" indent="-457200" algn="just" defTabSz="713231">
              <a:spcBef>
                <a:spcPts val="0"/>
              </a:spcBef>
              <a:buSzTx/>
              <a:buAutoNum type="arabicPeriod"/>
              <a:defRPr sz="2184"/>
            </a:pPr>
            <a:r>
              <a:rPr lang="ru-RU" dirty="0" smtClean="0"/>
              <a:t>Литература</a:t>
            </a:r>
          </a:p>
          <a:p>
            <a:pPr marL="496823" indent="-457200" algn="just" defTabSz="713231">
              <a:spcBef>
                <a:spcPts val="0"/>
              </a:spcBef>
              <a:buSzTx/>
              <a:buAutoNum type="arabicPeriod"/>
              <a:defRPr sz="2184"/>
            </a:pPr>
            <a:r>
              <a:rPr lang="ru-RU" dirty="0" smtClean="0"/>
              <a:t>История</a:t>
            </a:r>
          </a:p>
          <a:p>
            <a:pPr marL="496823" indent="-457200" algn="just" defTabSz="713231">
              <a:spcBef>
                <a:spcPts val="0"/>
              </a:spcBef>
              <a:buSzTx/>
              <a:buAutoNum type="arabicPeriod"/>
              <a:defRPr sz="2184"/>
            </a:pPr>
            <a:r>
              <a:rPr lang="ru-RU" dirty="0" smtClean="0"/>
              <a:t>Окружающий мир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83524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17;p4"/>
          <p:cNvSpPr txBox="1">
            <a:spLocks noGrp="1"/>
          </p:cNvSpPr>
          <p:nvPr>
            <p:ph type="title"/>
          </p:nvPr>
        </p:nvSpPr>
        <p:spPr>
          <a:xfrm>
            <a:off x="2582862" y="400836"/>
            <a:ext cx="6599238" cy="51435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ctr"/>
            <a:r>
              <a:rPr dirty="0" err="1"/>
              <a:t>Применение</a:t>
            </a:r>
            <a:r>
              <a:rPr dirty="0"/>
              <a:t> </a:t>
            </a:r>
            <a:r>
              <a:rPr dirty="0" err="1"/>
              <a:t>приема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уроке</a:t>
            </a:r>
            <a:endParaRPr dirty="0"/>
          </a:p>
        </p:txBody>
      </p:sp>
      <p:sp>
        <p:nvSpPr>
          <p:cNvPr id="142" name="Google Shape;119;p4"/>
          <p:cNvSpPr txBox="1">
            <a:spLocks noGrp="1"/>
          </p:cNvSpPr>
          <p:nvPr>
            <p:ph type="body" sz="quarter" idx="1"/>
          </p:nvPr>
        </p:nvSpPr>
        <p:spPr>
          <a:xfrm>
            <a:off x="620712" y="1247775"/>
            <a:ext cx="10523538" cy="1619250"/>
          </a:xfrm>
          <a:prstGeom prst="rect">
            <a:avLst/>
          </a:prstGeom>
        </p:spPr>
        <p:txBody>
          <a:bodyPr/>
          <a:lstStyle>
            <a:lvl1pPr marL="0">
              <a:spcBef>
                <a:spcPts val="0"/>
              </a:spcBef>
              <a:defRPr i="1"/>
            </a:lvl1pPr>
          </a:lstStyle>
          <a:p>
            <a:endParaRPr dirty="0"/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sz="half" idx="21"/>
          </p:nvPr>
        </p:nvPicPr>
        <p:blipFill>
          <a:blip r:embed="rId2"/>
          <a:srcRect l="20791" r="20791"/>
          <a:stretch>
            <a:fillRect/>
          </a:stretch>
        </p:blipFill>
        <p:spPr>
          <a:xfrm>
            <a:off x="7308428" y="1912953"/>
            <a:ext cx="4533950" cy="3580047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026977"/>
              </p:ext>
            </p:extLst>
          </p:nvPr>
        </p:nvGraphicFramePr>
        <p:xfrm>
          <a:off x="620712" y="1736232"/>
          <a:ext cx="6427848" cy="39334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6927">
                  <a:extLst>
                    <a:ext uri="{9D8B030D-6E8A-4147-A177-3AD203B41FA5}">
                      <a16:colId xmlns:a16="http://schemas.microsoft.com/office/drawing/2014/main" val="3852243812"/>
                    </a:ext>
                  </a:extLst>
                </a:gridCol>
                <a:gridCol w="1010652">
                  <a:extLst>
                    <a:ext uri="{9D8B030D-6E8A-4147-A177-3AD203B41FA5}">
                      <a16:colId xmlns:a16="http://schemas.microsoft.com/office/drawing/2014/main" val="1970990821"/>
                    </a:ext>
                  </a:extLst>
                </a:gridCol>
                <a:gridCol w="3540269">
                  <a:extLst>
                    <a:ext uri="{9D8B030D-6E8A-4147-A177-3AD203B41FA5}">
                      <a16:colId xmlns:a16="http://schemas.microsoft.com/office/drawing/2014/main" val="1470589239"/>
                    </a:ext>
                  </a:extLst>
                </a:gridCol>
              </a:tblGrid>
              <a:tr h="367331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Этап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Время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Действия учителя и учеников</a:t>
                      </a:r>
                      <a:endParaRPr lang="ru-RU" sz="1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4893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1. Мотивация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3 мин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  Учитель показывает постановку: предметы расположены необычно (чайник «спиной» к книге). Вопрос: </a:t>
                      </a:r>
                      <a:r>
                        <a:rPr lang="ru-RU" sz="1200" b="0" i="1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«Что здесь странного? А что, если они живые?»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83485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2. Приём «Интервью у предмета»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7 мин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  Учитель в роли журналиста задаёт вопросы. Ученики отвечают от лица предметов: </a:t>
                      </a:r>
                      <a:r>
                        <a:rPr lang="ru-RU" sz="1200" b="0" i="1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«Томик Пушкина, почему вы потрёпанный?»</a:t>
                      </a:r>
                      <a:r>
                        <a:rPr lang="ru-RU" sz="12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, </a:t>
                      </a:r>
                      <a:r>
                        <a:rPr lang="ru-RU" sz="1200" b="0" i="1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«Чайник, почему вы отвернулись?»</a:t>
                      </a:r>
                      <a:r>
                        <a:rPr lang="ru-RU" sz="12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, </a:t>
                      </a:r>
                      <a:r>
                        <a:rPr lang="ru-RU" sz="1200" b="0" i="1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«Цветок, почему вы склонились к ложке?»</a:t>
                      </a:r>
                      <a:r>
                        <a:rPr lang="ru-RU" sz="12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. На доске фиксируются характеры: книга — мудрая, чайник — гордый, цветок и ложка — друзья.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0043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3. Композиционный поиск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5 мин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  Учитель спрашивает: </a:t>
                      </a:r>
                      <a:r>
                        <a:rPr lang="ru-RU" sz="1200" b="0" i="1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«Как передать характер предметов в рисунке?»</a:t>
                      </a:r>
                      <a:r>
                        <a:rPr lang="ru-RU" sz="1200" b="0" i="0" u="none" strike="noStrike" cap="none" spc="0" baseline="0" dirty="0" smtClean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 (книгу — крупно, тёплым тоном; чайник — на заднем плане, холодным; друзей — рядом). Ученики выбирают главную линию (конфликт, дружба, одиночество).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5849234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17;p4"/>
          <p:cNvSpPr txBox="1">
            <a:spLocks noGrp="1"/>
          </p:cNvSpPr>
          <p:nvPr>
            <p:ph type="title"/>
          </p:nvPr>
        </p:nvSpPr>
        <p:spPr>
          <a:xfrm>
            <a:off x="2582862" y="397645"/>
            <a:ext cx="6599238" cy="51435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ctr"/>
            <a:r>
              <a:rPr dirty="0" err="1"/>
              <a:t>Применение</a:t>
            </a:r>
            <a:r>
              <a:rPr dirty="0"/>
              <a:t> </a:t>
            </a:r>
            <a:r>
              <a:rPr dirty="0" err="1"/>
              <a:t>приема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уроке</a:t>
            </a:r>
            <a:endParaRPr dirty="0"/>
          </a:p>
        </p:txBody>
      </p:sp>
      <p:sp>
        <p:nvSpPr>
          <p:cNvPr id="142" name="Google Shape;119;p4"/>
          <p:cNvSpPr txBox="1">
            <a:spLocks noGrp="1"/>
          </p:cNvSpPr>
          <p:nvPr>
            <p:ph type="body" sz="quarter" idx="1"/>
          </p:nvPr>
        </p:nvSpPr>
        <p:spPr>
          <a:xfrm>
            <a:off x="535651" y="1195118"/>
            <a:ext cx="10523538" cy="1619250"/>
          </a:xfrm>
          <a:prstGeom prst="rect">
            <a:avLst/>
          </a:prstGeom>
        </p:spPr>
        <p:txBody>
          <a:bodyPr/>
          <a:lstStyle>
            <a:lvl1pPr marL="0">
              <a:spcBef>
                <a:spcPts val="0"/>
              </a:spcBef>
              <a:defRPr i="1"/>
            </a:lvl1pPr>
          </a:lstStyle>
          <a:p>
            <a:endParaRPr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6101" r="16457" b="13305"/>
          <a:stretch/>
        </p:blipFill>
        <p:spPr>
          <a:xfrm>
            <a:off x="620712" y="2762835"/>
            <a:ext cx="5587877" cy="3313359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977799"/>
              </p:ext>
            </p:extLst>
          </p:nvPr>
        </p:nvGraphicFramePr>
        <p:xfrm>
          <a:off x="2668557" y="1251085"/>
          <a:ext cx="6427848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6927">
                  <a:extLst>
                    <a:ext uri="{9D8B030D-6E8A-4147-A177-3AD203B41FA5}">
                      <a16:colId xmlns:a16="http://schemas.microsoft.com/office/drawing/2014/main" val="3852243812"/>
                    </a:ext>
                  </a:extLst>
                </a:gridCol>
                <a:gridCol w="1010652">
                  <a:extLst>
                    <a:ext uri="{9D8B030D-6E8A-4147-A177-3AD203B41FA5}">
                      <a16:colId xmlns:a16="http://schemas.microsoft.com/office/drawing/2014/main" val="1970990821"/>
                    </a:ext>
                  </a:extLst>
                </a:gridCol>
                <a:gridCol w="3540269">
                  <a:extLst>
                    <a:ext uri="{9D8B030D-6E8A-4147-A177-3AD203B41FA5}">
                      <a16:colId xmlns:a16="http://schemas.microsoft.com/office/drawing/2014/main" val="1470589239"/>
                    </a:ext>
                  </a:extLst>
                </a:gridCol>
              </a:tblGrid>
              <a:tr h="367331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4. Практическая работа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20 мин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  Ученики выполняют эскиз натюрморта, передавая характер предметов через композицию, линию, тон.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4893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5. Рефлексия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5 мин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  «Интервью с автором»: ученики в парах задают друг другу вопросы о том, какая история получилась и как они её передали.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83485691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0441" r="7565"/>
          <a:stretch/>
        </p:blipFill>
        <p:spPr>
          <a:xfrm rot="16200000">
            <a:off x="7540940" y="2016103"/>
            <a:ext cx="3312808" cy="4806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8988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24;p5"/>
          <p:cNvSpPr txBox="1">
            <a:spLocks noGrp="1"/>
          </p:cNvSpPr>
          <p:nvPr>
            <p:ph type="body" sz="quarter" idx="1"/>
          </p:nvPr>
        </p:nvSpPr>
        <p:spPr>
          <a:xfrm>
            <a:off x="330826" y="1671971"/>
            <a:ext cx="11662700" cy="383569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>
              <a:spcBef>
                <a:spcPts val="0"/>
              </a:spcBef>
            </a:lvl1pPr>
          </a:lstStyle>
          <a:p>
            <a:pPr algn="just"/>
            <a:r>
              <a:rPr lang="ru-RU" dirty="0" smtClean="0"/>
              <a:t>Решает </a:t>
            </a:r>
            <a:r>
              <a:rPr lang="ru-RU" dirty="0"/>
              <a:t>ключевую проблему </a:t>
            </a:r>
            <a:r>
              <a:rPr lang="ru-RU" b="0" dirty="0"/>
              <a:t>— переход от формального копирования натуры к осмысленной сюжетной композиции.</a:t>
            </a:r>
          </a:p>
          <a:p>
            <a:pPr algn="just"/>
            <a:endParaRPr lang="ru-RU" b="0" dirty="0"/>
          </a:p>
          <a:p>
            <a:pPr algn="just"/>
            <a:r>
              <a:rPr lang="ru-RU" dirty="0"/>
              <a:t>Универсален</a:t>
            </a:r>
            <a:r>
              <a:rPr lang="ru-RU" b="0" dirty="0"/>
              <a:t> — может применяться на разных этапах урока, в разных формах организации и в других предметах.</a:t>
            </a:r>
          </a:p>
          <a:p>
            <a:pPr algn="just"/>
            <a:endParaRPr lang="ru-RU" b="0" dirty="0"/>
          </a:p>
          <a:p>
            <a:pPr algn="just"/>
            <a:r>
              <a:rPr lang="ru-RU" dirty="0"/>
              <a:t>Даёт измеримые результаты </a:t>
            </a:r>
            <a:r>
              <a:rPr lang="ru-RU" b="0" dirty="0"/>
              <a:t>— повышает мотивацию, вариативность работ, осознанность композиционных решений.</a:t>
            </a:r>
          </a:p>
          <a:p>
            <a:pPr algn="just"/>
            <a:endParaRPr lang="ru-RU" b="0" dirty="0"/>
          </a:p>
          <a:p>
            <a:pPr algn="just"/>
            <a:r>
              <a:rPr lang="ru-RU" dirty="0"/>
              <a:t>Соответствует </a:t>
            </a:r>
            <a:r>
              <a:rPr lang="ru-RU" dirty="0" smtClean="0"/>
              <a:t>ФГОС </a:t>
            </a:r>
            <a:r>
              <a:rPr lang="ru-RU" b="0" dirty="0" smtClean="0"/>
              <a:t>— </a:t>
            </a:r>
            <a:r>
              <a:rPr lang="ru-RU" b="0" dirty="0"/>
              <a:t>формирует </a:t>
            </a:r>
            <a:r>
              <a:rPr lang="ru-RU" b="0" dirty="0" err="1"/>
              <a:t>метапредметные</a:t>
            </a:r>
            <a:r>
              <a:rPr lang="ru-RU" b="0" dirty="0"/>
              <a:t> компетенции (коммуникативные, познавательные, регулятивные).</a:t>
            </a:r>
            <a:endParaRPr b="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93690" y="186188"/>
            <a:ext cx="73369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latin typeface="Calibri"/>
                <a:ea typeface="Calibri"/>
                <a:cs typeface="Calibri"/>
                <a:sym typeface="Calibri"/>
              </a:rPr>
              <a:t>Выводы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29;p6"/>
          <p:cNvSpPr txBox="1"/>
          <p:nvPr/>
        </p:nvSpPr>
        <p:spPr>
          <a:xfrm>
            <a:off x="2522686" y="1874120"/>
            <a:ext cx="6638151" cy="1483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699" tIns="45699" rIns="45699" bIns="45699">
            <a:spAutoFit/>
          </a:bodyPr>
          <a:lstStyle/>
          <a:p>
            <a:pPr algn="ctr">
              <a:lnSpc>
                <a:spcPct val="80000"/>
              </a:lnSpc>
              <a:defRPr sz="36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dirty="0" err="1"/>
              <a:t>Мы</a:t>
            </a:r>
            <a:r>
              <a:rPr dirty="0"/>
              <a:t> </a:t>
            </a:r>
            <a:r>
              <a:rPr dirty="0" err="1"/>
              <a:t>открыты</a:t>
            </a:r>
            <a:r>
              <a:rPr dirty="0"/>
              <a:t> </a:t>
            </a:r>
          </a:p>
          <a:p>
            <a:pPr algn="ctr">
              <a:lnSpc>
                <a:spcPct val="80000"/>
              </a:lnSpc>
              <a:defRPr sz="36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сотрудничества</a:t>
            </a:r>
            <a:r>
              <a:rPr dirty="0"/>
              <a:t> и </a:t>
            </a:r>
            <a:r>
              <a:rPr dirty="0" err="1"/>
              <a:t>новых</a:t>
            </a:r>
            <a:r>
              <a:rPr dirty="0"/>
              <a:t> </a:t>
            </a:r>
            <a:r>
              <a:rPr dirty="0" err="1"/>
              <a:t>идей</a:t>
            </a:r>
            <a:endParaRPr dirty="0"/>
          </a:p>
        </p:txBody>
      </p:sp>
      <p:pic>
        <p:nvPicPr>
          <p:cNvPr id="147" name="Google Shape;130;p6" descr="Google Shape;130;p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198508"/>
            <a:ext cx="12192000" cy="50741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1_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1_Тема Office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1_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Тема Office">
  <a:themeElements>
    <a:clrScheme name="1_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1_Тема Office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1_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597</Words>
  <Application>Microsoft Office PowerPoint</Application>
  <PresentationFormat>Широкоэкранный</PresentationFormat>
  <Paragraphs>75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1_Тема Office</vt:lpstr>
      <vt:lpstr>Презентация PowerPoint</vt:lpstr>
      <vt:lpstr>Презентация PowerPoint</vt:lpstr>
      <vt:lpstr>Презентация PowerPoint</vt:lpstr>
      <vt:lpstr>Теоретическое описание приема</vt:lpstr>
      <vt:lpstr>Практическая значимость</vt:lpstr>
      <vt:lpstr>Применение приема на уроке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11</cp:revision>
  <dcterms:modified xsi:type="dcterms:W3CDTF">2026-03-23T21:38:40Z</dcterms:modified>
</cp:coreProperties>
</file>