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6"/>
    <p:restoredTop sz="94697"/>
  </p:normalViewPr>
  <p:slideViewPr>
    <p:cSldViewPr snapToGrid="0">
      <p:cViewPr>
        <p:scale>
          <a:sx n="69" d="100"/>
          <a:sy n="69" d="100"/>
        </p:scale>
        <p:origin x="-296" y="1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8708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9352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634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836925" y="163668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Применение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приема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«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Кластер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» 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на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уроках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окружающего</a:t>
            </a:r>
            <a:r>
              <a:rPr lang="en-US" sz="32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мира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056736" y="3895032"/>
            <a:ext cx="60960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Хордыкова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 С.</a:t>
            </a:r>
          </a:p>
          <a:p>
            <a:pPr>
              <a:lnSpc>
                <a:spcPts val="265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классов, начинающий специалист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650"/>
              </a:lnSpc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Котельниковская средняя общеобразовательная школа № 1</a:t>
            </a:r>
            <a:endParaRPr lang="en-US" sz="1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650"/>
              </a:lnSpc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Советского Союза Л.Д. Чурилова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3560235" y="1356688"/>
            <a:ext cx="5071529" cy="1296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 algn="l">
              <a:lnSpc>
                <a:spcPts val="11150"/>
              </a:lnSpc>
              <a:buNone/>
            </a:pPr>
            <a:r>
              <a:rPr lang="en-US" sz="36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Спасибо</a:t>
            </a:r>
            <a:r>
              <a:rPr lang="en-US" sz="36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за</a:t>
            </a:r>
            <a:r>
              <a:rPr lang="en-US" sz="36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внимание</a:t>
            </a:r>
            <a:r>
              <a:rPr lang="en-US" sz="36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2E3C4E"/>
              </a:solidFill>
              <a:latin typeface="Times New Roman" panose="02020603050405020304" pitchFamily="18" charset="0"/>
              <a:ea typeface="Host Grotesk Medium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25803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		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Показать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как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визуальное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моделирование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помогает</a:t>
            </a:r>
            <a:endParaRPr lang="ru-RU" dirty="0">
              <a:solidFill>
                <a:srgbClr val="384653"/>
              </a:solidFill>
              <a:latin typeface="Times New Roman" panose="02020603050405020304" pitchFamily="18" charset="0"/>
              <a:ea typeface="Roboto" pitchFamily="34" charset="-122"/>
              <a:cs typeface="Times New Roman" panose="02020603050405020304" pitchFamily="18" charset="0"/>
            </a:endParaRP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первоклассникам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усваивать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классификацию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и</a:t>
            </a:r>
            <a:endParaRPr lang="ru-RU" dirty="0">
              <a:solidFill>
                <a:srgbClr val="384653"/>
              </a:solidFill>
              <a:latin typeface="Times New Roman" panose="02020603050405020304" pitchFamily="18" charset="0"/>
              <a:ea typeface="Roboto" pitchFamily="34" charset="-122"/>
              <a:cs typeface="Times New Roman" panose="02020603050405020304" pitchFamily="18" charset="0"/>
            </a:endParaRP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систематизацию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понятий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через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прием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«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Кластер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».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Описать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теоретические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основы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приема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А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Гину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Показать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практическое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применение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на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теме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«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Живая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природа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»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Проанализировать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образовательные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результаты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соответствии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</a:t>
            </a:r>
            <a:r>
              <a:rPr lang="en-US" sz="28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ФГОС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>
            <a:extLst>
              <a:ext uri="{FF2B5EF4-FFF2-40B4-BE49-F238E27FC236}">
                <a16:creationId xmlns:a16="http://schemas.microsoft.com/office/drawing/2014/main" id="{00C87E8B-5A3B-1906-FC63-E3D56F2CB3D9}"/>
              </a:ext>
            </a:extLst>
          </p:cNvPr>
          <p:cNvSpPr/>
          <p:nvPr/>
        </p:nvSpPr>
        <p:spPr>
          <a:xfrm>
            <a:off x="1753910" y="1236331"/>
            <a:ext cx="7556421" cy="1047513"/>
          </a:xfrm>
          <a:prstGeom prst="roundRect">
            <a:avLst>
              <a:gd name="adj" fmla="val 4698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5766D957-0266-6182-37FF-307509CD7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929" y="1275742"/>
            <a:ext cx="442198" cy="442198"/>
          </a:xfrm>
          <a:prstGeom prst="rect">
            <a:avLst/>
          </a:prstGeom>
        </p:spPr>
      </p:pic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id="{A96A281C-2D6B-2450-66BF-50F8A161B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30492" y="1397305"/>
            <a:ext cx="198953" cy="198953"/>
          </a:xfrm>
          <a:prstGeom prst="rect">
            <a:avLst/>
          </a:prstGeom>
        </p:spPr>
      </p:pic>
      <p:sp>
        <p:nvSpPr>
          <p:cNvPr id="7" name="Text 2">
            <a:extLst>
              <a:ext uri="{FF2B5EF4-FFF2-40B4-BE49-F238E27FC236}">
                <a16:creationId xmlns:a16="http://schemas.microsoft.com/office/drawing/2014/main" id="{061A3609-D21A-BDB0-AC66-958A998B2C2B}"/>
              </a:ext>
            </a:extLst>
          </p:cNvPr>
          <p:cNvSpPr/>
          <p:nvPr/>
        </p:nvSpPr>
        <p:spPr>
          <a:xfrm>
            <a:off x="1908929" y="1813666"/>
            <a:ext cx="2356842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Графический конструктор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0DC9C0BD-01A7-ACB2-5394-4F1E626E811F}"/>
              </a:ext>
            </a:extLst>
          </p:cNvPr>
          <p:cNvSpPr/>
          <p:nvPr/>
        </p:nvSpPr>
        <p:spPr>
          <a:xfrm>
            <a:off x="1908929" y="2101440"/>
            <a:ext cx="7246382" cy="182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Кластер — это наглядная схема, визуализирующая связи между понятиями</a:t>
            </a:r>
            <a:endParaRPr lang="en-US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EF9CF936-1460-27EC-3718-6FEA8B902D92}"/>
              </a:ext>
            </a:extLst>
          </p:cNvPr>
          <p:cNvSpPr/>
          <p:nvPr/>
        </p:nvSpPr>
        <p:spPr>
          <a:xfrm>
            <a:off x="1753910" y="2405407"/>
            <a:ext cx="7556421" cy="1163122"/>
          </a:xfrm>
          <a:prstGeom prst="roundRect">
            <a:avLst>
              <a:gd name="adj" fmla="val 4698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CC9669A1-BE5B-418E-0C2B-BEE8418CCE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8929" y="2405407"/>
            <a:ext cx="442198" cy="442198"/>
          </a:xfrm>
          <a:prstGeom prst="rect">
            <a:avLst/>
          </a:prstGeom>
        </p:spPr>
      </p:pic>
      <p:pic>
        <p:nvPicPr>
          <p:cNvPr id="11" name="Image 4" descr="preencoded.png">
            <a:extLst>
              <a:ext uri="{FF2B5EF4-FFF2-40B4-BE49-F238E27FC236}">
                <a16:creationId xmlns:a16="http://schemas.microsoft.com/office/drawing/2014/main" id="{8216D355-C156-BF4F-BFAF-418B9F7CFB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30492" y="2526970"/>
            <a:ext cx="198953" cy="198953"/>
          </a:xfrm>
          <a:prstGeom prst="rect">
            <a:avLst/>
          </a:prstGeom>
        </p:spPr>
      </p:pic>
      <p:sp>
        <p:nvSpPr>
          <p:cNvPr id="12" name="Text 5">
            <a:extLst>
              <a:ext uri="{FF2B5EF4-FFF2-40B4-BE49-F238E27FC236}">
                <a16:creationId xmlns:a16="http://schemas.microsoft.com/office/drawing/2014/main" id="{8266135C-5A00-0247-E148-7259D4BD2985}"/>
              </a:ext>
            </a:extLst>
          </p:cNvPr>
          <p:cNvSpPr/>
          <p:nvPr/>
        </p:nvSpPr>
        <p:spPr>
          <a:xfrm>
            <a:off x="1908929" y="294333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Центральное ядро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24C5716C-AE6D-0584-08DC-879F5B2E6A3D}"/>
              </a:ext>
            </a:extLst>
          </p:cNvPr>
          <p:cNvSpPr/>
          <p:nvPr/>
        </p:nvSpPr>
        <p:spPr>
          <a:xfrm>
            <a:off x="1908929" y="3231105"/>
            <a:ext cx="7246382" cy="182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 центре располагается ключевое понятие, которое разворачивается во все стороны</a:t>
            </a:r>
            <a:endParaRPr lang="en-US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hape 7">
            <a:extLst>
              <a:ext uri="{FF2B5EF4-FFF2-40B4-BE49-F238E27FC236}">
                <a16:creationId xmlns:a16="http://schemas.microsoft.com/office/drawing/2014/main" id="{5C31AD07-FEBA-6A94-419D-2FBA2B0DEE4E}"/>
              </a:ext>
            </a:extLst>
          </p:cNvPr>
          <p:cNvSpPr/>
          <p:nvPr/>
        </p:nvSpPr>
        <p:spPr>
          <a:xfrm>
            <a:off x="1753910" y="3708664"/>
            <a:ext cx="7556421" cy="1163122"/>
          </a:xfrm>
          <a:prstGeom prst="roundRect">
            <a:avLst>
              <a:gd name="adj" fmla="val 4698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pic>
        <p:nvPicPr>
          <p:cNvPr id="15" name="Image 5" descr="preencoded.png">
            <a:extLst>
              <a:ext uri="{FF2B5EF4-FFF2-40B4-BE49-F238E27FC236}">
                <a16:creationId xmlns:a16="http://schemas.microsoft.com/office/drawing/2014/main" id="{D029E71B-DB49-D347-91FE-D36061AB0E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8929" y="3819274"/>
            <a:ext cx="442198" cy="442198"/>
          </a:xfrm>
          <a:prstGeom prst="rect">
            <a:avLst/>
          </a:prstGeom>
        </p:spPr>
      </p:pic>
      <p:pic>
        <p:nvPicPr>
          <p:cNvPr id="16" name="Image 6" descr="preencoded.png">
            <a:extLst>
              <a:ext uri="{FF2B5EF4-FFF2-40B4-BE49-F238E27FC236}">
                <a16:creationId xmlns:a16="http://schemas.microsoft.com/office/drawing/2014/main" id="{45DF92AB-BB04-7BCB-84AB-98B2E3410B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30492" y="3940837"/>
            <a:ext cx="198953" cy="198953"/>
          </a:xfrm>
          <a:prstGeom prst="rect">
            <a:avLst/>
          </a:prstGeom>
        </p:spPr>
      </p:pic>
      <p:sp>
        <p:nvSpPr>
          <p:cNvPr id="17" name="Text 8">
            <a:extLst>
              <a:ext uri="{FF2B5EF4-FFF2-40B4-BE49-F238E27FC236}">
                <a16:creationId xmlns:a16="http://schemas.microsoft.com/office/drawing/2014/main" id="{F250C362-6B1E-8223-4401-5F2B9A3956D6}"/>
              </a:ext>
            </a:extLst>
          </p:cNvPr>
          <p:cNvSpPr/>
          <p:nvPr/>
        </p:nvSpPr>
        <p:spPr>
          <a:xfrm>
            <a:off x="1908929" y="4357199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Смысловые ветви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9">
            <a:extLst>
              <a:ext uri="{FF2B5EF4-FFF2-40B4-BE49-F238E27FC236}">
                <a16:creationId xmlns:a16="http://schemas.microsoft.com/office/drawing/2014/main" id="{1089ABAE-1631-FED2-9F24-9DAA450DF752}"/>
              </a:ext>
            </a:extLst>
          </p:cNvPr>
          <p:cNvSpPr/>
          <p:nvPr/>
        </p:nvSpPr>
        <p:spPr>
          <a:xfrm>
            <a:off x="1908929" y="4644973"/>
            <a:ext cx="7246382" cy="182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От ядра отходят «ветви» — признаки, свойства и примеры данного понятия</a:t>
            </a:r>
            <a:endParaRPr lang="en-US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hape 10">
            <a:extLst>
              <a:ext uri="{FF2B5EF4-FFF2-40B4-BE49-F238E27FC236}">
                <a16:creationId xmlns:a16="http://schemas.microsoft.com/office/drawing/2014/main" id="{B1B69AEF-31F8-0311-6010-0BC08FEB7059}"/>
              </a:ext>
            </a:extLst>
          </p:cNvPr>
          <p:cNvSpPr/>
          <p:nvPr/>
        </p:nvSpPr>
        <p:spPr>
          <a:xfrm>
            <a:off x="1753909" y="4967513"/>
            <a:ext cx="7556421" cy="1069419"/>
          </a:xfrm>
          <a:prstGeom prst="roundRect">
            <a:avLst>
              <a:gd name="adj" fmla="val 4698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pic>
        <p:nvPicPr>
          <p:cNvPr id="20" name="Image 7" descr="preencoded.png">
            <a:extLst>
              <a:ext uri="{FF2B5EF4-FFF2-40B4-BE49-F238E27FC236}">
                <a16:creationId xmlns:a16="http://schemas.microsoft.com/office/drawing/2014/main" id="{1F8E7209-E477-B3EF-4CEE-74A33BCE473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08929" y="5013174"/>
            <a:ext cx="442198" cy="442198"/>
          </a:xfrm>
          <a:prstGeom prst="rect">
            <a:avLst/>
          </a:prstGeom>
        </p:spPr>
      </p:pic>
      <p:pic>
        <p:nvPicPr>
          <p:cNvPr id="21" name="Image 8" descr="preencoded.png">
            <a:extLst>
              <a:ext uri="{FF2B5EF4-FFF2-40B4-BE49-F238E27FC236}">
                <a16:creationId xmlns:a16="http://schemas.microsoft.com/office/drawing/2014/main" id="{BC5DB627-8851-30E5-CBCE-E4D4AD47D9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030492" y="5134737"/>
            <a:ext cx="198953" cy="198953"/>
          </a:xfrm>
          <a:prstGeom prst="rect">
            <a:avLst/>
          </a:prstGeom>
        </p:spPr>
      </p:pic>
      <p:sp>
        <p:nvSpPr>
          <p:cNvPr id="22" name="Text 11">
            <a:extLst>
              <a:ext uri="{FF2B5EF4-FFF2-40B4-BE49-F238E27FC236}">
                <a16:creationId xmlns:a16="http://schemas.microsoft.com/office/drawing/2014/main" id="{03A98E32-025E-DA59-84FD-A8703D60951C}"/>
              </a:ext>
            </a:extLst>
          </p:cNvPr>
          <p:cNvSpPr/>
          <p:nvPr/>
        </p:nvSpPr>
        <p:spPr>
          <a:xfrm>
            <a:off x="1908929" y="5551099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Принцип грозди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12">
            <a:extLst>
              <a:ext uri="{FF2B5EF4-FFF2-40B4-BE49-F238E27FC236}">
                <a16:creationId xmlns:a16="http://schemas.microsoft.com/office/drawing/2014/main" id="{C554807E-E0D1-D250-2F58-43C66E75110C}"/>
              </a:ext>
            </a:extLst>
          </p:cNvPr>
          <p:cNvSpPr/>
          <p:nvPr/>
        </p:nvSpPr>
        <p:spPr>
          <a:xfrm>
            <a:off x="1908929" y="5838873"/>
            <a:ext cx="7246382" cy="1824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Каждая «ягодка» ветви связана с ядром и может иметь собственные ответвления</a:t>
            </a:r>
            <a:endParaRPr lang="en-US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>
            <a:extLst>
              <a:ext uri="{FF2B5EF4-FFF2-40B4-BE49-F238E27FC236}">
                <a16:creationId xmlns:a16="http://schemas.microsoft.com/office/drawing/2014/main" id="{4C498589-92E8-640C-D07C-6ADB1C69B20F}"/>
              </a:ext>
            </a:extLst>
          </p:cNvPr>
          <p:cNvSpPr/>
          <p:nvPr/>
        </p:nvSpPr>
        <p:spPr>
          <a:xfrm>
            <a:off x="1888585" y="1338015"/>
            <a:ext cx="7556421" cy="1464588"/>
          </a:xfrm>
          <a:prstGeom prst="roundRect">
            <a:avLst>
              <a:gd name="adj" fmla="val 7492"/>
            </a:avLst>
          </a:prstGeom>
          <a:solidFill>
            <a:srgbClr val="FAF9F5"/>
          </a:solidFill>
          <a:ln w="22860">
            <a:solidFill>
              <a:srgbClr val="BFD3D8"/>
            </a:solidFill>
            <a:prstDash val="solid"/>
          </a:ln>
        </p:spPr>
      </p:sp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3320E6BB-E2A4-5516-9883-6B3429230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25" y="1338015"/>
            <a:ext cx="91440" cy="1464588"/>
          </a:xfrm>
          <a:prstGeom prst="rect">
            <a:avLst/>
          </a:prstGeom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02B06BF9-D201-8B07-FDAF-BE39FB64C22B}"/>
              </a:ext>
            </a:extLst>
          </p:cNvPr>
          <p:cNvSpPr/>
          <p:nvPr/>
        </p:nvSpPr>
        <p:spPr>
          <a:xfrm>
            <a:off x="2184098" y="1564948"/>
            <a:ext cx="5125760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Соответствие возрастным особенностям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41D55A9D-0042-580B-1CA5-5B4EA3239C9D}"/>
              </a:ext>
            </a:extLst>
          </p:cNvPr>
          <p:cNvSpPr/>
          <p:nvPr/>
        </p:nvSpPr>
        <p:spPr>
          <a:xfrm>
            <a:off x="2184098" y="1993930"/>
            <a:ext cx="7033974" cy="581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Дети 6–7 лет мыслят преимущественно образами. Кластер преобразует абстрактные научные термины в понятную визуальную структуру.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47B636F7-0108-9FFF-A582-4709A6D4236A}"/>
              </a:ext>
            </a:extLst>
          </p:cNvPr>
          <p:cNvSpPr/>
          <p:nvPr/>
        </p:nvSpPr>
        <p:spPr>
          <a:xfrm>
            <a:off x="1888585" y="2986316"/>
            <a:ext cx="7556421" cy="1464588"/>
          </a:xfrm>
          <a:prstGeom prst="roundRect">
            <a:avLst>
              <a:gd name="adj" fmla="val 7492"/>
            </a:avLst>
          </a:prstGeom>
          <a:solidFill>
            <a:srgbClr val="FAF9F5"/>
          </a:solidFill>
          <a:ln w="22860">
            <a:solidFill>
              <a:srgbClr val="BFD3D8"/>
            </a:solidFill>
            <a:prstDash val="solid"/>
          </a:ln>
        </p:spPr>
      </p:sp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E3C07603-71E2-8A03-BB29-5E8024E0B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25" y="2986316"/>
            <a:ext cx="91440" cy="1464588"/>
          </a:xfrm>
          <a:prstGeom prst="rect">
            <a:avLst/>
          </a:prstGeom>
        </p:spPr>
      </p:pic>
      <p:sp>
        <p:nvSpPr>
          <p:cNvPr id="8" name="Text 5">
            <a:extLst>
              <a:ext uri="{FF2B5EF4-FFF2-40B4-BE49-F238E27FC236}">
                <a16:creationId xmlns:a16="http://schemas.microsoft.com/office/drawing/2014/main" id="{91A9E62B-AD05-768E-74AD-B27AF3FD79A1}"/>
              </a:ext>
            </a:extLst>
          </p:cNvPr>
          <p:cNvSpPr/>
          <p:nvPr/>
        </p:nvSpPr>
        <p:spPr>
          <a:xfrm>
            <a:off x="2184098" y="3213249"/>
            <a:ext cx="410765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Развитие системного мышления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86C99DE3-3059-6349-03EE-831818C968B7}"/>
              </a:ext>
            </a:extLst>
          </p:cNvPr>
          <p:cNvSpPr/>
          <p:nvPr/>
        </p:nvSpPr>
        <p:spPr>
          <a:xfrm>
            <a:off x="2184098" y="3642231"/>
            <a:ext cx="7033974" cy="581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Прием учит выделять главное, классифицировать объекты и устанавливать логические связи с раннего возраста.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92D0ACB8-3F97-AE7A-257F-444DDEB266B1}"/>
              </a:ext>
            </a:extLst>
          </p:cNvPr>
          <p:cNvSpPr/>
          <p:nvPr/>
        </p:nvSpPr>
        <p:spPr>
          <a:xfrm>
            <a:off x="1888585" y="4634617"/>
            <a:ext cx="7556421" cy="1464588"/>
          </a:xfrm>
          <a:prstGeom prst="roundRect">
            <a:avLst>
              <a:gd name="adj" fmla="val 7492"/>
            </a:avLst>
          </a:prstGeom>
          <a:solidFill>
            <a:srgbClr val="FAF9F5"/>
          </a:solidFill>
          <a:ln w="22860">
            <a:solidFill>
              <a:srgbClr val="BFD3D8"/>
            </a:solidFill>
            <a:prstDash val="solid"/>
          </a:ln>
        </p:spPr>
      </p:sp>
      <p:pic>
        <p:nvPicPr>
          <p:cNvPr id="11" name="Image 3" descr="preencoded.png">
            <a:extLst>
              <a:ext uri="{FF2B5EF4-FFF2-40B4-BE49-F238E27FC236}">
                <a16:creationId xmlns:a16="http://schemas.microsoft.com/office/drawing/2014/main" id="{3BA4CF31-EB6C-9FF5-C463-7DB988485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25" y="4634617"/>
            <a:ext cx="91440" cy="1464588"/>
          </a:xfrm>
          <a:prstGeom prst="rect">
            <a:avLst/>
          </a:prstGeom>
        </p:spPr>
      </p:pic>
      <p:sp>
        <p:nvSpPr>
          <p:cNvPr id="12" name="Text 8">
            <a:extLst>
              <a:ext uri="{FF2B5EF4-FFF2-40B4-BE49-F238E27FC236}">
                <a16:creationId xmlns:a16="http://schemas.microsoft.com/office/drawing/2014/main" id="{385E371E-0866-022F-B2B9-38193757C4D2}"/>
              </a:ext>
            </a:extLst>
          </p:cNvPr>
          <p:cNvSpPr/>
          <p:nvPr/>
        </p:nvSpPr>
        <p:spPr>
          <a:xfrm>
            <a:off x="2184098" y="4861550"/>
            <a:ext cx="453187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Формирование учебной мотивации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45A09147-5182-2142-86C2-B8F1419E5647}"/>
              </a:ext>
            </a:extLst>
          </p:cNvPr>
          <p:cNvSpPr/>
          <p:nvPr/>
        </p:nvSpPr>
        <p:spPr>
          <a:xfrm>
            <a:off x="2184098" y="5290532"/>
            <a:ext cx="7033974" cy="581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Творческий процесс создания схемы превращает усвоение знаний в увлекательное конструирование.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0">
            <a:extLst>
              <a:ext uri="{FF2B5EF4-FFF2-40B4-BE49-F238E27FC236}">
                <a16:creationId xmlns:a16="http://schemas.microsoft.com/office/drawing/2014/main" id="{A9452335-0599-482C-D33E-29E26CADD587}"/>
              </a:ext>
            </a:extLst>
          </p:cNvPr>
          <p:cNvSpPr/>
          <p:nvPr/>
        </p:nvSpPr>
        <p:spPr>
          <a:xfrm>
            <a:off x="2184098" y="645012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30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Методическая ценность для первоклассников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0">
            <a:extLst>
              <a:ext uri="{FF2B5EF4-FFF2-40B4-BE49-F238E27FC236}">
                <a16:creationId xmlns:a16="http://schemas.microsoft.com/office/drawing/2014/main" id="{27A6E9DA-639D-BC6C-727A-F8CB455F85F4}"/>
              </a:ext>
            </a:extLst>
          </p:cNvPr>
          <p:cNvSpPr/>
          <p:nvPr/>
        </p:nvSpPr>
        <p:spPr>
          <a:xfrm>
            <a:off x="2255959" y="1198067"/>
            <a:ext cx="872847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Алгоритм построения кластера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2479E467-133A-748E-0956-8BFCD4B0A51E}"/>
              </a:ext>
            </a:extLst>
          </p:cNvPr>
          <p:cNvSpPr/>
          <p:nvPr/>
        </p:nvSpPr>
        <p:spPr>
          <a:xfrm>
            <a:off x="340400" y="1765102"/>
            <a:ext cx="179491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Light" pitchFamily="34" charset="-122"/>
                <a:cs typeface="Times New Roman" panose="02020603050405020304" pitchFamily="18" charset="0"/>
              </a:rPr>
              <a:t>01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75D699B8-27E1-A840-D42D-4B3F9DD1C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00" y="2120146"/>
            <a:ext cx="5070974" cy="30480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09278209-6BC2-EE1D-581F-9DE54712FF4F}"/>
              </a:ext>
            </a:extLst>
          </p:cNvPr>
          <p:cNvSpPr/>
          <p:nvPr/>
        </p:nvSpPr>
        <p:spPr>
          <a:xfrm>
            <a:off x="340400" y="2294453"/>
            <a:ext cx="383111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Выделение центрального понятия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3">
            <a:extLst>
              <a:ext uri="{FF2B5EF4-FFF2-40B4-BE49-F238E27FC236}">
                <a16:creationId xmlns:a16="http://schemas.microsoft.com/office/drawing/2014/main" id="{0922631D-5A85-7E42-292B-FE749F52F2CB}"/>
              </a:ext>
            </a:extLst>
          </p:cNvPr>
          <p:cNvSpPr/>
          <p:nvPr/>
        </p:nvSpPr>
        <p:spPr>
          <a:xfrm>
            <a:off x="340400" y="2784872"/>
            <a:ext cx="5070974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Определяем ключевое слово, вокруг которого будет строиться схема. Это «сердце» всей системы знаний.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6A064CBA-F9D9-18C5-7670-D3BA00D2B22C}"/>
              </a:ext>
            </a:extLst>
          </p:cNvPr>
          <p:cNvSpPr/>
          <p:nvPr/>
        </p:nvSpPr>
        <p:spPr>
          <a:xfrm>
            <a:off x="6975158" y="1765102"/>
            <a:ext cx="179491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Light" pitchFamily="34" charset="-122"/>
                <a:cs typeface="Times New Roman" panose="02020603050405020304" pitchFamily="18" charset="0"/>
              </a:rPr>
              <a:t>02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 1" descr="preencoded.png">
            <a:extLst>
              <a:ext uri="{FF2B5EF4-FFF2-40B4-BE49-F238E27FC236}">
                <a16:creationId xmlns:a16="http://schemas.microsoft.com/office/drawing/2014/main" id="{3FD9F670-3CAB-CB54-1132-68C8B3F50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159" y="2120146"/>
            <a:ext cx="5071068" cy="30480"/>
          </a:xfrm>
          <a:prstGeom prst="rect">
            <a:avLst/>
          </a:prstGeom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84AFF1A9-8180-9330-0E09-4D26A3BF3012}"/>
              </a:ext>
            </a:extLst>
          </p:cNvPr>
          <p:cNvSpPr/>
          <p:nvPr/>
        </p:nvSpPr>
        <p:spPr>
          <a:xfrm>
            <a:off x="6975159" y="2294453"/>
            <a:ext cx="332411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Определение основных веток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2C9EC752-CD0A-D16E-0A6E-BE59D133056A}"/>
              </a:ext>
            </a:extLst>
          </p:cNvPr>
          <p:cNvSpPr/>
          <p:nvPr/>
        </p:nvSpPr>
        <p:spPr>
          <a:xfrm>
            <a:off x="6975159" y="2784872"/>
            <a:ext cx="5071068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Выявляем главные категории, на которые делится центральное понятие. Каждая ветвь — это отдельное направление.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7">
            <a:extLst>
              <a:ext uri="{FF2B5EF4-FFF2-40B4-BE49-F238E27FC236}">
                <a16:creationId xmlns:a16="http://schemas.microsoft.com/office/drawing/2014/main" id="{49BEE516-F1B6-DF20-3865-8F7FAD75A79A}"/>
              </a:ext>
            </a:extLst>
          </p:cNvPr>
          <p:cNvSpPr/>
          <p:nvPr/>
        </p:nvSpPr>
        <p:spPr>
          <a:xfrm>
            <a:off x="340400" y="4202192"/>
            <a:ext cx="179491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Light" pitchFamily="34" charset="-122"/>
                <a:cs typeface="Times New Roman" panose="02020603050405020304" pitchFamily="18" charset="0"/>
              </a:rPr>
              <a:t>03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Image 2" descr="preencoded.png">
            <a:extLst>
              <a:ext uri="{FF2B5EF4-FFF2-40B4-BE49-F238E27FC236}">
                <a16:creationId xmlns:a16="http://schemas.microsoft.com/office/drawing/2014/main" id="{0BD57851-0333-3C6D-F205-23719762B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00" y="4534614"/>
            <a:ext cx="5070974" cy="30480"/>
          </a:xfrm>
          <a:prstGeom prst="rect">
            <a:avLst/>
          </a:prstGeom>
        </p:spPr>
      </p:pic>
      <p:sp>
        <p:nvSpPr>
          <p:cNvPr id="17" name="Text 8">
            <a:extLst>
              <a:ext uri="{FF2B5EF4-FFF2-40B4-BE49-F238E27FC236}">
                <a16:creationId xmlns:a16="http://schemas.microsoft.com/office/drawing/2014/main" id="{2ACB17A2-E0F2-4643-FBFF-0A80C5FA7241}"/>
              </a:ext>
            </a:extLst>
          </p:cNvPr>
          <p:cNvSpPr/>
          <p:nvPr/>
        </p:nvSpPr>
        <p:spPr>
          <a:xfrm>
            <a:off x="340400" y="4731544"/>
            <a:ext cx="293790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Наполнение содержанием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9">
            <a:extLst>
              <a:ext uri="{FF2B5EF4-FFF2-40B4-BE49-F238E27FC236}">
                <a16:creationId xmlns:a16="http://schemas.microsoft.com/office/drawing/2014/main" id="{875D3D29-D430-3A6E-0C2E-4CA0158A936B}"/>
              </a:ext>
            </a:extLst>
          </p:cNvPr>
          <p:cNvSpPr/>
          <p:nvPr/>
        </p:nvSpPr>
        <p:spPr>
          <a:xfrm>
            <a:off x="340400" y="5221962"/>
            <a:ext cx="5070974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Дополняем ветви конкретными примерами, признаками и фактами из изучаемой темы.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0">
            <a:extLst>
              <a:ext uri="{FF2B5EF4-FFF2-40B4-BE49-F238E27FC236}">
                <a16:creationId xmlns:a16="http://schemas.microsoft.com/office/drawing/2014/main" id="{1E3D43DC-0429-E295-C1EA-E047B82E39BB}"/>
              </a:ext>
            </a:extLst>
          </p:cNvPr>
          <p:cNvSpPr/>
          <p:nvPr/>
        </p:nvSpPr>
        <p:spPr>
          <a:xfrm>
            <a:off x="6975158" y="4202192"/>
            <a:ext cx="179491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Light" pitchFamily="34" charset="-122"/>
                <a:cs typeface="Times New Roman" panose="02020603050405020304" pitchFamily="18" charset="0"/>
              </a:rPr>
              <a:t>04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97DECDDE-671A-6B8C-81C5-FDFB8B2108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159" y="4534614"/>
            <a:ext cx="5071068" cy="30480"/>
          </a:xfrm>
          <a:prstGeom prst="rect">
            <a:avLst/>
          </a:prstGeom>
        </p:spPr>
      </p:pic>
      <p:sp>
        <p:nvSpPr>
          <p:cNvPr id="21" name="Text 11">
            <a:extLst>
              <a:ext uri="{FF2B5EF4-FFF2-40B4-BE49-F238E27FC236}">
                <a16:creationId xmlns:a16="http://schemas.microsoft.com/office/drawing/2014/main" id="{E7B02561-E0B7-846A-A2CE-476D03BF7B36}"/>
              </a:ext>
            </a:extLst>
          </p:cNvPr>
          <p:cNvSpPr/>
          <p:nvPr/>
        </p:nvSpPr>
        <p:spPr>
          <a:xfrm>
            <a:off x="6975158" y="4731544"/>
            <a:ext cx="235241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Установление связей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12">
            <a:extLst>
              <a:ext uri="{FF2B5EF4-FFF2-40B4-BE49-F238E27FC236}">
                <a16:creationId xmlns:a16="http://schemas.microsoft.com/office/drawing/2014/main" id="{D31C231F-9A9F-FB84-4E0A-4AED2A5A45A8}"/>
              </a:ext>
            </a:extLst>
          </p:cNvPr>
          <p:cNvSpPr/>
          <p:nvPr/>
        </p:nvSpPr>
        <p:spPr>
          <a:xfrm>
            <a:off x="6975159" y="5221962"/>
            <a:ext cx="5071068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Показываем, как ветви соотносятся между собой и с ядром. Схема становится целостной моделью знания.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92B16CF4-8451-C610-0462-382CA5645796}"/>
              </a:ext>
            </a:extLst>
          </p:cNvPr>
          <p:cNvSpPr/>
          <p:nvPr/>
        </p:nvSpPr>
        <p:spPr>
          <a:xfrm>
            <a:off x="2346364" y="897374"/>
            <a:ext cx="7556421" cy="1063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Практический кейс: </a:t>
            </a:r>
            <a:endParaRPr lang="ru-RU" sz="3300" dirty="0">
              <a:solidFill>
                <a:srgbClr val="2E3C4E"/>
              </a:solidFill>
              <a:latin typeface="Times New Roman" panose="02020603050405020304" pitchFamily="18" charset="0"/>
              <a:ea typeface="Host Grotesk Medium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4150"/>
              </a:lnSpc>
              <a:buNone/>
            </a:pPr>
            <a:r>
              <a:rPr lang="en-US" sz="3300" dirty="0" err="1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урок</a:t>
            </a:r>
            <a:r>
              <a:rPr lang="en-US" sz="33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 «Живая и неживая природа»</a:t>
            </a:r>
            <a:endParaRPr 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262176FC-E7F3-AEFC-3D00-F607CE59AE31}"/>
              </a:ext>
            </a:extLst>
          </p:cNvPr>
          <p:cNvSpPr/>
          <p:nvPr/>
        </p:nvSpPr>
        <p:spPr>
          <a:xfrm>
            <a:off x="2346364" y="22794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Центральное ядро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374A3CB0-068B-7472-00CF-5B7A95EEC8F5}"/>
              </a:ext>
            </a:extLst>
          </p:cNvPr>
          <p:cNvSpPr/>
          <p:nvPr/>
        </p:nvSpPr>
        <p:spPr>
          <a:xfrm>
            <a:off x="2346364" y="2725817"/>
            <a:ext cx="3570684" cy="6697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Слово «Природа» помещаем в центр доски или листа. Это отправная точка для всех рассуждений.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32273667-860D-DF9D-A98C-E771FCB56166}"/>
              </a:ext>
            </a:extLst>
          </p:cNvPr>
          <p:cNvSpPr/>
          <p:nvPr/>
        </p:nvSpPr>
        <p:spPr>
          <a:xfrm>
            <a:off x="6339720" y="2279452"/>
            <a:ext cx="280011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Ветви первого уровня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4C1B7398-10FC-AC1F-2CD2-F55586BDF274}"/>
              </a:ext>
            </a:extLst>
          </p:cNvPr>
          <p:cNvSpPr/>
          <p:nvPr/>
        </p:nvSpPr>
        <p:spPr>
          <a:xfrm>
            <a:off x="6339720" y="2725817"/>
            <a:ext cx="3570684" cy="4464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От ядра расходятся две основные ветви: «Живая природа» и «Неживая природа».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6">
            <a:extLst>
              <a:ext uri="{FF2B5EF4-FFF2-40B4-BE49-F238E27FC236}">
                <a16:creationId xmlns:a16="http://schemas.microsoft.com/office/drawing/2014/main" id="{010F06CB-FD5F-A37A-56BA-B738A2D8EF02}"/>
              </a:ext>
            </a:extLst>
          </p:cNvPr>
          <p:cNvSpPr/>
          <p:nvPr/>
        </p:nvSpPr>
        <p:spPr>
          <a:xfrm>
            <a:off x="2138837" y="3664829"/>
            <a:ext cx="3770591" cy="2008823"/>
          </a:xfrm>
          <a:prstGeom prst="roundRect">
            <a:avLst>
              <a:gd name="adj" fmla="val 3557"/>
            </a:avLst>
          </a:prstGeom>
          <a:solidFill>
            <a:srgbClr val="D9EDF2"/>
          </a:solidFill>
          <a:ln/>
        </p:spPr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B673B7AE-A243-AD8C-26EE-3C8637E89785}"/>
              </a:ext>
            </a:extLst>
          </p:cNvPr>
          <p:cNvSpPr/>
          <p:nvPr/>
        </p:nvSpPr>
        <p:spPr>
          <a:xfrm>
            <a:off x="2301238" y="3834851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Живая природа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A8C47B93-0E75-40B5-2D89-741617715682}"/>
              </a:ext>
            </a:extLst>
          </p:cNvPr>
          <p:cNvSpPr/>
          <p:nvPr/>
        </p:nvSpPr>
        <p:spPr>
          <a:xfrm>
            <a:off x="2308858" y="4184657"/>
            <a:ext cx="3608190" cy="10269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Дышит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Растёт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Размножается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Отмирает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7F501FBA-887C-234D-338D-06ACCB0C96C8}"/>
              </a:ext>
            </a:extLst>
          </p:cNvPr>
          <p:cNvSpPr/>
          <p:nvPr/>
        </p:nvSpPr>
        <p:spPr>
          <a:xfrm>
            <a:off x="2308858" y="5288009"/>
            <a:ext cx="3608190" cy="223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Примеры: деревья, животные, грибы, человек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hape 10">
            <a:extLst>
              <a:ext uri="{FF2B5EF4-FFF2-40B4-BE49-F238E27FC236}">
                <a16:creationId xmlns:a16="http://schemas.microsoft.com/office/drawing/2014/main" id="{D2BA1A51-237C-1A3C-7134-0291802650D3}"/>
              </a:ext>
            </a:extLst>
          </p:cNvPr>
          <p:cNvSpPr/>
          <p:nvPr/>
        </p:nvSpPr>
        <p:spPr>
          <a:xfrm>
            <a:off x="6339720" y="3664829"/>
            <a:ext cx="3545285" cy="2008823"/>
          </a:xfrm>
          <a:prstGeom prst="rect">
            <a:avLst/>
          </a:prstGeom>
          <a:solidFill>
            <a:srgbClr val="D9EDF2"/>
          </a:solidFill>
          <a:ln/>
        </p:spPr>
      </p:sp>
      <p:sp>
        <p:nvSpPr>
          <p:cNvPr id="15" name="Shape 11">
            <a:extLst>
              <a:ext uri="{FF2B5EF4-FFF2-40B4-BE49-F238E27FC236}">
                <a16:creationId xmlns:a16="http://schemas.microsoft.com/office/drawing/2014/main" id="{DE94BE02-B14E-0BD6-9A80-FDFE659E7C15}"/>
              </a:ext>
            </a:extLst>
          </p:cNvPr>
          <p:cNvSpPr/>
          <p:nvPr/>
        </p:nvSpPr>
        <p:spPr>
          <a:xfrm>
            <a:off x="6339720" y="3664829"/>
            <a:ext cx="3545285" cy="2286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80DFA497-BE17-B22F-2B76-BC7892F7DBC0}"/>
              </a:ext>
            </a:extLst>
          </p:cNvPr>
          <p:cNvSpPr/>
          <p:nvPr/>
        </p:nvSpPr>
        <p:spPr>
          <a:xfrm>
            <a:off x="6407108" y="3834851"/>
            <a:ext cx="999697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Неживая природа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3">
            <a:extLst>
              <a:ext uri="{FF2B5EF4-FFF2-40B4-BE49-F238E27FC236}">
                <a16:creationId xmlns:a16="http://schemas.microsoft.com/office/drawing/2014/main" id="{1B8E84E6-EB99-BEF0-30FC-128E6CFD0948}"/>
              </a:ext>
            </a:extLst>
          </p:cNvPr>
          <p:cNvSpPr/>
          <p:nvPr/>
        </p:nvSpPr>
        <p:spPr>
          <a:xfrm>
            <a:off x="6445921" y="4177036"/>
            <a:ext cx="3385423" cy="10269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Не дышит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Не растёт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Не размножается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Не отмирает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4">
            <a:extLst>
              <a:ext uri="{FF2B5EF4-FFF2-40B4-BE49-F238E27FC236}">
                <a16:creationId xmlns:a16="http://schemas.microsoft.com/office/drawing/2014/main" id="{FDD00322-3348-E10C-F988-5A3F9C7B69D0}"/>
              </a:ext>
            </a:extLst>
          </p:cNvPr>
          <p:cNvSpPr/>
          <p:nvPr/>
        </p:nvSpPr>
        <p:spPr>
          <a:xfrm>
            <a:off x="6329559" y="5280389"/>
            <a:ext cx="3385423" cy="2232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Примеры: камни, вода, воздух, солнце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022FE427-7D0E-9B7F-ADE0-FFBA066C1714}"/>
              </a:ext>
            </a:extLst>
          </p:cNvPr>
          <p:cNvSpPr/>
          <p:nvPr/>
        </p:nvSpPr>
        <p:spPr>
          <a:xfrm>
            <a:off x="2317789" y="1096743"/>
            <a:ext cx="7556421" cy="12049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Деятельность учащихся на уроке</a:t>
            </a:r>
            <a:endParaRPr lang="en-US" sz="3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CA6AD08F-76C2-0B7B-AAED-8415BD3818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3427" y="2109548"/>
            <a:ext cx="481965" cy="481965"/>
          </a:xfrm>
          <a:prstGeom prst="rect">
            <a:avLst/>
          </a:prstGeom>
        </p:spPr>
      </p:pic>
      <p:sp>
        <p:nvSpPr>
          <p:cNvPr id="6" name="Text 1">
            <a:extLst>
              <a:ext uri="{FF2B5EF4-FFF2-40B4-BE49-F238E27FC236}">
                <a16:creationId xmlns:a16="http://schemas.microsoft.com/office/drawing/2014/main" id="{479C61E3-FB08-D8C9-2FC9-707BD1CA51E9}"/>
              </a:ext>
            </a:extLst>
          </p:cNvPr>
          <p:cNvSpPr/>
          <p:nvPr/>
        </p:nvSpPr>
        <p:spPr>
          <a:xfrm>
            <a:off x="2317789" y="2049303"/>
            <a:ext cx="4049911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Работа с магнитными карточками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03F1E689-03D9-141B-707E-C807926EF6C1}"/>
              </a:ext>
            </a:extLst>
          </p:cNvPr>
          <p:cNvSpPr/>
          <p:nvPr/>
        </p:nvSpPr>
        <p:spPr>
          <a:xfrm>
            <a:off x="2317789" y="2448758"/>
            <a:ext cx="7556421" cy="534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Дети выходят к доске и самостоятельно размещают карточки с объектами природы на соответствующие ветви кластера.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2" descr="preencoded.png">
            <a:extLst>
              <a:ext uri="{FF2B5EF4-FFF2-40B4-BE49-F238E27FC236}">
                <a16:creationId xmlns:a16="http://schemas.microsoft.com/office/drawing/2014/main" id="{E2A763E7-AC73-C9DC-9332-E50B53A2A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3427" y="3442811"/>
            <a:ext cx="481965" cy="481965"/>
          </a:xfrm>
          <a:prstGeom prst="rect">
            <a:avLst/>
          </a:prstGeom>
        </p:spPr>
      </p:pic>
      <p:sp>
        <p:nvSpPr>
          <p:cNvPr id="9" name="Text 3">
            <a:extLst>
              <a:ext uri="{FF2B5EF4-FFF2-40B4-BE49-F238E27FC236}">
                <a16:creationId xmlns:a16="http://schemas.microsoft.com/office/drawing/2014/main" id="{DC296582-B34A-B44F-A25C-E1CBD2D08AE0}"/>
              </a:ext>
            </a:extLst>
          </p:cNvPr>
          <p:cNvSpPr/>
          <p:nvPr/>
        </p:nvSpPr>
        <p:spPr>
          <a:xfrm>
            <a:off x="2317789" y="3284340"/>
            <a:ext cx="3452813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Заполнение мини-кластеров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56BB9C43-5396-FC67-B50F-E8016F2208DE}"/>
              </a:ext>
            </a:extLst>
          </p:cNvPr>
          <p:cNvSpPr/>
          <p:nvPr/>
        </p:nvSpPr>
        <p:spPr>
          <a:xfrm>
            <a:off x="2317789" y="3683794"/>
            <a:ext cx="7556421" cy="534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 парах учащиеся создают свои версии схем, используя готовые шаблоны и иллюстрации.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age 3" descr="preencoded.png">
            <a:extLst>
              <a:ext uri="{FF2B5EF4-FFF2-40B4-BE49-F238E27FC236}">
                <a16:creationId xmlns:a16="http://schemas.microsoft.com/office/drawing/2014/main" id="{695C4030-E176-F3EB-4C90-EDFD6D3E08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03427" y="4567715"/>
            <a:ext cx="481965" cy="481965"/>
          </a:xfrm>
          <a:prstGeom prst="rect">
            <a:avLst/>
          </a:prstGeom>
        </p:spPr>
      </p:pic>
      <p:sp>
        <p:nvSpPr>
          <p:cNvPr id="12" name="Text 5">
            <a:extLst>
              <a:ext uri="{FF2B5EF4-FFF2-40B4-BE49-F238E27FC236}">
                <a16:creationId xmlns:a16="http://schemas.microsoft.com/office/drawing/2014/main" id="{4A638FAB-22BB-9055-36DA-D254912D396E}"/>
              </a:ext>
            </a:extLst>
          </p:cNvPr>
          <p:cNvSpPr/>
          <p:nvPr/>
        </p:nvSpPr>
        <p:spPr>
          <a:xfrm>
            <a:off x="2317789" y="4507470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Поиск ошибок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6">
            <a:extLst>
              <a:ext uri="{FF2B5EF4-FFF2-40B4-BE49-F238E27FC236}">
                <a16:creationId xmlns:a16="http://schemas.microsoft.com/office/drawing/2014/main" id="{E9EA2836-BFFD-51D6-CCD2-936065B5E162}"/>
              </a:ext>
            </a:extLst>
          </p:cNvPr>
          <p:cNvSpPr/>
          <p:nvPr/>
        </p:nvSpPr>
        <p:spPr>
          <a:xfrm>
            <a:off x="2317789" y="4906924"/>
            <a:ext cx="7556421" cy="534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50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Учитель предлагает «сломанный» кластер с неправильными связями. Дети находят и исправляют ошибки в группе.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38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22BB7D54-9AE4-8B01-9259-D55C6C64D8D6}"/>
              </a:ext>
            </a:extLst>
          </p:cNvPr>
          <p:cNvSpPr/>
          <p:nvPr/>
        </p:nvSpPr>
        <p:spPr>
          <a:xfrm>
            <a:off x="761821" y="1215628"/>
            <a:ext cx="1066835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Анализ образовательных результатов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D101EF37-1FB9-E3CA-10D6-60FA0D0BB458}"/>
              </a:ext>
            </a:extLst>
          </p:cNvPr>
          <p:cNvSpPr/>
          <p:nvPr/>
        </p:nvSpPr>
        <p:spPr>
          <a:xfrm>
            <a:off x="761821" y="2015133"/>
            <a:ext cx="9435703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Какие универсальные учебные действия формируются?</a:t>
            </a:r>
            <a:endParaRPr lang="en-US" sz="2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021F3516-2722-6970-0A6E-3C48BE043FFF}"/>
              </a:ext>
            </a:extLst>
          </p:cNvPr>
          <p:cNvSpPr/>
          <p:nvPr/>
        </p:nvSpPr>
        <p:spPr>
          <a:xfrm>
            <a:off x="246637" y="2775333"/>
            <a:ext cx="3711654" cy="2947392"/>
          </a:xfrm>
          <a:prstGeom prst="roundRect">
            <a:avLst>
              <a:gd name="adj" fmla="val 2973"/>
            </a:avLst>
          </a:prstGeom>
          <a:solidFill>
            <a:srgbClr val="FAF9F5"/>
          </a:solidFill>
          <a:ln w="30480">
            <a:solidFill>
              <a:srgbClr val="BFD3D8"/>
            </a:solidFill>
            <a:prstDash val="solid"/>
          </a:ln>
        </p:spPr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7DA86D7F-024E-EF8A-6D74-04120883406F}"/>
              </a:ext>
            </a:extLst>
          </p:cNvPr>
          <p:cNvSpPr/>
          <p:nvPr/>
        </p:nvSpPr>
        <p:spPr>
          <a:xfrm>
            <a:off x="277117" y="2805813"/>
            <a:ext cx="3657735" cy="625811"/>
          </a:xfrm>
          <a:prstGeom prst="roundRect">
            <a:avLst>
              <a:gd name="adj" fmla="val 8626"/>
            </a:avLst>
          </a:prstGeom>
          <a:solidFill>
            <a:srgbClr val="D9EDF2"/>
          </a:solidFill>
          <a:ln/>
        </p:spPr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7EB94361-DF73-9E1C-ED6C-9DB422A09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74735" y="2972024"/>
            <a:ext cx="312851" cy="312851"/>
          </a:xfrm>
          <a:prstGeom prst="rect">
            <a:avLst/>
          </a:prstGeom>
        </p:spPr>
      </p:pic>
      <p:sp>
        <p:nvSpPr>
          <p:cNvPr id="9" name="Text 4">
            <a:extLst>
              <a:ext uri="{FF2B5EF4-FFF2-40B4-BE49-F238E27FC236}">
                <a16:creationId xmlns:a16="http://schemas.microsoft.com/office/drawing/2014/main" id="{82B1E960-A556-9B43-53F5-2ABEAFA3F437}"/>
              </a:ext>
            </a:extLst>
          </p:cNvPr>
          <p:cNvSpPr/>
          <p:nvPr/>
        </p:nvSpPr>
        <p:spPr>
          <a:xfrm>
            <a:off x="503931" y="3713069"/>
            <a:ext cx="2635385" cy="325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Познавательные УУД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4AB6591D-BAB1-893D-16DD-8D7AA0BC8FF0}"/>
              </a:ext>
            </a:extLst>
          </p:cNvPr>
          <p:cNvSpPr/>
          <p:nvPr/>
        </p:nvSpPr>
        <p:spPr>
          <a:xfrm>
            <a:off x="503931" y="4203487"/>
            <a:ext cx="3256504" cy="1397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Классификация объектов по признакам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Сравнение и обобщение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Моделирование связей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6">
            <a:extLst>
              <a:ext uri="{FF2B5EF4-FFF2-40B4-BE49-F238E27FC236}">
                <a16:creationId xmlns:a16="http://schemas.microsoft.com/office/drawing/2014/main" id="{D9EFFC85-1408-5BA1-C2BD-F0191A695A53}"/>
              </a:ext>
            </a:extLst>
          </p:cNvPr>
          <p:cNvSpPr/>
          <p:nvPr/>
        </p:nvSpPr>
        <p:spPr>
          <a:xfrm>
            <a:off x="4279627" y="2769210"/>
            <a:ext cx="3711653" cy="2912175"/>
          </a:xfrm>
          <a:prstGeom prst="roundRect">
            <a:avLst>
              <a:gd name="adj" fmla="val 2973"/>
            </a:avLst>
          </a:prstGeom>
          <a:solidFill>
            <a:srgbClr val="FAF9F5"/>
          </a:solidFill>
          <a:ln w="30480">
            <a:solidFill>
              <a:srgbClr val="BFD3D8"/>
            </a:solidFill>
            <a:prstDash val="solid"/>
          </a:ln>
        </p:spPr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AE0A2083-1425-E384-CE9E-D697D1A65DA4}"/>
              </a:ext>
            </a:extLst>
          </p:cNvPr>
          <p:cNvSpPr/>
          <p:nvPr/>
        </p:nvSpPr>
        <p:spPr>
          <a:xfrm>
            <a:off x="4310107" y="2799690"/>
            <a:ext cx="3657734" cy="618334"/>
          </a:xfrm>
          <a:prstGeom prst="roundRect">
            <a:avLst>
              <a:gd name="adj" fmla="val 8626"/>
            </a:avLst>
          </a:prstGeom>
          <a:solidFill>
            <a:srgbClr val="D9EDF2"/>
          </a:solidFill>
          <a:ln/>
        </p:spPr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945BA44B-0B0F-80AE-01EE-DB05331F7A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07725" y="2965901"/>
            <a:ext cx="309113" cy="309113"/>
          </a:xfrm>
          <a:prstGeom prst="rect">
            <a:avLst/>
          </a:prstGeom>
        </p:spPr>
      </p:pic>
      <p:sp>
        <p:nvSpPr>
          <p:cNvPr id="14" name="Text 8">
            <a:extLst>
              <a:ext uri="{FF2B5EF4-FFF2-40B4-BE49-F238E27FC236}">
                <a16:creationId xmlns:a16="http://schemas.microsoft.com/office/drawing/2014/main" id="{3AC00FFE-D790-1032-1F23-C7DD8111488E}"/>
              </a:ext>
            </a:extLst>
          </p:cNvPr>
          <p:cNvSpPr/>
          <p:nvPr/>
        </p:nvSpPr>
        <p:spPr>
          <a:xfrm>
            <a:off x="4536922" y="3706946"/>
            <a:ext cx="2507748" cy="3219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Регулятивные УУД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F820F260-96E3-BFA7-B8C5-9A7080568E98}"/>
              </a:ext>
            </a:extLst>
          </p:cNvPr>
          <p:cNvSpPr/>
          <p:nvPr/>
        </p:nvSpPr>
        <p:spPr>
          <a:xfrm>
            <a:off x="4536921" y="4197364"/>
            <a:ext cx="3256503" cy="138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Работа по алгоритму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Контроль и коррекция действий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Самооценка результата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hape 10">
            <a:extLst>
              <a:ext uri="{FF2B5EF4-FFF2-40B4-BE49-F238E27FC236}">
                <a16:creationId xmlns:a16="http://schemas.microsoft.com/office/drawing/2014/main" id="{25D51E64-27A8-CC35-AD2B-4772C77FA637}"/>
              </a:ext>
            </a:extLst>
          </p:cNvPr>
          <p:cNvSpPr/>
          <p:nvPr/>
        </p:nvSpPr>
        <p:spPr>
          <a:xfrm>
            <a:off x="8303620" y="2780070"/>
            <a:ext cx="3575821" cy="2912175"/>
          </a:xfrm>
          <a:prstGeom prst="roundRect">
            <a:avLst>
              <a:gd name="adj" fmla="val 2973"/>
            </a:avLst>
          </a:prstGeom>
          <a:solidFill>
            <a:srgbClr val="FAF9F5"/>
          </a:solidFill>
          <a:ln w="30480">
            <a:solidFill>
              <a:srgbClr val="BFD3D8"/>
            </a:solidFill>
            <a:prstDash val="solid"/>
          </a:ln>
        </p:spPr>
      </p:sp>
      <p:sp>
        <p:nvSpPr>
          <p:cNvPr id="17" name="Shape 11">
            <a:extLst>
              <a:ext uri="{FF2B5EF4-FFF2-40B4-BE49-F238E27FC236}">
                <a16:creationId xmlns:a16="http://schemas.microsoft.com/office/drawing/2014/main" id="{193F11BA-723B-58EB-7116-B4353D43B002}"/>
              </a:ext>
            </a:extLst>
          </p:cNvPr>
          <p:cNvSpPr/>
          <p:nvPr/>
        </p:nvSpPr>
        <p:spPr>
          <a:xfrm>
            <a:off x="8334100" y="2810550"/>
            <a:ext cx="3523875" cy="618334"/>
          </a:xfrm>
          <a:prstGeom prst="roundRect">
            <a:avLst>
              <a:gd name="adj" fmla="val 8626"/>
            </a:avLst>
          </a:prstGeom>
          <a:solidFill>
            <a:srgbClr val="D9EDF2"/>
          </a:solidFill>
          <a:ln/>
        </p:spPr>
      </p:sp>
      <p:pic>
        <p:nvPicPr>
          <p:cNvPr id="18" name="Image 2" descr="preencoded.png">
            <a:extLst>
              <a:ext uri="{FF2B5EF4-FFF2-40B4-BE49-F238E27FC236}">
                <a16:creationId xmlns:a16="http://schemas.microsoft.com/office/drawing/2014/main" id="{B6A04DA9-64D1-B51D-557A-3306E01A80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31719" y="2976761"/>
            <a:ext cx="309113" cy="309113"/>
          </a:xfrm>
          <a:prstGeom prst="rect">
            <a:avLst/>
          </a:prstGeom>
        </p:spPr>
      </p:pic>
      <p:sp>
        <p:nvSpPr>
          <p:cNvPr id="19" name="Text 12">
            <a:extLst>
              <a:ext uri="{FF2B5EF4-FFF2-40B4-BE49-F238E27FC236}">
                <a16:creationId xmlns:a16="http://schemas.microsoft.com/office/drawing/2014/main" id="{90FBA911-A22D-7531-2891-3C366AC68A52}"/>
              </a:ext>
            </a:extLst>
          </p:cNvPr>
          <p:cNvSpPr/>
          <p:nvPr/>
        </p:nvSpPr>
        <p:spPr>
          <a:xfrm>
            <a:off x="8560914" y="3717806"/>
            <a:ext cx="2750272" cy="3219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Коммуникативные УУД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3">
            <a:extLst>
              <a:ext uri="{FF2B5EF4-FFF2-40B4-BE49-F238E27FC236}">
                <a16:creationId xmlns:a16="http://schemas.microsoft.com/office/drawing/2014/main" id="{1C395675-7F4E-CD84-C7FD-5F49BE19F628}"/>
              </a:ext>
            </a:extLst>
          </p:cNvPr>
          <p:cNvSpPr/>
          <p:nvPr/>
        </p:nvSpPr>
        <p:spPr>
          <a:xfrm>
            <a:off x="8560914" y="4208224"/>
            <a:ext cx="3137328" cy="138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Совместное обсуждение схемы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Аргументация выбора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Слушание партнёра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333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A80A1366-FCDF-A60E-AE64-6CF5FF1D65AD}"/>
              </a:ext>
            </a:extLst>
          </p:cNvPr>
          <p:cNvSpPr/>
          <p:nvPr/>
        </p:nvSpPr>
        <p:spPr>
          <a:xfrm>
            <a:off x="2122931" y="737369"/>
            <a:ext cx="633079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Заключение и выводы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1">
            <a:extLst>
              <a:ext uri="{FF2B5EF4-FFF2-40B4-BE49-F238E27FC236}">
                <a16:creationId xmlns:a16="http://schemas.microsoft.com/office/drawing/2014/main" id="{4D4E59BF-7E15-EE96-2DD8-2E32D68B53CE}"/>
              </a:ext>
            </a:extLst>
          </p:cNvPr>
          <p:cNvSpPr/>
          <p:nvPr/>
        </p:nvSpPr>
        <p:spPr>
          <a:xfrm>
            <a:off x="2122931" y="158223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A61E8CD2-5D78-D0BB-AAB3-6AB74C836E8A}"/>
              </a:ext>
            </a:extLst>
          </p:cNvPr>
          <p:cNvSpPr/>
          <p:nvPr/>
        </p:nvSpPr>
        <p:spPr>
          <a:xfrm>
            <a:off x="2860047" y="1660104"/>
            <a:ext cx="541722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Кластер — универсальный инструмент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E8893B65-01B6-0466-71D8-0926CF7C2765}"/>
              </a:ext>
            </a:extLst>
          </p:cNvPr>
          <p:cNvSpPr/>
          <p:nvPr/>
        </p:nvSpPr>
        <p:spPr>
          <a:xfrm>
            <a:off x="2860047" y="2150522"/>
            <a:ext cx="681930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Прием применим на всех предметах начальной школы: от окружающего мира до математики и русского языка.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E9CFC516-EB2D-8F28-1ACF-652C8757209B}"/>
              </a:ext>
            </a:extLst>
          </p:cNvPr>
          <p:cNvSpPr/>
          <p:nvPr/>
        </p:nvSpPr>
        <p:spPr>
          <a:xfrm>
            <a:off x="2122931" y="3022361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E15BD315-FA10-EE57-0602-4F89FB154351}"/>
              </a:ext>
            </a:extLst>
          </p:cNvPr>
          <p:cNvSpPr/>
          <p:nvPr/>
        </p:nvSpPr>
        <p:spPr>
          <a:xfrm>
            <a:off x="2860047" y="3100227"/>
            <a:ext cx="49793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Ученик становится исследователем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E81C4905-6C38-088E-0F8E-2EBBC262AB3D}"/>
              </a:ext>
            </a:extLst>
          </p:cNvPr>
          <p:cNvSpPr/>
          <p:nvPr/>
        </p:nvSpPr>
        <p:spPr>
          <a:xfrm>
            <a:off x="2860047" y="3590646"/>
            <a:ext cx="681930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Создание схемы превращает пассивное восприятие в активное конструирование системы знаний.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290B1293-B163-1641-1BAD-004706357858}"/>
              </a:ext>
            </a:extLst>
          </p:cNvPr>
          <p:cNvSpPr/>
          <p:nvPr/>
        </p:nvSpPr>
        <p:spPr>
          <a:xfrm>
            <a:off x="2122931" y="4462485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75CBA58F-BDE8-6A74-0B91-A4AA5A50468D}"/>
              </a:ext>
            </a:extLst>
          </p:cNvPr>
          <p:cNvSpPr/>
          <p:nvPr/>
        </p:nvSpPr>
        <p:spPr>
          <a:xfrm>
            <a:off x="2860047" y="4540352"/>
            <a:ext cx="515040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Times New Roman" panose="02020603050405020304" pitchFamily="18" charset="0"/>
                <a:ea typeface="Host Grotesk Medium" pitchFamily="34" charset="-122"/>
                <a:cs typeface="Times New Roman" panose="02020603050405020304" pitchFamily="18" charset="0"/>
              </a:rPr>
              <a:t>Мост между образным и логическим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511715D7-58E0-1C48-AA48-F2B6760F78FC}"/>
              </a:ext>
            </a:extLst>
          </p:cNvPr>
          <p:cNvSpPr/>
          <p:nvPr/>
        </p:nvSpPr>
        <p:spPr>
          <a:xfrm>
            <a:off x="2860047" y="5030770"/>
            <a:ext cx="681930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Кластер помогает детям перейти от наглядного мышления к пониманию абстрактных научных категорий.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57221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Microsoft Macintosh PowerPoint</Application>
  <PresentationFormat>Широкоэкранный</PresentationFormat>
  <Paragraphs>94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Microsoft Office User</cp:lastModifiedBy>
  <cp:revision>1</cp:revision>
  <dcterms:created xsi:type="dcterms:W3CDTF">2024-01-14T08:39:34Z</dcterms:created>
  <dcterms:modified xsi:type="dcterms:W3CDTF">2026-03-24T19:13:54Z</dcterms:modified>
</cp:coreProperties>
</file>