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533789" y="2121739"/>
            <a:ext cx="8696132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2800" b="1" i="1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Тема: </a:t>
            </a:r>
            <a:r>
              <a:rPr lang="ru-RU" sz="2800" i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Интерактивное задание «Строим Кремль»</a:t>
            </a:r>
            <a:endParaRPr sz="2800" b="0" i="1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070731" y="5207630"/>
            <a:ext cx="6875539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Чикиндина София Сергеевна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истории, МАОУ Гимназия №11, городской округ Балашиха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251971" y="316243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2800" b="1" dirty="0"/>
              <a:t>Краткое описание опыта</a:t>
            </a:r>
            <a:endParaRPr sz="2800" b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-130630" y="1150694"/>
            <a:ext cx="12204442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/>
              <a:t>Цель: </a:t>
            </a:r>
            <a:r>
              <a:rPr lang="ru-RU" dirty="0"/>
              <a:t>Формирование у детей представлений об истории и архитектуре Кремля как символа России, а также развитие конструктивных и 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социально‑коммуникативных навыков через практическую деятельность.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Задачи:</a:t>
            </a:r>
            <a:endParaRPr b="1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4545C7C-652E-4E62-8BF1-5138A750D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951202"/>
              </p:ext>
            </p:extLst>
          </p:nvPr>
        </p:nvGraphicFramePr>
        <p:xfrm>
          <a:off x="59093" y="3200400"/>
          <a:ext cx="12073813" cy="3383280"/>
        </p:xfrm>
        <a:graphic>
          <a:graphicData uri="http://schemas.openxmlformats.org/drawingml/2006/table">
            <a:tbl>
              <a:tblPr firstRow="1" bandRow="1">
                <a:solidFill>
                  <a:srgbClr val="FFFFCC">
                    <a:alpha val="14118"/>
                  </a:srgbClr>
                </a:solidFill>
                <a:tableStyleId>{ED083AE6-46FA-4A59-8FB0-9F97EB10719F}</a:tableStyleId>
              </a:tblPr>
              <a:tblGrid>
                <a:gridCol w="2715208">
                  <a:extLst>
                    <a:ext uri="{9D8B030D-6E8A-4147-A177-3AD203B41FA5}">
                      <a16:colId xmlns:a16="http://schemas.microsoft.com/office/drawing/2014/main" val="2415293463"/>
                    </a:ext>
                  </a:extLst>
                </a:gridCol>
                <a:gridCol w="4189445">
                  <a:extLst>
                    <a:ext uri="{9D8B030D-6E8A-4147-A177-3AD203B41FA5}">
                      <a16:colId xmlns:a16="http://schemas.microsoft.com/office/drawing/2014/main" val="1093077193"/>
                    </a:ext>
                  </a:extLst>
                </a:gridCol>
                <a:gridCol w="5169160">
                  <a:extLst>
                    <a:ext uri="{9D8B030D-6E8A-4147-A177-3AD203B41FA5}">
                      <a16:colId xmlns:a16="http://schemas.microsoft.com/office/drawing/2014/main" val="2761475844"/>
                    </a:ext>
                  </a:extLst>
                </a:gridCol>
              </a:tblGrid>
              <a:tr h="3178006">
                <a:tc>
                  <a:txBody>
                    <a:bodyPr/>
                    <a:lstStyle/>
                    <a:p>
                      <a:r>
                        <a:rPr lang="ru-RU" sz="1800" b="1" u="none" strike="noStrike" cap="none" dirty="0">
                          <a:effectLst/>
                          <a:sym typeface="Arial"/>
                        </a:rPr>
                        <a:t>Образовательные: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познакомить детей с историей возникновения и развития Кремля:</a:t>
                      </a:r>
                    </a:p>
                    <a:p>
                      <a:endParaRPr lang="ru-RU" sz="1800" b="0" u="none" strike="noStrike" cap="none" dirty="0">
                        <a:effectLst/>
                        <a:sym typeface="Arial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b="0" u="none" strike="noStrike" cap="none" dirty="0">
                        <a:effectLst/>
                        <a:sym typeface="Arial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закрепить знания о 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структуре 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Кремля (стены, башни, зубцы, ворота и т. д.)</a:t>
                      </a:r>
                    </a:p>
                    <a:p>
                      <a:endParaRPr lang="ru-RU" sz="18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none" strike="noStrike" cap="none" dirty="0">
                          <a:effectLst/>
                          <a:sym typeface="Arial"/>
                        </a:rPr>
                        <a:t>Развивающие: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развить пространственное 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конструктивное мышление,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планирование этапов строительства, соотнесение деталей с чертежом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1800" b="0" u="none" strike="noStrike" cap="none" dirty="0">
                        <a:effectLst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стимулировать творческое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воображение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(предложение собственных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вариантов оформления башен, стен)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800" b="0" u="none" strike="noStrike" cap="none" dirty="0">
                        <a:effectLst/>
                        <a:sym typeface="Arial"/>
                      </a:endParaRPr>
                    </a:p>
                    <a:p>
                      <a:endParaRPr lang="ru-RU" sz="18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none" strike="noStrike" cap="none" dirty="0">
                          <a:effectLst/>
                          <a:sym typeface="Arial"/>
                        </a:rPr>
                        <a:t>Воспитательные: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воспитать чувство гордости за историческое 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наследие России и уважение к труду 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мастеров‑строителей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b="0" u="none" strike="noStrike" cap="none" dirty="0">
                        <a:effectLst/>
                        <a:sym typeface="Arial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1800" b="0" u="none" strike="noStrike" cap="none" dirty="0">
                        <a:effectLst/>
                        <a:sym typeface="Arial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800" b="0" u="none" strike="noStrike" cap="none" dirty="0">
                          <a:effectLst/>
                          <a:sym typeface="Arial"/>
                        </a:rPr>
                        <a:t>способствовать развитию культуры общения: умение выслушивать идеи других, корректно высказывать своё мнение.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ru-RU" sz="18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130179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2800" b="1" dirty="0"/>
              <a:t>Теоретическое описание приема</a:t>
            </a:r>
            <a:endParaRPr sz="2800" b="1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0" y="1554160"/>
            <a:ext cx="11178073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>
              <a:buNone/>
            </a:pPr>
            <a:r>
              <a:rPr lang="ru-RU" dirty="0"/>
              <a:t>класс делится на группы;</a:t>
            </a:r>
          </a:p>
          <a:p>
            <a:pPr marL="114300" indent="0">
              <a:buNone/>
            </a:pPr>
            <a:r>
              <a:rPr lang="ru-RU" dirty="0"/>
              <a:t>группа получает набор карточек с изображениями элементов Кремля </a:t>
            </a:r>
          </a:p>
          <a:p>
            <a:pPr marL="114300" indent="0">
              <a:buNone/>
            </a:pPr>
            <a:r>
              <a:rPr lang="ru-RU" dirty="0"/>
              <a:t>(стены, башни, ворота и т. д.);</a:t>
            </a:r>
          </a:p>
          <a:p>
            <a:pPr marL="114300" indent="0">
              <a:buNone/>
            </a:pPr>
            <a:r>
              <a:rPr lang="ru-RU" dirty="0"/>
              <a:t>задача собрать «свой» Кремль и объяснить, какую функцию выполнял каждый элемент;</a:t>
            </a:r>
          </a:p>
          <a:p>
            <a:pPr marL="114300" indent="0">
              <a:buNone/>
            </a:pPr>
            <a:r>
              <a:rPr lang="ru-RU" dirty="0"/>
              <a:t>обсуждение результатов, сравнение с реальным планом Кремля.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65681" y="1067334"/>
            <a:ext cx="9704100" cy="3681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28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2800" b="1" dirty="0"/>
              <a:t>Практическая значимость</a:t>
            </a:r>
            <a:endParaRPr sz="2800" b="1" dirty="0"/>
          </a:p>
          <a:p>
            <a:pPr lvl="0">
              <a:buSzPct val="202112"/>
            </a:pPr>
            <a:r>
              <a:rPr lang="ru-RU" sz="2800" i="1" dirty="0"/>
              <a:t>Тема урока – «Москва белокаменная»</a:t>
            </a:r>
            <a:br>
              <a:rPr lang="ru-RU" sz="2800" i="1" dirty="0"/>
            </a:br>
            <a:r>
              <a:rPr lang="ru-RU" sz="2800" i="1" dirty="0"/>
              <a:t>класс - 5 </a:t>
            </a:r>
            <a:br>
              <a:rPr lang="ru-RU" sz="2800" i="1" dirty="0"/>
            </a:br>
            <a:r>
              <a:rPr lang="ru-RU" sz="2800" i="1" dirty="0"/>
              <a:t>предмет – история</a:t>
            </a:r>
            <a:br>
              <a:rPr lang="ru-RU" sz="2800" i="1" dirty="0"/>
            </a:br>
            <a:br>
              <a:rPr lang="ru-RU" sz="2800" i="1" dirty="0"/>
            </a:br>
            <a:br>
              <a:rPr lang="ru-RU" sz="2800" i="1" dirty="0"/>
            </a:br>
            <a:r>
              <a:rPr lang="ru-RU" sz="2800" b="1" i="1" dirty="0"/>
              <a:t>Этап урока, на котором проведена апробация </a:t>
            </a:r>
            <a:r>
              <a:rPr lang="ru-RU" sz="2800" i="1" dirty="0"/>
              <a:t>- Метод «Строим Кремль» лучше проводить после рассказа учителя и работы с иллюстрациями и картой</a:t>
            </a:r>
            <a:endParaRPr sz="28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382810" y="-471196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2800" b="1" dirty="0"/>
              <a:t>Применение приема на уроке</a:t>
            </a:r>
            <a:endParaRPr sz="2800" b="1"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43462" y="1380814"/>
            <a:ext cx="709709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2800" dirty="0"/>
              <a:t>Класс делится на группы. Задача прочитать текст, собрать макет согласно тексту. 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2800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800" dirty="0"/>
              <a:t>Вопросы для обсуждения:</a:t>
            </a:r>
          </a:p>
          <a:p>
            <a:pPr marL="342900" lvl="0" indent="-342900">
              <a:spcBef>
                <a:spcPts val="0"/>
              </a:spcBef>
              <a:buSzPts val="2800"/>
              <a:buAutoNum type="arabicPeriod"/>
            </a:pPr>
            <a:r>
              <a:rPr lang="ru-RU" sz="2800" dirty="0"/>
              <a:t>Как Кремль защищал жителей?</a:t>
            </a:r>
          </a:p>
          <a:p>
            <a:pPr marL="342900" lvl="0" indent="-342900">
              <a:spcBef>
                <a:spcPts val="0"/>
              </a:spcBef>
              <a:buSzPts val="2800"/>
              <a:buAutoNum type="arabicPeriod"/>
            </a:pPr>
            <a:r>
              <a:rPr lang="ru-RU" sz="2800" dirty="0"/>
              <a:t>Какие здания были самыми важными?</a:t>
            </a:r>
          </a:p>
          <a:p>
            <a:pPr marL="342900" lvl="0" indent="-342900">
              <a:spcBef>
                <a:spcPts val="0"/>
              </a:spcBef>
              <a:buSzPts val="2800"/>
              <a:buAutoNum type="arabicPeriod"/>
            </a:pPr>
            <a:r>
              <a:rPr lang="ru-RU" sz="2800" dirty="0"/>
              <a:t>Почему все расположено именно так?</a:t>
            </a:r>
            <a:endParaRPr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5580D1-80C3-4E5D-AD4E-62180F4F6E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14" t="22943" b="51622"/>
          <a:stretch/>
        </p:blipFill>
        <p:spPr>
          <a:xfrm>
            <a:off x="4285635" y="4968368"/>
            <a:ext cx="3447293" cy="9516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4F0740-43DF-4FE0-B140-C4F4FBE2C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5537" y="1129004"/>
            <a:ext cx="4757057" cy="42592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15498CA-051A-46FA-B945-5BD82C5FA64C}"/>
              </a:ext>
            </a:extLst>
          </p:cNvPr>
          <p:cNvSpPr/>
          <p:nvPr/>
        </p:nvSpPr>
        <p:spPr>
          <a:xfrm>
            <a:off x="2677886" y="689789"/>
            <a:ext cx="665983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[________________]</a:t>
            </a:r>
          </a:p>
          <a:p>
            <a:r>
              <a:rPr lang="ru-RU" b="1" dirty="0"/>
              <a:t>                    |</a:t>
            </a:r>
          </a:p>
          <a:p>
            <a:r>
              <a:rPr lang="ru-RU" b="1" dirty="0"/>
              <a:t>                    |</a:t>
            </a:r>
          </a:p>
          <a:p>
            <a:r>
              <a:rPr lang="ru-RU" b="1" dirty="0"/>
              <a:t>[____________]--------+----------------[______________+ главные ворота]</a:t>
            </a:r>
          </a:p>
          <a:p>
            <a:r>
              <a:rPr lang="ru-RU" b="1" dirty="0"/>
              <a:t>   \               |                /</a:t>
            </a:r>
          </a:p>
          <a:p>
            <a:r>
              <a:rPr lang="ru-RU" b="1" dirty="0"/>
              <a:t>    \              |               /</a:t>
            </a:r>
          </a:p>
          <a:p>
            <a:r>
              <a:rPr lang="ru-RU" b="1" dirty="0"/>
              <a:t>     \             |              /</a:t>
            </a:r>
          </a:p>
          <a:p>
            <a:r>
              <a:rPr lang="ru-RU" b="1" dirty="0"/>
              <a:t>      \            |             /</a:t>
            </a:r>
          </a:p>
          <a:p>
            <a:r>
              <a:rPr lang="ru-RU" b="1" dirty="0"/>
              <a:t>       \           |            /</a:t>
            </a:r>
          </a:p>
          <a:p>
            <a:r>
              <a:rPr lang="ru-RU" b="1" dirty="0"/>
              <a:t>        \          |           /</a:t>
            </a:r>
          </a:p>
          <a:p>
            <a:r>
              <a:rPr lang="ru-RU" b="1" dirty="0"/>
              <a:t>         \         |          /</a:t>
            </a:r>
          </a:p>
          <a:p>
            <a:r>
              <a:rPr lang="ru-RU" b="1" dirty="0"/>
              <a:t>          \        |         /</a:t>
            </a:r>
          </a:p>
          <a:p>
            <a:r>
              <a:rPr lang="ru-RU" b="1" dirty="0"/>
              <a:t>           \       |        /</a:t>
            </a:r>
          </a:p>
          <a:p>
            <a:r>
              <a:rPr lang="ru-RU" b="1" dirty="0"/>
              <a:t>            \      |       /</a:t>
            </a:r>
          </a:p>
          <a:p>
            <a:r>
              <a:rPr lang="ru-RU" b="1" dirty="0"/>
              <a:t>             \     |      /</a:t>
            </a:r>
          </a:p>
          <a:p>
            <a:r>
              <a:rPr lang="ru-RU" b="1" dirty="0"/>
              <a:t>              \    |     /</a:t>
            </a:r>
          </a:p>
          <a:p>
            <a:r>
              <a:rPr lang="ru-RU" b="1" dirty="0"/>
              <a:t>               \   |    /</a:t>
            </a:r>
          </a:p>
          <a:p>
            <a:r>
              <a:rPr lang="ru-RU" b="1" dirty="0"/>
              <a:t>                \  |   /</a:t>
            </a:r>
          </a:p>
          <a:p>
            <a:r>
              <a:rPr lang="ru-RU" b="1" dirty="0"/>
              <a:t>                 \ |  /</a:t>
            </a:r>
          </a:p>
          <a:p>
            <a:r>
              <a:rPr lang="ru-RU" b="1" dirty="0"/>
              <a:t>                  \| /</a:t>
            </a:r>
          </a:p>
          <a:p>
            <a:r>
              <a:rPr lang="ru-RU" b="1" dirty="0"/>
              <a:t>                   </a:t>
            </a:r>
            <a:r>
              <a:rPr lang="en-US" b="1" dirty="0"/>
              <a:t>V</a:t>
            </a:r>
          </a:p>
          <a:p>
            <a:r>
              <a:rPr lang="en-US" b="1" dirty="0"/>
              <a:t>            [</a:t>
            </a:r>
            <a:r>
              <a:rPr lang="ru-RU" b="1" dirty="0"/>
              <a:t>__________]</a:t>
            </a:r>
          </a:p>
          <a:p>
            <a:r>
              <a:rPr lang="ru-RU" b="1" dirty="0"/>
              <a:t>                   |</a:t>
            </a:r>
          </a:p>
          <a:p>
            <a:r>
              <a:rPr lang="ru-RU" b="1" dirty="0"/>
              <a:t>                   |</a:t>
            </a:r>
          </a:p>
          <a:p>
            <a:r>
              <a:rPr lang="ru-RU" b="1" dirty="0"/>
              <a:t>             [Москва‑река]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7F6D65E-1F17-46B1-BAA6-A7BD2A451053}"/>
              </a:ext>
            </a:extLst>
          </p:cNvPr>
          <p:cNvSpPr/>
          <p:nvPr/>
        </p:nvSpPr>
        <p:spPr>
          <a:xfrm>
            <a:off x="6789576" y="4864301"/>
            <a:ext cx="5122506" cy="1169551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[ ] — башня (ученики дорисовывают форму);</a:t>
            </a:r>
          </a:p>
          <a:p>
            <a:endParaRPr lang="ru-RU" dirty="0"/>
          </a:p>
          <a:p>
            <a:r>
              <a:rPr lang="ru-RU" dirty="0"/>
              <a:t>| и / — стены;</a:t>
            </a:r>
          </a:p>
          <a:p>
            <a:endParaRPr lang="ru-RU" dirty="0"/>
          </a:p>
          <a:p>
            <a:r>
              <a:rPr lang="ru-RU" dirty="0"/>
              <a:t>V — угол треугольника (район </a:t>
            </a:r>
            <a:r>
              <a:rPr lang="ru-RU" dirty="0" err="1"/>
              <a:t>Тайницкой</a:t>
            </a:r>
            <a:r>
              <a:rPr lang="ru-RU" dirty="0"/>
              <a:t> башни и реки).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A5724EE-1BB9-45A2-B0A1-655A30B8AFE1}"/>
              </a:ext>
            </a:extLst>
          </p:cNvPr>
          <p:cNvSpPr/>
          <p:nvPr/>
        </p:nvSpPr>
        <p:spPr>
          <a:xfrm>
            <a:off x="5034881" y="4136886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Легенда (под схемой):</a:t>
            </a:r>
          </a:p>
          <a:p>
            <a:endParaRPr lang="ru-RU" dirty="0"/>
          </a:p>
          <a:p>
            <a:r>
              <a:rPr lang="ru-RU" dirty="0"/>
              <a:t>■ — башня;</a:t>
            </a:r>
          </a:p>
          <a:p>
            <a:endParaRPr lang="ru-RU" dirty="0"/>
          </a:p>
          <a:p>
            <a:r>
              <a:rPr lang="ru-RU" dirty="0"/>
              <a:t>− — стена;</a:t>
            </a:r>
          </a:p>
          <a:p>
            <a:endParaRPr lang="ru-RU" dirty="0"/>
          </a:p>
          <a:p>
            <a:r>
              <a:rPr lang="ru-RU" dirty="0"/>
              <a:t>∼∼ — река;</a:t>
            </a:r>
          </a:p>
          <a:p>
            <a:endParaRPr lang="ru-RU" dirty="0"/>
          </a:p>
          <a:p>
            <a:r>
              <a:rPr lang="ru-RU" dirty="0"/>
              <a:t>⊙ — собор.</a:t>
            </a:r>
          </a:p>
        </p:txBody>
      </p:sp>
    </p:spTree>
    <p:extLst>
      <p:ext uri="{BB962C8B-B14F-4D97-AF65-F5344CB8AC3E}">
        <p14:creationId xmlns:p14="http://schemas.microsoft.com/office/powerpoint/2010/main" val="1721163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5C74C3-D8D6-47D5-B223-8279DD67A602}"/>
              </a:ext>
            </a:extLst>
          </p:cNvPr>
          <p:cNvSpPr/>
          <p:nvPr/>
        </p:nvSpPr>
        <p:spPr>
          <a:xfrm>
            <a:off x="256113" y="730629"/>
            <a:ext cx="1206544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Лист для работы ученика (раздаточный материал)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Задание: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1.Обведи контур Кремля (неправильный треугольник).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2. Подпиши: «Белокаменный Кремль, XIV век, при князе Дмитрии Донском».</a:t>
            </a:r>
          </a:p>
          <a:p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2. Нарисуй и подпиши башни:</a:t>
            </a:r>
          </a:p>
          <a:p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-Спасская башня (у главных ворот, со стороны города);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Тайницкая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 башня (у реки);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-Троицкая башня (на противоположной стороне);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-Боровицкая башня (в углу у реки и западной стены).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-Добавь стены между башнями, зубцы сверху.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-Покажи ворота под Спасской башней.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-Изобрази Москву‑реку вдоль южной стены.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-В центре нарисуй Соборную площадь и 2–3 собора.</a:t>
            </a:r>
          </a:p>
          <a:p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Раскрась: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стены и башни — светло‑серым (под камень);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крыши соборов — зелёным или синим;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реку — голубым;</a:t>
            </a:r>
          </a:p>
          <a:p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землю — жёлтым или коричневым.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DAA454-C5E6-4BA3-937F-12719C4A2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120" y="1935412"/>
            <a:ext cx="6476488" cy="419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35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45098" y="1523250"/>
            <a:ext cx="12101803" cy="4476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3100" b="0" dirty="0"/>
              <a:t>В ходе выполнения интерактивного задания «Строим Кремль» дети не только получили 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b="0" dirty="0"/>
              <a:t>конкретные знания об истории и устройстве Кремля, но и применили их на практике, 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b="0" dirty="0"/>
              <a:t>создав собственную модель.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3100" b="0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dirty="0"/>
              <a:t>Достигнутые результаты:</a:t>
            </a:r>
            <a:endParaRPr lang="ru-RU" sz="3100" b="0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sz="3100" b="0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dirty="0"/>
              <a:t>Образовательный аспект:</a:t>
            </a:r>
            <a:r>
              <a:rPr lang="ru-RU" sz="3100" b="0" dirty="0"/>
              <a:t> дети усвоили ключевые факты о строительстве Кремля, 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b="0" dirty="0"/>
              <a:t>научились читать простые схемы и воплощать их в постройке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3100" b="0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dirty="0"/>
              <a:t>Воспитательный аспект:</a:t>
            </a:r>
            <a:r>
              <a:rPr lang="ru-RU" sz="3100" b="0" dirty="0"/>
              <a:t> проявилось чувство сопричастности к истории страны, 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b="0" dirty="0"/>
              <a:t>укрепилось умение работать в команде с уважением к мнению других.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3100" b="0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dirty="0"/>
              <a:t>Развивающий аспект:</a:t>
            </a:r>
            <a:r>
              <a:rPr lang="ru-RU" sz="3100" b="0" dirty="0"/>
              <a:t> улучшились навыки конструирования, пространственного 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b="0" dirty="0"/>
              <a:t>моделирования, мелкой моторики, а также способность планировать и доводить начатое 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100" b="0" dirty="0"/>
              <a:t>до конца.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A15487-4382-42AA-93D7-5D87692B21AB}"/>
              </a:ext>
            </a:extLst>
          </p:cNvPr>
          <p:cNvSpPr/>
          <p:nvPr/>
        </p:nvSpPr>
        <p:spPr>
          <a:xfrm>
            <a:off x="45098" y="1043119"/>
            <a:ext cx="1475084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Выводы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390</Words>
  <Application>Microsoft Office PowerPoint</Application>
  <PresentationFormat>Широкоэкранный</PresentationFormat>
  <Paragraphs>128</Paragraphs>
  <Slides>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Тема урока – «Москва белокаменная» класс - 5  предмет – история   Этап урока, на котором проведена апробация - Метод «Строим Кремль» лучше проводить после рассказа учителя и работы с иллюстрациями и картой</vt:lpstr>
      <vt:lpstr>Применение приема на уроке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Софочка</cp:lastModifiedBy>
  <cp:revision>15</cp:revision>
  <dcterms:created xsi:type="dcterms:W3CDTF">2024-01-14T08:39:34Z</dcterms:created>
  <dcterms:modified xsi:type="dcterms:W3CDTF">2026-03-29T20:43:00Z</dcterms:modified>
</cp:coreProperties>
</file>