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3" r:id="rId9"/>
    <p:sldId id="261" r:id="rId10"/>
    <p:sldId id="262" r:id="rId1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3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16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95548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152628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42458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764775" y="2069747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Использование приема «Рюкзак» на уроке русского языка в 5 классе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156927" y="4710432"/>
            <a:ext cx="609600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Ионова Александра Евгеньевна</a:t>
            </a:r>
            <a:endParaRPr sz="1400" b="0" i="1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русского языка и литературы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, МАОУ «Гимназия№11», городской округ Балашиха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3484305" y="830766"/>
            <a:ext cx="5223389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Краткое описание опыта</a:t>
            </a:r>
            <a:endParaRPr sz="3700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199" y="2156466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Цель приема: </a:t>
            </a:r>
            <a:r>
              <a:rPr lang="ru-RU" dirty="0">
                <a:solidFill>
                  <a:srgbClr val="0F1115"/>
                </a:solidFill>
                <a:latin typeface="quote-cjk-patch"/>
              </a:rPr>
              <a:t>с</a:t>
            </a: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оздать условия для целостного восприятия учебного материала через сквозную метафору «сбора багажа знаний», обеспечивающую актуализацию опорных знаний, постановку учебной проблемы и рефлексию достижений на всех этапах урока.</a:t>
            </a: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/>
              <a:t>Задачи: Актуализационная, мотивационная, целеполагающая, деятельностная, рефлексивная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55949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Теоретическое описание приема</a:t>
            </a:r>
            <a:endParaRPr sz="3700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88519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114300" indent="0" algn="l">
              <a:buNone/>
            </a:pPr>
            <a:r>
              <a:rPr lang="ru-RU" b="1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Механизм действия приема:</a:t>
            </a:r>
            <a:endParaRPr lang="ru-RU" b="0" i="0" dirty="0">
              <a:solidFill>
                <a:srgbClr val="0F1115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+mj-lt"/>
              <a:buAutoNum type="arabicPeriod"/>
            </a:pPr>
            <a:r>
              <a:rPr lang="ru-RU" b="1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Этап «снаряжения»</a:t>
            </a:r>
            <a:r>
              <a:rPr lang="ru-RU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— обучающиеся актуализируют имеющийся у них багаж знаний. Визуальная опора (слова, карточки, символы на доске) позволяет зафиксировать то, что уже освоено и может быть использовано в качестве инструмента для дальнейшего движения.</a:t>
            </a:r>
          </a:p>
          <a:p>
            <a:pPr algn="l">
              <a:buFont typeface="+mj-lt"/>
              <a:buAutoNum type="arabicPeriod"/>
            </a:pPr>
            <a:r>
              <a:rPr lang="ru-RU" b="1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Этап «препятствия»</a:t>
            </a:r>
            <a:r>
              <a:rPr lang="ru-RU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— среди элементов намеренно присутствует тот, который не может быть освоен с помощью имеющихся знаний. </a:t>
            </a:r>
          </a:p>
          <a:p>
            <a:pPr algn="l">
              <a:buFont typeface="+mj-lt"/>
              <a:buAutoNum type="arabicPeriod"/>
            </a:pPr>
            <a:r>
              <a:rPr lang="ru-RU" b="1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Этап «маршрута»</a:t>
            </a:r>
            <a:r>
              <a:rPr lang="ru-RU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— весь урок выстраивается как движение к преодолению этого препятствия.  Ученики ищут способы, инструменты, правила, которые позволят «упаковать в рюкзак» проблемный элемент.</a:t>
            </a:r>
          </a:p>
          <a:p>
            <a:pPr algn="l">
              <a:buFont typeface="+mj-lt"/>
              <a:buAutoNum type="arabicPeriod"/>
            </a:pPr>
            <a:r>
              <a:rPr lang="ru-RU" b="1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Этап «завершения маршрута»</a:t>
            </a:r>
            <a:r>
              <a:rPr lang="ru-RU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— возвращение к исходному препятствию и его преодоление с помощью вновь приобретенных знаний. Визуальное «закрытие рюкзака» служит маркером завершенности учебного действия.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862730" y="0"/>
            <a:ext cx="5883946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  <a:br>
              <a:rPr lang="ru-RU" dirty="0"/>
            </a:br>
            <a:endParaRPr dirty="0"/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9B30845B-ECB5-EEF5-A6E9-4EEDA6E6F4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098437"/>
              </p:ext>
            </p:extLst>
          </p:nvPr>
        </p:nvGraphicFramePr>
        <p:xfrm>
          <a:off x="2862730" y="1490039"/>
          <a:ext cx="6889102" cy="4356677"/>
        </p:xfrm>
        <a:graphic>
          <a:graphicData uri="http://schemas.openxmlformats.org/drawingml/2006/table">
            <a:tbl>
              <a:tblPr/>
              <a:tblGrid>
                <a:gridCol w="3444551">
                  <a:extLst>
                    <a:ext uri="{9D8B030D-6E8A-4147-A177-3AD203B41FA5}">
                      <a16:colId xmlns:a16="http://schemas.microsoft.com/office/drawing/2014/main" val="434786462"/>
                    </a:ext>
                  </a:extLst>
                </a:gridCol>
                <a:gridCol w="3444551">
                  <a:extLst>
                    <a:ext uri="{9D8B030D-6E8A-4147-A177-3AD203B41FA5}">
                      <a16:colId xmlns:a16="http://schemas.microsoft.com/office/drawing/2014/main" val="258996173"/>
                    </a:ext>
                  </a:extLst>
                </a:gridCol>
              </a:tblGrid>
              <a:tr h="330481">
                <a:tc>
                  <a:txBody>
                    <a:bodyPr/>
                    <a:lstStyle/>
                    <a:p>
                      <a:pPr algn="l"/>
                      <a:r>
                        <a:rPr lang="ru-RU" sz="1300" b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Проблема</a:t>
                      </a:r>
                    </a:p>
                  </a:txBody>
                  <a:tcPr marL="82620" marR="110160" marT="68850" marB="688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3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Решение</a:t>
                      </a:r>
                    </a:p>
                  </a:txBody>
                  <a:tcPr marL="110160" marR="110160" marT="68850" marB="688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295408"/>
                  </a:ext>
                </a:extLst>
              </a:tr>
              <a:tr h="908824">
                <a:tc>
                  <a:txBody>
                    <a:bodyPr/>
                    <a:lstStyle/>
                    <a:p>
                      <a:r>
                        <a:rPr lang="ru-RU" sz="1300" b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Разорванность этапов урока</a:t>
                      </a:r>
                    </a:p>
                  </a:txBody>
                  <a:tcPr marL="82620" marR="110160" marT="68850" marB="688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Прием выступает сквозной сюжетной линией, соединяющей начало, основную часть и окончание занятия</a:t>
                      </a:r>
                    </a:p>
                  </a:txBody>
                  <a:tcPr marL="110160" marR="82620" marT="68850" marB="688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9799939"/>
                  </a:ext>
                </a:extLst>
              </a:tr>
              <a:tr h="908824">
                <a:tc>
                  <a:txBody>
                    <a:bodyPr/>
                    <a:lstStyle/>
                    <a:p>
                      <a:r>
                        <a:rPr lang="ru-RU" sz="13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Формальное целеполагание</a:t>
                      </a:r>
                    </a:p>
                  </a:txBody>
                  <a:tcPr marL="82620" marR="110160" marT="68850" marB="688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Цель рождается из реального затруднения, а не декларируется учителем</a:t>
                      </a:r>
                    </a:p>
                  </a:txBody>
                  <a:tcPr marL="110160" marR="82620" marT="68850" marB="688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5278209"/>
                  </a:ext>
                </a:extLst>
              </a:tr>
              <a:tr h="908824">
                <a:tc>
                  <a:txBody>
                    <a:bodyPr/>
                    <a:lstStyle/>
                    <a:p>
                      <a:r>
                        <a:rPr lang="ru-RU" sz="13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Слабая рефлексия</a:t>
                      </a:r>
                    </a:p>
                  </a:txBody>
                  <a:tcPr marL="82620" marR="110160" marT="68850" marB="688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Визуальный образ рюкзака позволяет ученикам увидеть свой прогресс. </a:t>
                      </a:r>
                    </a:p>
                  </a:txBody>
                  <a:tcPr marL="110160" marR="82620" marT="68850" marB="688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4930795"/>
                  </a:ext>
                </a:extLst>
              </a:tr>
              <a:tr h="1294385">
                <a:tc>
                  <a:txBody>
                    <a:bodyPr/>
                    <a:lstStyle/>
                    <a:p>
                      <a:r>
                        <a:rPr lang="ru-RU" sz="1300" b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Низкая мотивация</a:t>
                      </a:r>
                    </a:p>
                  </a:txBody>
                  <a:tcPr marL="82620" marR="110160" marT="68850" marB="688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Игровая метафора «похода» и «снаряжения» снижает тревожность и повышает включенность за счет эмоциональной окраски учебной деятельности</a:t>
                      </a:r>
                    </a:p>
                  </a:txBody>
                  <a:tcPr marL="110160" marR="82620" marT="68850" marB="688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948832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3209055" y="175099"/>
            <a:ext cx="4917856" cy="510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3701864" y="685801"/>
            <a:ext cx="3932237" cy="510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600" i="1" dirty="0"/>
              <a:t>«О и Ё после шипящих в суффиксах имен существительных», 5 класс, русский язык</a:t>
            </a:r>
            <a:endParaRPr i="1" dirty="0"/>
          </a:p>
        </p:txBody>
      </p:sp>
      <p:pic>
        <p:nvPicPr>
          <p:cNvPr id="3" name="Рисунок 2" descr="Изображение выглядит как одежда, текст, человек, стен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EFCC12ED-86A6-A187-1E58-EA6C2B9A60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3204" y="1337525"/>
            <a:ext cx="7429555" cy="4223455"/>
          </a:xfrm>
          <a:prstGeom prst="rect">
            <a:avLst/>
          </a:prstGeom>
        </p:spPr>
      </p:pic>
      <p:sp>
        <p:nvSpPr>
          <p:cNvPr id="4" name="Google Shape;119;p4">
            <a:extLst>
              <a:ext uri="{FF2B5EF4-FFF2-40B4-BE49-F238E27FC236}">
                <a16:creationId xmlns:a16="http://schemas.microsoft.com/office/drawing/2014/main" id="{E9B59010-BF50-ADE9-944B-AAF06C1E828F}"/>
              </a:ext>
            </a:extLst>
          </p:cNvPr>
          <p:cNvSpPr txBox="1">
            <a:spLocks/>
          </p:cNvSpPr>
          <p:nvPr/>
        </p:nvSpPr>
        <p:spPr>
          <a:xfrm>
            <a:off x="4129882" y="5716591"/>
            <a:ext cx="3263140" cy="455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2800"/>
            </a:pPr>
            <a:r>
              <a:rPr lang="ru-RU" i="1" dirty="0"/>
              <a:t>Мотивация, актуализация знаний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3209055" y="175099"/>
            <a:ext cx="4917856" cy="510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3701864" y="685801"/>
            <a:ext cx="3932237" cy="510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600" i="1" dirty="0"/>
              <a:t>«О и Ё после шипящих в суффиксах имен существительных», 5 класс, русский язык</a:t>
            </a:r>
            <a:endParaRPr i="1" dirty="0"/>
          </a:p>
        </p:txBody>
      </p:sp>
      <p:pic>
        <p:nvPicPr>
          <p:cNvPr id="5" name="Рисунок 4" descr="Изображение выглядит как одежда, человек, текст, стен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1F187706-7310-0E83-0CF4-7866D5B9B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7141" y="3669625"/>
            <a:ext cx="4235827" cy="2373035"/>
          </a:xfrm>
          <a:prstGeom prst="rect">
            <a:avLst/>
          </a:prstGeom>
        </p:spPr>
      </p:pic>
      <p:pic>
        <p:nvPicPr>
          <p:cNvPr id="7" name="Рисунок 6" descr="Изображение выглядит как одежда, текст, человек, в помещении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6938C848-F013-D7CC-01AC-3069AB0730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7141" y="1298418"/>
            <a:ext cx="4235827" cy="2371207"/>
          </a:xfrm>
          <a:prstGeom prst="rect">
            <a:avLst/>
          </a:prstGeom>
        </p:spPr>
      </p:pic>
      <p:pic>
        <p:nvPicPr>
          <p:cNvPr id="9" name="Рисунок 8" descr="Изображение выглядит как текст, письмо, рукописный текст, бумаг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B0557AE2-2B46-895B-2687-660EDC3317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2055" y="1297503"/>
            <a:ext cx="3597942" cy="474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006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3209055" y="175099"/>
            <a:ext cx="4917856" cy="510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3701864" y="685801"/>
            <a:ext cx="3932237" cy="510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600" i="1" dirty="0"/>
              <a:t>«О и Ё после шипящих в суффиксах имен существительных», 5 класс, русский язык</a:t>
            </a:r>
            <a:endParaRPr i="1" dirty="0"/>
          </a:p>
        </p:txBody>
      </p:sp>
      <p:pic>
        <p:nvPicPr>
          <p:cNvPr id="3" name="Рисунок 2" descr="Изображение выглядит как одежда, человек, текст, в помещении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523B742C-6F54-6278-0BB0-C811566739D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674" t="6997" r="20790" b="36160"/>
          <a:stretch/>
        </p:blipFill>
        <p:spPr>
          <a:xfrm>
            <a:off x="577291" y="1758864"/>
            <a:ext cx="5518709" cy="3340272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, рукописный текст, Шрифт, графический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556E3906-85B7-8BCD-6174-57C3C5C979F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5" t="10869"/>
          <a:stretch/>
        </p:blipFill>
        <p:spPr>
          <a:xfrm>
            <a:off x="6507803" y="1758864"/>
            <a:ext cx="4987047" cy="3340272"/>
          </a:xfrm>
          <a:prstGeom prst="rect">
            <a:avLst/>
          </a:prstGeom>
        </p:spPr>
      </p:pic>
      <p:sp>
        <p:nvSpPr>
          <p:cNvPr id="8" name="Google Shape;119;p4">
            <a:extLst>
              <a:ext uri="{FF2B5EF4-FFF2-40B4-BE49-F238E27FC236}">
                <a16:creationId xmlns:a16="http://schemas.microsoft.com/office/drawing/2014/main" id="{FAB95D17-0AA9-DB9E-D9C1-B95B841E5554}"/>
              </a:ext>
            </a:extLst>
          </p:cNvPr>
          <p:cNvSpPr txBox="1">
            <a:spLocks/>
          </p:cNvSpPr>
          <p:nvPr/>
        </p:nvSpPr>
        <p:spPr>
          <a:xfrm>
            <a:off x="4342833" y="5493695"/>
            <a:ext cx="2650297" cy="510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2800"/>
            </a:pPr>
            <a:r>
              <a:rPr lang="ru-RU" i="1" dirty="0"/>
              <a:t>Закрепление материала </a:t>
            </a:r>
          </a:p>
        </p:txBody>
      </p:sp>
    </p:spTree>
    <p:extLst>
      <p:ext uri="{BB962C8B-B14F-4D97-AF65-F5344CB8AC3E}">
        <p14:creationId xmlns:p14="http://schemas.microsoft.com/office/powerpoint/2010/main" val="4255451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3050313" y="337802"/>
            <a:ext cx="5036495" cy="524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pic>
        <p:nvPicPr>
          <p:cNvPr id="7" name="Рисунок 6" descr="Изображение выглядит как текст, снимок экрана,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4EDF1874-1502-943E-2BEE-3A70A5FF1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0004" y="1911350"/>
            <a:ext cx="5877111" cy="4234977"/>
          </a:xfrm>
          <a:prstGeom prst="rect">
            <a:avLst/>
          </a:prstGeom>
        </p:spPr>
      </p:pic>
      <p:sp>
        <p:nvSpPr>
          <p:cNvPr id="10" name="Google Shape;119;p4"/>
          <p:cNvSpPr txBox="1">
            <a:spLocks noGrp="1"/>
          </p:cNvSpPr>
          <p:nvPr>
            <p:ph type="body" idx="1"/>
          </p:nvPr>
        </p:nvSpPr>
        <p:spPr>
          <a:xfrm>
            <a:off x="3602440" y="1101677"/>
            <a:ext cx="3932237" cy="524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800" i="1" dirty="0"/>
              <a:t>Рефлексия – продолжение метафоры путешествия.</a:t>
            </a:r>
            <a:endParaRPr sz="1800" i="1" dirty="0"/>
          </a:p>
        </p:txBody>
      </p:sp>
    </p:spTree>
    <p:extLst>
      <p:ext uri="{BB962C8B-B14F-4D97-AF65-F5344CB8AC3E}">
        <p14:creationId xmlns:p14="http://schemas.microsoft.com/office/powerpoint/2010/main" val="2092744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3" y="1311300"/>
            <a:ext cx="11162276" cy="44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/>
              <a:t>Выводы</a:t>
            </a:r>
          </a:p>
          <a:p>
            <a:pPr algn="l"/>
            <a:r>
              <a:rPr lang="en-GB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lang="ru-RU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Использование приема «Рюкзак» на уроке русского языка в 5 классе по теме «Буквы О-Е после шипящих»</a:t>
            </a:r>
            <a:r>
              <a:rPr lang="en-GB" b="0" dirty="0">
                <a:solidFill>
                  <a:srgbClr val="0F11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позволило:</a:t>
            </a:r>
          </a:p>
          <a:p>
            <a:pPr marL="228600" indent="0" algn="l"/>
            <a:r>
              <a:rPr lang="en-GB" b="1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ru-RU" dirty="0">
                <a:solidFill>
                  <a:srgbClr val="0F11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b="1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Обеспечить высокий уровень мотивации</a:t>
            </a:r>
            <a:r>
              <a:rPr lang="ru-RU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за счет создания игровой метафоры, понятной и близкой обучающимся данного возраста. Ситуация «карточка не помещается» вызвала естественный познавательный интерес, сформировав внутренний запрос на изучение нового правила.</a:t>
            </a:r>
          </a:p>
          <a:p>
            <a:pPr marL="228600" indent="0" algn="l"/>
            <a:r>
              <a:rPr lang="ru-RU" b="1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2. Реализовать системно-деятельностный подход</a:t>
            </a:r>
            <a:r>
              <a:rPr lang="ru-RU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на всех этапах урока: актуализация опорных знаний («сбор рюкзака») → постановка проблемы («что не укладывается») → поиск решения («открытие правила») → применение («упаковка карточки») → рефлексия («рюкзак собран»).</a:t>
            </a:r>
          </a:p>
          <a:p>
            <a:pPr marL="228600" indent="0" algn="l"/>
            <a:r>
              <a:rPr lang="ru-RU" b="1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3. Обеспечить визуализацию прогресса</a:t>
            </a:r>
            <a:r>
              <a:rPr lang="ru-RU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что особенно важно для пятиклассников, у которых преобладает наглядно-образное мышление. Рюкзак стал не просто картинкой, а инструментом самоконтроля: ученики наглядно видели, как в течение урока «пустое место» заполнялось новым знанием.</a:t>
            </a:r>
          </a:p>
          <a:p>
            <a:pPr marL="228600" indent="0" algn="l"/>
            <a:r>
              <a:rPr lang="ru-RU" b="1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4. Сформировать целостное восприятие урока</a:t>
            </a:r>
            <a:r>
              <a:rPr lang="ru-RU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преодолев характерную для многих занятий фрагментарность. Прием выступил смысловым стержнем, объединив организационный момент, целеполагание, изучение нового, закрепление и рефлексию в единую логическую конструкцию.</a:t>
            </a:r>
          </a:p>
          <a:p>
            <a:pPr marL="228600" indent="0" algn="l"/>
            <a:r>
              <a:rPr lang="ru-RU" b="1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5. Повысить качество рефлексии</a:t>
            </a:r>
            <a:r>
              <a:rPr lang="ru-RU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поскольку вопрос «Что мы сегодня положили в рюкзак?» оказался более конкретным и понятным для учеников, чем традиционный «Что вы узнали?». Ответы фиксировали не просто тему урока, а личностно значимый прирост знаний.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605</Words>
  <Application>Microsoft Office PowerPoint</Application>
  <PresentationFormat>Широкоэкранный</PresentationFormat>
  <Paragraphs>46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quote-cjk-patch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Практическая значимость </vt:lpstr>
      <vt:lpstr>Применение приема на уроке</vt:lpstr>
      <vt:lpstr>Применение приема на уроке</vt:lpstr>
      <vt:lpstr>Применение приема на уроке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Саломея</cp:lastModifiedBy>
  <cp:revision>3</cp:revision>
  <dcterms:created xsi:type="dcterms:W3CDTF">2024-01-14T08:39:34Z</dcterms:created>
  <dcterms:modified xsi:type="dcterms:W3CDTF">2026-03-23T13:40:07Z</dcterms:modified>
</cp:coreProperties>
</file>