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2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284" y="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75" y="2050175"/>
            <a:ext cx="7938900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3200" b="0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Тема «</a:t>
            </a:r>
            <a:r>
              <a:rPr lang="ru-RU" sz="3200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Приём «Лестница успеха</a:t>
            </a:r>
            <a:r>
              <a:rPr lang="ru-RU" sz="3200" b="0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»</a:t>
            </a:r>
            <a:endParaRPr sz="3200" b="0" i="0" u="none" strike="noStrike" cap="none" dirty="0">
              <a:solidFill>
                <a:srgbClr val="1F3864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Региональный </a:t>
            </a:r>
            <a:r>
              <a:rPr lang="ru-RU" sz="2800" b="1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интенсив</a:t>
            </a:r>
            <a:r>
              <a:rPr lang="ru-RU" sz="2800" b="1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</a:t>
            </a:r>
            <a:endParaRPr sz="2800" b="1" i="0" u="none" strike="noStrike" cap="none" dirty="0">
              <a:solidFill>
                <a:srgbClr val="1F3864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«</a:t>
            </a:r>
            <a:r>
              <a:rPr lang="ru-RU" sz="2800" b="1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»</a:t>
            </a:r>
            <a:endParaRPr sz="1400" b="1" i="0" u="none" strike="noStrike" cap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3596231" y="4788253"/>
            <a:ext cx="8524172" cy="673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Митрофанова Ольга Сергеевна</a:t>
            </a:r>
            <a:endParaRPr sz="1800" b="0" i="0" u="none" strike="noStrike" cap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Учитель матем</a:t>
            </a:r>
            <a:r>
              <a:rPr lang="ru-RU" sz="1800" b="1" i="1" dirty="0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атики</a:t>
            </a:r>
            <a:r>
              <a:rPr lang="ru-RU" sz="1800" b="1" i="1" u="none" strike="noStrike" cap="none" dirty="0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, филиал «</a:t>
            </a:r>
            <a:r>
              <a:rPr lang="ru-RU" sz="1800" b="1" i="1" u="none" strike="noStrike" cap="none" dirty="0" err="1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Белоколпская</a:t>
            </a:r>
            <a:r>
              <a:rPr lang="ru-RU" sz="1800" b="1" i="1" u="none" strike="noStrike" cap="none" dirty="0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СОШ» МБОУ «Раменска</a:t>
            </a:r>
            <a:r>
              <a:rPr lang="ru-RU" sz="1800" b="1" i="1" dirty="0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я СОШ»</a:t>
            </a:r>
            <a:r>
              <a:rPr lang="ru-RU" sz="1800" b="1" i="1" u="none" strike="noStrike" cap="none" dirty="0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, </a:t>
            </a:r>
            <a:r>
              <a:rPr lang="ru-RU" sz="1800" b="1" i="1" dirty="0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Шаховской муниципальный округ</a:t>
            </a:r>
            <a:endParaRPr sz="1800" b="1" i="1" u="none" strike="noStrike" cap="none" dirty="0">
              <a:solidFill>
                <a:srgbClr val="1D3152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2743862" y="0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Краткое описание опыта</a:t>
            </a:r>
            <a:endParaRPr sz="3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543629" y="1175112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и осмысление личных учебных результатов, причин успеха/затруднений и планирование дальнейших шагов</a:t>
            </a:r>
          </a:p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 задачи:</a:t>
            </a:r>
          </a:p>
          <a:p>
            <a:pPr marL="635000" indent="-457200" algn="just">
              <a:spcBef>
                <a:spcPts val="0"/>
              </a:spcBef>
              <a:buSzPts val="2800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Зафиксировать достигнутые учащимися результаты по теме урока;</a:t>
            </a:r>
          </a:p>
          <a:p>
            <a:pPr marL="635000" indent="-457200" algn="just">
              <a:spcBef>
                <a:spcPts val="0"/>
              </a:spcBef>
              <a:buSzPts val="2800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Обеспечить самооценку учащимися собственных учебных достижений</a:t>
            </a:r>
          </a:p>
          <a:p>
            <a:pPr marL="177800" indent="0" algn="just">
              <a:spcBef>
                <a:spcPts val="0"/>
              </a:spcBef>
              <a:buSzPts val="2800"/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Развивающие задачи:</a:t>
            </a:r>
          </a:p>
          <a:p>
            <a:pPr marL="692150" indent="-514350" algn="just">
              <a:spcBef>
                <a:spcPts val="0"/>
              </a:spcBef>
              <a:buSzPts val="2800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умение анализировать и формулировать причины успеха и затруднений;</a:t>
            </a:r>
          </a:p>
          <a:p>
            <a:pPr marL="692150" indent="-514350" algn="just">
              <a:spcBef>
                <a:spcPts val="0"/>
              </a:spcBef>
              <a:buSzPts val="2800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навыки саморегуляции</a:t>
            </a:r>
          </a:p>
          <a:p>
            <a:pPr marL="692150" indent="-514350" algn="just">
              <a:spcBef>
                <a:spcPts val="0"/>
              </a:spcBef>
              <a:buSzPts val="2800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рефлексивную речь </a:t>
            </a:r>
          </a:p>
          <a:p>
            <a:pPr marL="177800" indent="0" algn="just">
              <a:spcBef>
                <a:spcPts val="0"/>
              </a:spcBef>
              <a:buSzPts val="2800"/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Воспитательные задачи:</a:t>
            </a:r>
          </a:p>
          <a:p>
            <a:pPr marL="635000" indent="-457200" algn="just">
              <a:spcBef>
                <a:spcPts val="0"/>
              </a:spcBef>
              <a:buSzPts val="2800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Содействовать формированию ответственности за результаты собственной работы;</a:t>
            </a:r>
          </a:p>
          <a:p>
            <a:pPr marL="635000" indent="-457200" algn="just">
              <a:spcBef>
                <a:spcPts val="0"/>
              </a:spcBef>
              <a:buSzPts val="2800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уважительное отношение к достижениям одноклассников (умение поддержать и конструктивно критиковать);</a:t>
            </a:r>
          </a:p>
          <a:p>
            <a:pPr marL="635000" indent="-457200" algn="just">
              <a:spcBef>
                <a:spcPts val="0"/>
              </a:spcBef>
              <a:buSzPts val="2800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Сформировать стремление к дальнейшему совершенствованию и положительное отношение к учебной деятельности.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Теоретическое описание приема</a:t>
            </a:r>
            <a:endParaRPr sz="3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0" y="1834075"/>
            <a:ext cx="121920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«Лестница успеха» — визуально‑метафорический приём рефлексии, в котором учащиеся оценивают свой образовательный результат, своё действие и эмоциональное состояние, «поднимаясь» или «опускаясь» по ступеням, каждая из которых соответствует уровню усвоения (например: «не понял», «частично понял», «усвоил», «владею уверенно», «готов помочь другому»). Приём сочетает самооценку, осмысление причин успеха/затруднений и планирование дальнейших шагов.</a:t>
            </a: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2315158" y="0"/>
            <a:ext cx="97041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значимость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FBFF2DC-4E5D-3AA7-4173-A5C402FD44C7}"/>
              </a:ext>
            </a:extLst>
          </p:cNvPr>
          <p:cNvSpPr txBox="1"/>
          <p:nvPr/>
        </p:nvSpPr>
        <p:spPr>
          <a:xfrm>
            <a:off x="259029" y="1838559"/>
            <a:ext cx="11673941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24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Тема: Действия с рациональными числами</a:t>
            </a:r>
          </a:p>
          <a:p>
            <a:pPr algn="l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Класс: 6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Предмет: математика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 урока: рефлексия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Применение: </a:t>
            </a:r>
          </a:p>
          <a:p>
            <a:pPr marL="457200" indent="-457200" algn="l">
              <a:buFont typeface="+mj-lt"/>
              <a:buAutoNum type="arabicPeriod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Плакат + стикеры(Учащиеся ставят стикер; 2–3 ученика устно объясняют выбор)</a:t>
            </a:r>
          </a:p>
          <a:p>
            <a:pPr marL="457200" indent="-457200" algn="l">
              <a:buFont typeface="+mj-lt"/>
              <a:buAutoNum type="arabicPeriod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Карточки‑самооценки (письменно)</a:t>
            </a:r>
          </a:p>
          <a:p>
            <a:pPr marL="457200" indent="-457200" algn="l">
              <a:buFont typeface="+mj-lt"/>
              <a:buAutoNum type="arabicPeriod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Лестница + ошибки ( Рядом с каждой ступенью чек‑лист типичных ошибок (знаки, общий знаменатель, порядок действий). Ученик отмечает ошибки — учитель даёт краткое объяснение по самым массовым.)</a:t>
            </a:r>
          </a:p>
          <a:p>
            <a:pPr marL="457200" indent="-457200" algn="l">
              <a:buFont typeface="+mj-lt"/>
              <a:buAutoNum type="arabicPeriod"/>
            </a:pP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0" i="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-98190" y="356409"/>
            <a:ext cx="5127966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приема на уроке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Изображение выглядит как в помещении, одежда, человек, стена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6B340FB5-FCCF-F9D2-A7CC-9292ABAB03FD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3"/>
          <a:srcRect l="14381" r="14381"/>
          <a:stretch>
            <a:fillRect/>
          </a:stretch>
        </p:blipFill>
        <p:spPr>
          <a:xfrm>
            <a:off x="5821427" y="1202217"/>
            <a:ext cx="6172200" cy="4873625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40466" y="2012641"/>
            <a:ext cx="5780961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данном уроке учащиеся оценивали себя при помощи 3 жестов, которые соответствуют одной их ступеней приёма.</a:t>
            </a:r>
          </a:p>
          <a:p>
            <a:pPr marL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ступень- Испытываю затруднения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ступень- Усвоил новые знания, но мне нужна ещё помощь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ступень- Мне всё удалось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самооценки учащихся, учитель выборочно спрашивает учащихся для конкретизации успеха или неуспеха.</a:t>
            </a: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104328" y="1061686"/>
            <a:ext cx="12009938" cy="49647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7500" lnSpcReduction="20000"/>
          </a:bodyPr>
          <a:lstStyle/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Положительные стороны:</a:t>
            </a:r>
          </a:p>
          <a:p>
            <a:pPr lvl="0" indent="-4572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endParaRPr lang="ru-RU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-4572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ru-RU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Приём стимулирует активную рефлексию: дети охотно участвуют, отмечают свой уровень и говорят о результатах.</a:t>
            </a:r>
          </a:p>
          <a:p>
            <a:pPr lvl="0" indent="-4572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ru-RU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Формирует навыки самооценки и планирования последующих действий (учатся формулировать, что повторить или с чего начать).</a:t>
            </a:r>
          </a:p>
          <a:p>
            <a:pPr lvl="0" indent="-4572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ru-RU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Даёт учителю быстрый визуальный срез класса и помогает оперативно распределить дифференцированную помощь.</a:t>
            </a: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Негативные стороны / проблемы:</a:t>
            </a: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ru-RU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Ученики часто неправильно оценивают собственное понимание: завышают или занижают уровень. Это искажает картину реального усвоения и усложняет диагностику качества знаний.</a:t>
            </a:r>
          </a:p>
          <a:p>
            <a:pPr marL="342900" lvl="0" indent="-3429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ru-RU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Публичная фиксация (если используются стикеры с именами) может привести к стеснению или стремлению выглядеть лучше, чем есть.</a:t>
            </a:r>
          </a:p>
          <a:p>
            <a:pPr marL="342900" lvl="0" indent="-3429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ru-RU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отсутствии чётких критериев ступеней самооценка становится формальной и бесполезной для планирования учебной коррекции.</a:t>
            </a: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br>
              <a:rPr lang="ru-RU" b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Приём «Лестница успеха» эффективен для мотивации и вовлечения в рефлексию, но требует системной поддержки (чёткие критерии, приватные формы при необходимости, проверка‑сопоставление с объективным заданием). Только при сочетании самооценки с простыми диагностическими контрольными и учительской обратной связью «лестница» станет надёжным инструментом оценки качества освоенных знаний.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BEA657F-4B32-AB4C-C1A0-64C9462F0E7A}"/>
              </a:ext>
            </a:extLst>
          </p:cNvPr>
          <p:cNvSpPr txBox="1"/>
          <p:nvPr/>
        </p:nvSpPr>
        <p:spPr>
          <a:xfrm>
            <a:off x="2876679" y="218961"/>
            <a:ext cx="6097022" cy="480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Выводы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sz="36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531</Words>
  <Application>Microsoft Office PowerPoint</Application>
  <PresentationFormat>Широкоэкранный</PresentationFormat>
  <Paragraphs>52</Paragraphs>
  <Slides>7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1_Тема Office</vt:lpstr>
      <vt:lpstr>Презентация PowerPoint</vt:lpstr>
      <vt:lpstr>Краткое описание опыта</vt:lpstr>
      <vt:lpstr>Теоретическое описание приема</vt:lpstr>
      <vt:lpstr> Практическая значимость</vt:lpstr>
      <vt:lpstr>Применение приема на уроке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User</dc:creator>
  <cp:lastModifiedBy>Ми Ио</cp:lastModifiedBy>
  <cp:revision>2</cp:revision>
  <dcterms:created xsi:type="dcterms:W3CDTF">2024-01-14T08:39:34Z</dcterms:created>
  <dcterms:modified xsi:type="dcterms:W3CDTF">2026-03-24T18:55:36Z</dcterms:modified>
</cp:coreProperties>
</file>