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3" r:id="rId5"/>
    <p:sldId id="277" r:id="rId6"/>
    <p:sldId id="265" r:id="rId7"/>
    <p:sldId id="259" r:id="rId8"/>
    <p:sldId id="266" r:id="rId9"/>
    <p:sldId id="278" r:id="rId10"/>
    <p:sldId id="260" r:id="rId11"/>
    <p:sldId id="268" r:id="rId12"/>
    <p:sldId id="269" r:id="rId13"/>
    <p:sldId id="271" r:id="rId14"/>
    <p:sldId id="270" r:id="rId15"/>
    <p:sldId id="272" r:id="rId16"/>
    <p:sldId id="273" r:id="rId17"/>
    <p:sldId id="274" r:id="rId18"/>
    <p:sldId id="261" r:id="rId19"/>
    <p:sldId id="262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723569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09773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23584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8703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38056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46753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34293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05086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sng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lang="ru-RU" sz="3200" b="0" i="0" u="none" strike="noStrike" cap="none" dirty="0" smtClean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«Мозговой штурм» на примере урока литературы в </a:t>
            </a:r>
            <a:r>
              <a:rPr lang="ru-RU" sz="3200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8 классе при изучении повести </a:t>
            </a:r>
            <a:r>
              <a:rPr lang="ru-RU" sz="32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М.А. </a:t>
            </a:r>
            <a:r>
              <a:rPr lang="ru-RU" sz="3200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Булгакова «Собачье сердце</a:t>
            </a:r>
            <a:r>
              <a:rPr lang="ru-RU" sz="32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Пашкина Анастасия Сергеевна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14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, МБОУ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Лесногородская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СОШ, Одинцовский г-о</a:t>
            </a:r>
            <a:endParaRPr sz="1800" b="1" i="1" u="none" strike="noStrike" cap="none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787" y="1253765"/>
            <a:ext cx="5094402" cy="4788816"/>
          </a:xfrm>
          <a:prstGeom prst="rect">
            <a:avLst/>
          </a:prstGeom>
        </p:spPr>
      </p:pic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498906" y="565608"/>
            <a:ext cx="6645095" cy="511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1470581"/>
            <a:ext cx="4373235" cy="4398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>
              <a:spcBef>
                <a:spcPts val="0"/>
              </a:spcBef>
              <a:buSzPts val="2800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проводился в 8 классе после полного прочтения повести. На предыдущих занятиях учащиеся познакомились с биографией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М.А. Булгакова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историей создания произведения, разобрали сюжет и систему образов. 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уроке стояла задача выйти на уровень проблемного осмысления: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понять, какие нравственные вопросы ставит автор и как они соотносятся с современностью.</a:t>
            </a:r>
          </a:p>
          <a:p>
            <a:pPr marL="0" lvl="0" indent="0" algn="just">
              <a:spcBef>
                <a:spcPts val="0"/>
              </a:spcBef>
              <a:buSzPts val="2800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SzPts val="2800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была сформулирована как вопрос: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«Эксперимент над природой: научное открытие или преступление?»</a:t>
            </a:r>
            <a:endParaRPr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6347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4250" y="1291472"/>
            <a:ext cx="5279796" cy="4581427"/>
          </a:xfrm>
        </p:spPr>
        <p:txBody>
          <a:bodyPr>
            <a:normAutofit fontScale="70000" lnSpcReduction="20000"/>
          </a:bodyPr>
          <a:lstStyle/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началом мозгового штурма я напомнил классу ключевые правила работы: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Никакой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критики на этапе выдвижения идей;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Ценится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чем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версий, тем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лучше;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нужно дополнять мысли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товарищей;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идея фиксируется, даже если она кажется спорной или необычной.</a:t>
            </a:r>
          </a:p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 я заранее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 вопрос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маркеры для фиксации идей. Класс работал фронтально, без деления на группы, чтобы создать единое поле обсуждения.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654" y="1423447"/>
            <a:ext cx="5505253" cy="4213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641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57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генерации идей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9876" y="1376314"/>
            <a:ext cx="6070861" cy="4466758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озвучила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 вопрос: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«Можно ли оправдать профессора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Ф.Ф. Преображенского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создавшего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Шарикова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дано 7 минут на выдвижение любых версий, аргументов, ассоциаций. 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предупредила,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сейчас не нужно доказывать свою правоту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достаточно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предлагать мысли.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491" y="1465106"/>
            <a:ext cx="4377965" cy="437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67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происходило в классе:</a:t>
            </a:r>
            <a:b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6542" y="1561675"/>
            <a:ext cx="5181600" cy="4351338"/>
          </a:xfrm>
        </p:spPr>
        <p:txBody>
          <a:bodyPr>
            <a:normAutofit fontScale="92500" lnSpcReduction="20000"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высказывались осторожно, но после первых 2–3 ответов напряжение спало. Ученики начали предлагать самые разные тезисы, иногда споря друг с другом, но я напоминал, что на данном этапе мы только собираем идеи, а спорить будем позже.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какие идеи были зафиксированы на доске (привожу дословные формулировки учеников):</a:t>
            </a:r>
          </a:p>
          <a:p>
            <a:pPr marL="11430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172200" y="1690688"/>
            <a:ext cx="5181600" cy="4351338"/>
          </a:xfrm>
        </p:spPr>
        <p:txBody>
          <a:bodyPr>
            <a:normAutofit fontScale="70000" lnSpcReduction="20000"/>
          </a:bodyPr>
          <a:lstStyle/>
          <a:p>
            <a:pPr marL="11430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Преображенский хотел как лучше, он спасал собаку»</a:t>
            </a:r>
          </a:p>
          <a:p>
            <a:pPr marL="11430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играл в Бога, а это всегда плохо кончается»</a:t>
            </a:r>
          </a:p>
          <a:p>
            <a:pPr marL="11430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Шариков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вина профессора, это вина среды, в которую попал Шариков»</a:t>
            </a:r>
          </a:p>
          <a:p>
            <a:pPr marL="11430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Преображенский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учёный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учёный имеет право на эксперимент»</a:t>
            </a:r>
          </a:p>
          <a:p>
            <a:pPr marL="11430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подопытный же не давал согласия! Это насилие»</a:t>
            </a:r>
          </a:p>
          <a:p>
            <a:pPr marL="11430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бы профессор воспитал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Шарикова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всё было бы иначе»</a:t>
            </a:r>
          </a:p>
          <a:p>
            <a:pPr marL="11430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Шариков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не хирургии, а того, что ему вживили гипофиз бандита»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257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981" y="459393"/>
            <a:ext cx="10515600" cy="1325563"/>
          </a:xfrm>
        </p:spPr>
        <p:txBody>
          <a:bodyPr/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анализа и структурирования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300899"/>
            <a:ext cx="10515600" cy="4876064"/>
          </a:xfrm>
        </p:spPr>
        <p:txBody>
          <a:bodyPr>
            <a:normAutofit fontScale="92500" lnSpcReduction="10000"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завершения генерации мы перешли к анализу. 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классу посмотреть на доску и подумать: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какие смысловые группы можно разделить все эти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идеи?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учениками мы выделили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основные линии: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линия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аргументы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пользу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Преображенского: научный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интерес, спасение жизни собаки, возможность исправить ошибку, благие намерения.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линия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аргументы против: насилие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живым существом, отсутствие права распоряжаться чужой личностью, опасность неконтролируемого эксперимента, ответственность за последствия.</a:t>
            </a:r>
          </a:p>
        </p:txBody>
      </p:sp>
    </p:spTree>
    <p:extLst>
      <p:ext uri="{BB962C8B-B14F-4D97-AF65-F5344CB8AC3E}">
        <p14:creationId xmlns:p14="http://schemas.microsoft.com/office/powerpoint/2010/main" val="325649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150070"/>
            <a:ext cx="10515600" cy="5026893"/>
          </a:xfrm>
        </p:spPr>
        <p:txBody>
          <a:bodyPr>
            <a:normAutofit fontScale="77500" lnSpcReduction="20000"/>
          </a:bodyPr>
          <a:lstStyle/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мы выделили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третью группу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идей, которая не укладывалась в рамки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«против».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были тезисы о роли воспитания, о вине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Швондера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 социальной среде. Ученики сами заметили, 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М.А. Булгаков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 не столько вину одного человека, сколько системную проблему: эксперимент в лаборатории и эксперимент над обществом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вещи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взаимосвязанные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этапе 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задавала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направляющие вопросы, но 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навязывала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своё мнение.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где в тексте подтверждается, что Преображенский осознал свою ошибку?»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Булгаков осуждает науку вообще или что-то другое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профессор в финале говорит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«не советуйте»?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 значит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pPr marL="11430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обращались к тексту, вспоминали эпизоды, цитировали диалоги. Это был важный момент: идеи, высказанные на этапе генерации, теперь получали текстовое обоснование.</a:t>
            </a:r>
          </a:p>
        </p:txBody>
      </p:sp>
    </p:spTree>
    <p:extLst>
      <p:ext uri="{BB962C8B-B14F-4D97-AF65-F5344CB8AC3E}">
        <p14:creationId xmlns:p14="http://schemas.microsoft.com/office/powerpoint/2010/main" val="152121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300899"/>
            <a:ext cx="10515600" cy="4876064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Завершающим этапом стало подведение итога. Я предложил классу попробовать сформулировать общий вывод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пересказать, кто прав, а понять, какую мысль хотел донести до читателя Булгаков.</a:t>
            </a:r>
          </a:p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непродолжительного обсуждения мы пришли к формулировке, которую записали в тетради: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«Наука не может существовать вне нравственности. Любой эксперимент, затрагивающий человека, требует ответственности и понимания того, что ты создаёшь. Булгаков предупреждает: прежде чем преобразовывать мир, нужно понять, что такое человек и что значит быть человеком».</a:t>
            </a:r>
          </a:p>
        </p:txBody>
      </p:sp>
    </p:spTree>
    <p:extLst>
      <p:ext uri="{BB962C8B-B14F-4D97-AF65-F5344CB8AC3E}">
        <p14:creationId xmlns:p14="http://schemas.microsoft.com/office/powerpoint/2010/main" val="38964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542" y="638503"/>
            <a:ext cx="10515600" cy="8226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показало применение приёма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244338"/>
            <a:ext cx="10515600" cy="4932625"/>
          </a:xfrm>
        </p:spPr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работы я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отметила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важных моментов.</a:t>
            </a:r>
          </a:p>
          <a:p>
            <a:pPr marL="11430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Во-первых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включились все ученики. Даже те, кто обычно молчит на уроках, предложили свои идеи на этапе генерации, потому что не было страха ошибиться.</a:t>
            </a:r>
          </a:p>
          <a:p>
            <a:pPr marL="11430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Во-вторых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ребята научились слушать друг друга. Когда идеи фиксируются на доске, каждое высказывание становится видимым, и это повышает значимость каждого участника.</a:t>
            </a:r>
          </a:p>
          <a:p>
            <a:pPr marL="11430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В-третьих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мы вышли за рамки простого анализа текста. Разговор коснулся тем, которые важны для восьмиклассников: границы допустимого, ответственность за свои действия, влияние окружения на формирование личности. Ученики проводили параллели с современностью, вспоминали примеры из жизни и медиа.</a:t>
            </a:r>
          </a:p>
          <a:p>
            <a:pPr marL="11430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В-четвёртых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чёткое представление о том, что понял класс, а что осталось за пределами осмысления. Идеи, которые не прозвучали, подсказали мне, на что нужно обратить внимание на следующих уроках.</a:t>
            </a:r>
          </a:p>
        </p:txBody>
      </p:sp>
    </p:spTree>
    <p:extLst>
      <p:ext uri="{BB962C8B-B14F-4D97-AF65-F5344CB8AC3E}">
        <p14:creationId xmlns:p14="http://schemas.microsoft.com/office/powerpoint/2010/main" val="300143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823" y="619648"/>
            <a:ext cx="10515600" cy="473861"/>
          </a:xfrm>
        </p:spPr>
        <p:txBody>
          <a:bodyPr>
            <a:normAutofit fontScale="90000"/>
          </a:bodyPr>
          <a:lstStyle/>
          <a:p>
            <a:pPr lvl="0" algn="ctr">
              <a:buSzPts val="2800"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838200" y="1329179"/>
            <a:ext cx="10515600" cy="4847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 приёма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«Мозговой штурм»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повести «Собачье сердце» в 8 классе заключается в следующем:</a:t>
            </a: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Позволяет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ключевую методическую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переход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репродуктивного восприятия текста к продуктивному, интерпретационному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Обеспечивает высокую активность всех учащихся, включая тех, кто обычно молчит на традиционных уроках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Формирует универсальные учебные действия: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-457200" algn="just">
              <a:spcBef>
                <a:spcPts val="0"/>
              </a:spcBef>
              <a:buSzPts val="2800"/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оммуникативные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(умение слушать, дополнять, аргументировать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 lvl="0" indent="-457200" algn="just">
              <a:spcBef>
                <a:spcPts val="0"/>
              </a:spcBef>
              <a:buSzPts val="2800"/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егулятивные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(структурирование идей, формулировка выводов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 lvl="0" indent="-457200" algn="just">
              <a:spcBef>
                <a:spcPts val="0"/>
              </a:spcBef>
              <a:buSzPts val="2800"/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ознавательные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(поиск и интерпретация текстовой информации).</a:t>
            </a: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Даёт учителю диагностический материал: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зафиксированные идеи показывают уровень понимания текста каждым учеником, а также выявляют зоны непонимания, требующие дополнительной проработки.</a:t>
            </a: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Может быть адаптирован для любого этапа урока и для других произведений, что подтверждает его универсальность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воспроизводимость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педагогической практике.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735291"/>
            <a:ext cx="12192000" cy="55373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028" y="2196446"/>
            <a:ext cx="3689808" cy="3689808"/>
          </a:xfrm>
          <a:prstGeom prst="rect">
            <a:avLst/>
          </a:prstGeom>
        </p:spPr>
      </p:pic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737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7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103695" y="1640264"/>
            <a:ext cx="9455084" cy="453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«мозгового штурма»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глубокого анализа философской проблематики повести.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родемонстрировать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работы с приёмом;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применение на конкретном уроке;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бозначить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205872" y="211825"/>
            <a:ext cx="7466029" cy="1126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188537" y="1447450"/>
            <a:ext cx="580691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50800" algn="ctr">
              <a:spcBef>
                <a:spcPts val="0"/>
              </a:spcBef>
              <a:buSzPts val="2800"/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штурм (мозговая атака)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метод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активизации коллективной мыслительной деятельности, разработанный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Осборном. Его суть заключается в разделении процессов генерации идей и их критического анализа.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ctr">
              <a:spcBef>
                <a:spcPts val="0"/>
              </a:spcBef>
              <a:buSzPts val="280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ctr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практике приём позволяет за короткое время получить большое количество гипотез, версий и ассоциаций по заданной проблеме, снимая психологические барьеры участников.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241" y="1338606"/>
            <a:ext cx="6061435" cy="42137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на уроках литературы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414021"/>
            <a:ext cx="10515600" cy="4762942"/>
          </a:xfrm>
        </p:spPr>
        <p:txBody>
          <a:bodyPr/>
          <a:lstStyle/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литературы классический мозговой штурм трансформируется в проблемно-поисковый диалог. В отличие от технических или управленческих задач, где важна точность решения, литературный штурм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 на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многомерное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прочтение художественного текста;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скрытых смыслов и подтекста;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личностного отношения к героям и событиям;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интерпретационных навыков.</a:t>
            </a:r>
          </a:p>
        </p:txBody>
      </p:sp>
    </p:spTree>
    <p:extLst>
      <p:ext uri="{BB962C8B-B14F-4D97-AF65-F5344CB8AC3E}">
        <p14:creationId xmlns:p14="http://schemas.microsoft.com/office/powerpoint/2010/main" val="37513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496002"/>
              </p:ext>
            </p:extLst>
          </p:nvPr>
        </p:nvGraphicFramePr>
        <p:xfrm>
          <a:off x="1711489" y="1238140"/>
          <a:ext cx="81280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ЭТАП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ЗАДАЧА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ДЕЙСТВИЯ УЧИТЕЛЯ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ДЕЙСТВИЯ УЧЕНИКОВ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Подготовительный </a:t>
                      </a:r>
                      <a:endParaRPr lang="ru-RU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 для свободного высказывания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Формулировка проблемного вопроса; деление на группы (при необходимости); напоминание правил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Настрой на работу; фиксация темы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Генерация идей </a:t>
                      </a:r>
                      <a:endParaRPr lang="ru-RU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Накопление максимального числа версий (5–10 мин)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Фиксация всех высказываний на доске (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стикеры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маркер); запрет критики; стимулирование активности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Выдвижение любых гипотез, цитат, ассоциаций; дополнение идей друг друга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Анализ и рефлексия </a:t>
                      </a:r>
                      <a:endParaRPr lang="ru-RU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Структурирование, оценка, формулировка выводов (10–15 мин)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кластеризации; направляющие вопросы; фиксация итогов 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Сортировка идей; аргументированное обсуждение; формулировка коллективного или индивидуального вывода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7689" y="534808"/>
            <a:ext cx="10515600" cy="79437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проведения (три этапа)</a:t>
            </a:r>
            <a:b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5837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981" y="756253"/>
            <a:ext cx="9672687" cy="2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проведения на уроке литературы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3993" y="1451727"/>
            <a:ext cx="6797511" cy="4411745"/>
          </a:xfrm>
        </p:spPr>
        <p:txBody>
          <a:bodyPr>
            <a:normAutofit fontScale="77500" lnSpcReduction="20000"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критики на этапе генерации.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идея, даже на первый взгляд абсурдная, имеет право на существование. Это ключевое правило, снимающее страх ошибки.</a:t>
            </a:r>
          </a:p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переходит в качество.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больше версий, тем выше вероятность выхода на глубокие смыслы.</a:t>
            </a:r>
          </a:p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Опора на текст.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направляет, но не блокирует: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 где в тексте это подтверждается?»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задаётся только на этапе анализа.</a:t>
            </a:r>
          </a:p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Фиксация всех идей.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Визуализация (на доске, в цифровом документе) позволяет сохранить результат и вернуться к нему на этапе обсуждения.</a:t>
            </a:r>
          </a:p>
          <a:p>
            <a:pPr marL="11430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 рамки.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даёт обсуждению перерасти в хаотичный спор.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1943297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03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042" y="2391413"/>
            <a:ext cx="5480457" cy="3651169"/>
          </a:xfrm>
          <a:prstGeom prst="rect">
            <a:avLst/>
          </a:prstGeom>
        </p:spPr>
      </p:pic>
      <p:sp>
        <p:nvSpPr>
          <p:cNvPr id="112" name="Google Shape;11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</a:t>
            </a:r>
            <a:endParaRPr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58219" y="1442301"/>
            <a:ext cx="8125905" cy="4734662"/>
          </a:xfrm>
        </p:spPr>
        <p:txBody>
          <a:bodyPr/>
          <a:lstStyle/>
          <a:p>
            <a:pPr marL="11430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«Эксперимент над природой: научное открытие или преступление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 по повести М.А. Булгакова «Собачье сердце»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</a:p>
          <a:p>
            <a:pPr marL="11430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литература</a:t>
            </a:r>
          </a:p>
          <a:p>
            <a:pPr marL="11430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осмысление содержания/проблемный анализ текста (после прочтения произведения)</a:t>
            </a:r>
          </a:p>
          <a:p>
            <a:pPr marL="11430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проведения: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фронтальная работа с элементами групповой дискуссии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554" y="374551"/>
            <a:ext cx="10515600" cy="7472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выбора этапа урока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7627" y="1354285"/>
            <a:ext cx="10515600" cy="4351338"/>
          </a:xfrm>
        </p:spPr>
        <p:txBody>
          <a:bodyPr>
            <a:normAutofit fontScale="92500"/>
          </a:bodyPr>
          <a:lstStyle/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проведена на этапе проблемного анализа, когда учащиеся уже знакомы с сюжетом, но ещё не вышли на уровень интерпретации и обобщения.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этап является ключевым, поскольку: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ребуется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перевести восприятие текста от уровня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произошло»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уровню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произошло»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 к этому относиться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роизведение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сложные нравственно-философские вопросы, которые не имеют однозначных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этапе особенно важно активизировать личностную позицию каждого ученика.</a:t>
            </a:r>
          </a:p>
        </p:txBody>
      </p:sp>
    </p:spTree>
    <p:extLst>
      <p:ext uri="{BB962C8B-B14F-4D97-AF65-F5344CB8AC3E}">
        <p14:creationId xmlns:p14="http://schemas.microsoft.com/office/powerpoint/2010/main" val="383560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699317"/>
              </p:ext>
            </p:extLst>
          </p:nvPr>
        </p:nvGraphicFramePr>
        <p:xfrm>
          <a:off x="1664355" y="1370116"/>
          <a:ext cx="8128000" cy="436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КРИТЕРИЙ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Вовлеченность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80% учащихся высказали хотя бы одну идею (в традиционном опросе активность обычно не превышает 40–50%).</a:t>
                      </a:r>
                    </a:p>
                    <a:p>
                      <a:pPr algn="just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Глубина аргументации 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Ученики опирались не только на общие впечатления, но и на конкретные эпизоды текста (сцена операции, диалоги Преображенского и </a:t>
                      </a:r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Шарикова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финал повести).</a:t>
                      </a:r>
                    </a:p>
                    <a:p>
                      <a:pPr algn="just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интерпретаций 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Зафиксировано более 20 различных тезисов, что позволило рассмотреть проблему с разных сторон.</a:t>
                      </a:r>
                    </a:p>
                    <a:p>
                      <a:pPr algn="just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выводов 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самостоятельно сформулировал ключевую идею: эксперимент без нравственного основания приводит к катастрофе (без прямого проговаривания учителем).</a:t>
                      </a:r>
                    </a:p>
                    <a:p>
                      <a:pPr algn="just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B9B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179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1638</Words>
  <Application>Microsoft Office PowerPoint</Application>
  <PresentationFormat>Широкоэкранный</PresentationFormat>
  <Paragraphs>138</Paragraphs>
  <Slides>19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Courier New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Адаптация на уроках литературы</vt:lpstr>
      <vt:lpstr>Алгоритм проведения (три этапа) </vt:lpstr>
      <vt:lpstr>Правила проведения на уроке литературы </vt:lpstr>
      <vt:lpstr> Практическая значимость</vt:lpstr>
      <vt:lpstr>Обоснование выбора этапа урока </vt:lpstr>
      <vt:lpstr>Презентация PowerPoint</vt:lpstr>
      <vt:lpstr>Применение приема на уроке</vt:lpstr>
      <vt:lpstr>Подготовительный этап</vt:lpstr>
      <vt:lpstr>Этап генерации идей </vt:lpstr>
      <vt:lpstr>Что происходило в классе: </vt:lpstr>
      <vt:lpstr>Этап анализа и структурирования </vt:lpstr>
      <vt:lpstr>Презентация PowerPoint</vt:lpstr>
      <vt:lpstr>Презентация PowerPoint</vt:lpstr>
      <vt:lpstr>Что показало применение приёма </vt:lpstr>
      <vt:lpstr> Вывод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Crown</cp:lastModifiedBy>
  <cp:revision>13</cp:revision>
  <dcterms:created xsi:type="dcterms:W3CDTF">2024-01-14T08:39:34Z</dcterms:created>
  <dcterms:modified xsi:type="dcterms:W3CDTF">2026-03-21T17:49:36Z</dcterms:modified>
</cp:coreProperties>
</file>