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 varScale="1">
        <p:scale>
          <a:sx n="92" d="100"/>
          <a:sy n="92" d="100"/>
        </p:scale>
        <p:origin x="8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01825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56881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32763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«Педагогический приём: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Дробные модели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Сиренко Наталья Николаевна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математики</a:t>
            </a:r>
            <a:endParaRPr lang="ru-RU" sz="1800" b="1" i="1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Лицей №1 имени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Г.С.Титова</a:t>
            </a:r>
            <a:endParaRPr lang="ru-RU"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Городской округ Краснознаменск Московской области</a:t>
            </a:r>
            <a:endParaRPr sz="1800" b="1" i="1" u="none" strike="noStrike" cap="none" dirty="0">
              <a:solidFill>
                <a:srgbClr val="1D3152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008865" y="298625"/>
            <a:ext cx="5436866" cy="72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659134" y="1378324"/>
            <a:ext cx="11045186" cy="454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ru-RU" dirty="0"/>
              <a:t>Цель:</a:t>
            </a:r>
            <a:endParaRPr lang="ru-RU" dirty="0">
              <a:effectLst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сформировать у учащихся представление о дроби как части целого и научить сравнивать, складывать/вычитать простые дроби на наглядном материале.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114300" indent="0">
              <a:buNone/>
            </a:pPr>
            <a:r>
              <a:rPr lang="ru-RU" dirty="0"/>
              <a:t>Задачи:</a:t>
            </a:r>
            <a:endParaRPr lang="ru-RU" dirty="0">
              <a:effectLst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обеспечить наглядное представление дроби (числитель, знаменатель, целое);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развить умение делить целое на равные части и обозначать их дробью;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научить сравнивать дроби с одинаковыми и разными знаменателями при помощи моделей;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развивать пространственное мышление, умение объяснять свой выбор и работать в паре/малых группах.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67310" cy="935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endParaRPr lang="ru-RU" dirty="0">
              <a:effectLst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Учащиеся работают с физическими или цифровыми моделями (дробные круги, полосы‑ленты, карточки‑части). Каждая модель показывает, как целое делится на равные части.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ru-RU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Через манипуляции (складывание частей, наложение, сравнение по размеру) дети получают интуитивное понимание дробей, затем переходят к символическому представлению (запись дроби).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06432" y="2668384"/>
            <a:ext cx="11779135" cy="1893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Формирование прочного образного представления дроби: </a:t>
            </a: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дети видят, что числитель — части, знаменатель — на сколько частей разделено целое. 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Это </a:t>
            </a: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уменьшает механические ошибки при вычислениях.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Улучшение понимания операций</a:t>
            </a: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сложение/вычитание равных дробей становится наглядным и логичным (меньше ошибок со знаменателями).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Развитие коммуникативных навыков</a:t>
            </a: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необходимость объяснить своё решение устно/письменно.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Быстрая диагностика и дифференциация</a:t>
            </a:r>
            <a: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по манипуляциям видно, кто не делит целое правильно; учитель оперативно даёт помощь</a:t>
            </a:r>
            <a:b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Основной: Математика (раздел «Дроби», 5 класс).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Этап урока, на котором проведена апробация</a:t>
            </a:r>
            <a:r>
              <a:rPr lang="en-US" sz="17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Э</a:t>
            </a:r>
            <a: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тап формирования новых знаний и этап закрепления </a:t>
            </a:r>
            <a:b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(в одном уроке — сначала вводная демонстрация, затем парная практика с моделями).</a:t>
            </a:r>
            <a:br>
              <a:rPr lang="ru-RU" sz="17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Возможные варианты применения</a:t>
            </a:r>
            <a:b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Формат урока: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Вводный урок (показать, что такое дробь).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Урок закрепления (перевод моделей в записи, операции).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Повторение/контроль (быстрая диагностика в парах).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Организация работы: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Фронтальная демонстрация + парная практика (стандарт).</a:t>
            </a:r>
            <a:b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ru-RU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Дифференциация: отдельные карточки для слабых/средних/сильных.</a:t>
            </a:r>
            <a:br>
              <a:rPr lang="ru-RU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sz="1300" i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844344-E24C-4F1E-9A6E-995DD5700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160" y="94165"/>
            <a:ext cx="5994576" cy="10355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97473" y="293024"/>
            <a:ext cx="5154132" cy="53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99956" y="1277926"/>
            <a:ext cx="7032364" cy="445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l"/>
            <a:r>
              <a:rPr lang="ru-RU" b="1" dirty="0">
                <a:effectLst/>
                <a:latin typeface="-apple-system"/>
              </a:rPr>
              <a:t>Ход урока</a:t>
            </a:r>
          </a:p>
          <a:p>
            <a:pPr algn="l"/>
            <a:r>
              <a:rPr lang="ru-RU" b="1" dirty="0">
                <a:effectLst/>
                <a:latin typeface="-apple-system"/>
              </a:rPr>
              <a:t>1. Организационный момент (3 минуты)</a:t>
            </a:r>
            <a:endParaRPr lang="ru-RU" b="0" dirty="0"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Приветствие.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Проверка готовности к уроку.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Объявление темы: «Сегодня мы узнаем, что такое дроби, и научимся их понимать с помощью ленточек и диаграмм».</a:t>
            </a:r>
          </a:p>
          <a:p>
            <a:pPr algn="l"/>
            <a:r>
              <a:rPr lang="ru-RU" b="1" dirty="0">
                <a:effectLst/>
                <a:latin typeface="-apple-system"/>
              </a:rPr>
              <a:t>2. Актуализация знаний (5 минут)</a:t>
            </a:r>
            <a:endParaRPr lang="ru-RU" b="0" dirty="0"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Вопросы классу: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Как разделить яблоко на двоих поровну?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Что значит «половина»?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Как ещё можно разделить предмет на равные части?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-apple-system"/>
              </a:rPr>
              <a:t>Краткий разговор о долях в жизни (половинка, четверть часа и т. д.).</a:t>
            </a:r>
          </a:p>
          <a:p>
            <a:pPr marL="228600" indent="0" algn="l"/>
            <a:r>
              <a:rPr lang="ru-RU" b="1" i="0" dirty="0">
                <a:effectLst/>
                <a:latin typeface="-apple-system"/>
              </a:rPr>
              <a:t>3. Объяснение нового материала (20 минут)</a:t>
            </a:r>
            <a:endParaRPr lang="ru-RU" b="0" i="0" dirty="0">
              <a:effectLst/>
              <a:latin typeface="-apple-system"/>
            </a:endParaRPr>
          </a:p>
          <a:p>
            <a:endParaRPr lang="ru-RU" dirty="0"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9CB83B-8C1C-41C9-9365-1110C81EBC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42"/>
          <a:stretch/>
        </p:blipFill>
        <p:spPr>
          <a:xfrm>
            <a:off x="7329770" y="1161549"/>
            <a:ext cx="4636337" cy="31361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97473" y="293024"/>
            <a:ext cx="5154132" cy="53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" name="Google Shape;119;p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75018" y="1055716"/>
                <a:ext cx="6525288" cy="49045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 fontScale="77500" lnSpcReduction="20000"/>
              </a:bodyPr>
              <a:lstStyle/>
              <a:p>
                <a:pPr algn="l"/>
                <a:r>
                  <a:rPr lang="ru-RU" b="1" dirty="0">
                    <a:effectLst/>
                    <a:latin typeface="-apple-system"/>
                  </a:rPr>
                  <a:t>Этап 1. Работа с ленточками</a:t>
                </a:r>
                <a:endParaRPr lang="ru-RU" b="0" dirty="0">
                  <a:effectLst/>
                  <a:latin typeface="-apple-system"/>
                </a:endParaRP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Учитель раздаёт каждому ученику цветную ленточку длиной 30 см.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Задание 1: сложить ленточку пополам.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Вопрос: на сколько частей мы разделили ленточку? (</a:t>
                </a:r>
                <a:r>
                  <a:rPr lang="ru-RU" sz="1600" b="0" i="0" dirty="0">
                    <a:effectLst/>
                    <a:latin typeface="KaTeX_Main"/>
                  </a:rPr>
                  <a:t>2</a:t>
                </a:r>
                <a:r>
                  <a:rPr lang="ru-RU" sz="1600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Какая это часть от целой ленточки? 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</a:t>
                </a:r>
                <a:r>
                  <a:rPr lang="ru-RU" sz="1600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Учитель записывает на доске: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​​</a:t>
                </a:r>
                <a:r>
                  <a:rPr lang="ru-RU" sz="1600" b="0" i="0" dirty="0">
                    <a:effectLst/>
                    <a:latin typeface="-apple-system"/>
                  </a:rPr>
                  <a:t> — одна вторая.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Задание 2: разрезать ленточку по линии сгиба.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Ученики видят две равные части.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Вывод: каждая часть — это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​​</a:t>
                </a:r>
                <a:r>
                  <a:rPr lang="ru-RU" sz="1600" b="0" i="0" dirty="0">
                    <a:effectLst/>
                    <a:latin typeface="-apple-system"/>
                  </a:rPr>
                  <a:t> от целого.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Задание 3: взять одну из половинок и сложить её ещё раз пополам.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На сколько частей теперь разделена половинка? (</a:t>
                </a:r>
                <a:r>
                  <a:rPr lang="ru-RU" sz="1600" b="0" i="0" dirty="0">
                    <a:effectLst/>
                    <a:latin typeface="KaTeX_Main"/>
                  </a:rPr>
                  <a:t>2</a:t>
                </a:r>
                <a:r>
                  <a:rPr lang="ru-RU" sz="1600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А вся ленточка? (</a:t>
                </a:r>
                <a:r>
                  <a:rPr lang="ru-RU" sz="1600" b="0" i="0" dirty="0">
                    <a:effectLst/>
                    <a:latin typeface="KaTeX_Main"/>
                  </a:rPr>
                  <a:t>4</a:t>
                </a:r>
                <a:r>
                  <a:rPr lang="ru-RU" sz="1600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Какая часть получилась? 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</a:t>
                </a:r>
                <a:r>
                  <a:rPr lang="ru-RU" sz="1600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Запись на доске: </a:t>
                </a:r>
                <a:r>
                  <a:rPr lang="ru-RU" sz="16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 ​</a:t>
                </a:r>
                <a:r>
                  <a:rPr lang="ru-RU" sz="1600" b="0" i="0" dirty="0">
                    <a:effectLst/>
                    <a:latin typeface="-apple-system"/>
                  </a:rPr>
                  <a:t> — одна четвёртая.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Задание 4: разрезать половинку на две части.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Теперь у нас четыре равные части по 7,5 см.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Каждая часть — </a:t>
                </a:r>
                <a:r>
                  <a:rPr lang="ru-RU" sz="16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1600" b="0" i="0" dirty="0">
                    <a:effectLst/>
                    <a:latin typeface="KaTeX_Main"/>
                  </a:rPr>
                  <a:t>​ </a:t>
                </a:r>
                <a:r>
                  <a:rPr lang="ru-RU" sz="1600" b="0" i="0" dirty="0">
                    <a:effectLst/>
                    <a:latin typeface="-apple-system"/>
                  </a:rPr>
                  <a:t> от целой ленточки.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Обсуждение: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Что показывает число внизу (знаменатель)? — На сколько частей разделили целое.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sz="1600" b="0" i="0" dirty="0">
                    <a:effectLst/>
                    <a:latin typeface="-apple-system"/>
                  </a:rPr>
                  <a:t>Что показывает число вверху (числитель)? — Сколько таких частей взяли.</a:t>
                </a:r>
              </a:p>
              <a:p>
                <a:endParaRPr lang="ru-RU" dirty="0">
                  <a:effectLst/>
                </a:endParaRPr>
              </a:p>
            </p:txBody>
          </p:sp>
        </mc:Choice>
        <mc:Fallback>
          <p:sp>
            <p:nvSpPr>
              <p:cNvPr id="119" name="Google Shape;119;p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5018" y="1055716"/>
                <a:ext cx="6525288" cy="490450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165E4B-3372-43C4-8B90-E39E274FF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4980" y="2106061"/>
            <a:ext cx="3395766" cy="24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21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97473" y="293024"/>
            <a:ext cx="5154132" cy="53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" name="Google Shape;119;p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166458" y="1471353"/>
                <a:ext cx="6525288" cy="4247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/>
              <a:p>
                <a:pPr algn="l"/>
                <a:r>
                  <a:rPr lang="ru-RU" b="1" dirty="0">
                    <a:effectLst/>
                    <a:latin typeface="-apple-system"/>
                  </a:rPr>
                  <a:t>Этап 2. Работа с круговыми диаграммами</a:t>
                </a:r>
                <a:endParaRPr lang="ru-RU" b="0" dirty="0">
                  <a:effectLst/>
                  <a:latin typeface="-apple-system"/>
                </a:endParaRP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Учитель показывает заготовку круговой диаграммы (круг, разделённый на 4 равные части).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Вопросы: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Сколько всего частей в круге? (</a:t>
                </a:r>
                <a:r>
                  <a:rPr lang="ru-RU" b="0" i="0" dirty="0">
                    <a:effectLst/>
                    <a:latin typeface="KaTeX_Main"/>
                  </a:rPr>
                  <a:t>4</a:t>
                </a:r>
                <a:r>
                  <a:rPr lang="ru-RU" b="0" i="0" dirty="0">
                    <a:effectLst/>
                    <a:latin typeface="-apple-system"/>
                  </a:rPr>
                  <a:t>)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Если закрасить одну часть, какая это будет дробь? 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1400" b="0" i="1" smtClean="0">
                        <a:effectLst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ru-RU" sz="1400" b="0" i="0" dirty="0">
                    <a:effectLst/>
                    <a:latin typeface="KaTeX_Main"/>
                  </a:rPr>
                  <a:t>​​</a:t>
                </a:r>
                <a:r>
                  <a:rPr lang="ru-RU" sz="1400" b="0" i="0" dirty="0">
                    <a:effectLst/>
                    <a:latin typeface="-apple-system"/>
                  </a:rPr>
                  <a:t> </a:t>
                </a:r>
                <a:endParaRPr lang="ru-RU" b="0" i="0" dirty="0">
                  <a:effectLst/>
                  <a:latin typeface="-apple-system"/>
                </a:endParaRP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Если закрасить две части? (</a:t>
                </a:r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sz="14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b="0" i="0" dirty="0">
                    <a:effectLst/>
                    <a:latin typeface="-apple-system"/>
                  </a:rPr>
                  <a:t>)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Практическое задание: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Ученики получают листы с кругами, разделёнными на 2, 3, 4 и 6 частей.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Задание: закрасить </a:t>
                </a:r>
                <a:r>
                  <a:rPr lang="ru-RU" sz="14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400" b="0" i="1" smtClean="0"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,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,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,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-apple-system"/>
                  </a:rPr>
                  <a:t> и подписать дроби.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Визуальное сравнение: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Какой кусок больше — </a:t>
                </a:r>
                <a:r>
                  <a:rPr lang="ru-RU" sz="14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1400" b="0" i="1" smtClean="0"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 или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? Почему?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Что больше — </a:t>
                </a:r>
                <a:r>
                  <a:rPr lang="ru-RU" sz="14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14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sz="1400" b="0" i="1" smtClean="0"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 или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?</a:t>
                </a:r>
              </a:p>
              <a:p>
                <a:endParaRPr lang="ru-RU" dirty="0">
                  <a:effectLst/>
                </a:endParaRPr>
              </a:p>
            </p:txBody>
          </p:sp>
        </mc:Choice>
        <mc:Fallback>
          <p:sp>
            <p:nvSpPr>
              <p:cNvPr id="119" name="Google Shape;119;p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66458" y="1471353"/>
                <a:ext cx="6525288" cy="4247803"/>
              </a:xfrm>
              <a:prstGeom prst="rect">
                <a:avLst/>
              </a:prstGeom>
              <a:blipFill>
                <a:blip r:embed="rId3"/>
                <a:stretch>
                  <a:fillRect b="-4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969529-2523-4B0A-B855-B84DA461DD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493" b="46299"/>
          <a:stretch/>
        </p:blipFill>
        <p:spPr>
          <a:xfrm>
            <a:off x="7951605" y="1675865"/>
            <a:ext cx="3739881" cy="350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95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97473" y="293024"/>
            <a:ext cx="5154132" cy="536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" name="Google Shape;119;p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174769" y="1217198"/>
                <a:ext cx="8354089" cy="44888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 fontScale="77500" lnSpcReduction="20000"/>
              </a:bodyPr>
              <a:lstStyle/>
              <a:p>
                <a:pPr algn="l"/>
                <a:r>
                  <a:rPr lang="ru-RU" b="1" dirty="0">
                    <a:effectLst/>
                    <a:latin typeface="-apple-system"/>
                  </a:rPr>
                  <a:t>4. Первичное закрепление (12 минут)</a:t>
                </a:r>
                <a:endParaRPr lang="ru-RU" b="0" dirty="0">
                  <a:effectLst/>
                  <a:latin typeface="-apple-system"/>
                </a:endParaRP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Работа в парах: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Один ученик показывает дробь на ленточке (например, сгибает её на 3 части и берёт 2), другой </a:t>
                </a:r>
              </a:p>
              <a:p>
                <a:pPr marL="457200" lvl="1" indent="0" algn="l"/>
                <a:r>
                  <a:rPr lang="ru-RU" b="0" i="0" dirty="0">
                    <a:effectLst/>
                    <a:latin typeface="-apple-system"/>
                  </a:rPr>
                  <a:t>записывает дробь.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Затем меняются ролями.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Индивидуальное задание на карточках: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Соотнести изображение (ленточка или диаграмма) с правильной дробью.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Примеры:</a:t>
                </a:r>
              </a:p>
              <a:p>
                <a:pPr marL="1143000" lvl="2" indent="-22860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Изображение ленточки, разделённой на 4 части, 3 закрашены → </a:t>
                </a:r>
                <a:r>
                  <a:rPr lang="ru-RU" sz="12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b="0" i="0" dirty="0">
                  <a:effectLst/>
                  <a:latin typeface="-apple-system"/>
                </a:endParaRPr>
              </a:p>
              <a:p>
                <a:pPr marL="1143000" lvl="2" indent="-22860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Круг, разделённый на 6 частей, 1 закрашена → </a:t>
                </a:r>
                <a:r>
                  <a:rPr lang="ru-RU" sz="1200" b="0" dirty="0">
                    <a:effectLst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1200" b="0" i="1" smtClean="0">
                            <a:effectLst/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ru-RU" b="0" i="0" dirty="0">
                  <a:effectLst/>
                  <a:latin typeface="-apple-system"/>
                </a:endParaRPr>
              </a:p>
              <a:p>
                <a:pPr algn="l"/>
                <a:r>
                  <a:rPr lang="ru-RU" b="1" dirty="0">
                    <a:latin typeface="-apple-system"/>
                  </a:rPr>
                  <a:t>5</a:t>
                </a:r>
                <a:r>
                  <a:rPr lang="ru-RU" b="1" dirty="0">
                    <a:effectLst/>
                    <a:latin typeface="-apple-system"/>
                  </a:rPr>
                  <a:t>. Подведение итогов (4 минуты)</a:t>
                </a:r>
                <a:endParaRPr lang="ru-RU" b="0" dirty="0">
                  <a:effectLst/>
                  <a:latin typeface="-apple-system"/>
                </a:endParaRP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Вопросы для рефлексии: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Что такое дробь?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Что показывает числитель? Знаменатель?</a:t>
                </a:r>
              </a:p>
              <a:p>
                <a:pPr marL="742950" lvl="1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Где в жизни мы встречаем дроби? (кусок торта, время, ремонт и т. д.)</a:t>
                </a:r>
              </a:p>
              <a:p>
                <a:pPr marL="228600" indent="0" algn="l"/>
                <a:r>
                  <a:rPr lang="ru-RU" b="0" i="0" dirty="0">
                    <a:effectLst/>
                    <a:latin typeface="-apple-system"/>
                  </a:rPr>
                  <a:t>Оценка работы учеников.</a:t>
                </a:r>
              </a:p>
              <a:p>
                <a:pPr algn="l"/>
                <a:r>
                  <a:rPr lang="ru-RU" b="1" dirty="0">
                    <a:latin typeface="-apple-system"/>
                  </a:rPr>
                  <a:t>6</a:t>
                </a:r>
                <a:r>
                  <a:rPr lang="ru-RU" b="1" dirty="0">
                    <a:effectLst/>
                    <a:latin typeface="-apple-system"/>
                  </a:rPr>
                  <a:t>. Домашнее задание (2 минуты)</a:t>
                </a:r>
                <a:endParaRPr lang="ru-RU" b="0" dirty="0">
                  <a:effectLst/>
                  <a:latin typeface="-apple-system"/>
                </a:endParaRPr>
              </a:p>
              <a:p>
                <a:pPr marL="514350" indent="-285750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Нарисовать две ленточки и разделить одну на 5 частей, другую на 8. Закрасить </a:t>
                </a:r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1600" b="0" i="1" smtClean="0">
                            <a:effectLst/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ru-RU" sz="1600" b="0" i="1" smtClean="0"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b="0" i="0" dirty="0">
                    <a:effectLst/>
                    <a:latin typeface="-apple-system"/>
                  </a:rPr>
                  <a:t>и </a:t>
                </a:r>
                <a:r>
                  <a:rPr lang="ru-RU" dirty="0">
                    <a:latin typeface="-apple-system"/>
                  </a:rPr>
                  <a:t> 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ru-RU" b="0" i="0" dirty="0">
                    <a:effectLst/>
                    <a:latin typeface="KaTeX_Main"/>
                  </a:rPr>
                  <a:t>​</a:t>
                </a:r>
                <a:r>
                  <a:rPr lang="ru-RU" b="0" i="0" dirty="0">
                    <a:effectLst/>
                    <a:latin typeface="-apple-system"/>
                  </a:rPr>
                  <a:t>, подписать дроби.</a:t>
                </a:r>
              </a:p>
              <a:p>
                <a:pPr marL="514350" indent="-285750" algn="l">
                  <a:buFont typeface="Arial" panose="020B0604020202020204" pitchFamily="34" charset="0"/>
                  <a:buChar char="•"/>
                </a:pPr>
                <a:r>
                  <a:rPr lang="ru-RU" b="0" i="0" dirty="0">
                    <a:effectLst/>
                    <a:latin typeface="-apple-system"/>
                  </a:rPr>
                  <a:t>Придумать 2 примера из жизни, где используются дроби (например, половина яблока, четверть часа), записать их в виде дробей.</a:t>
                </a:r>
              </a:p>
              <a:p>
                <a:pPr marL="228600" indent="0" algn="l"/>
                <a:endParaRPr lang="ru-RU" b="0" i="0" dirty="0">
                  <a:effectLst/>
                  <a:latin typeface="-apple-system"/>
                </a:endParaRPr>
              </a:p>
              <a:p>
                <a:pPr marL="228600" indent="0" algn="l"/>
                <a:endParaRPr lang="ru-RU" b="0" i="0" dirty="0">
                  <a:effectLst/>
                  <a:latin typeface="-apple-system"/>
                </a:endParaRPr>
              </a:p>
              <a:p>
                <a:endParaRPr lang="ru-RU" dirty="0">
                  <a:effectLst/>
                </a:endParaRPr>
              </a:p>
            </p:txBody>
          </p:sp>
        </mc:Choice>
        <mc:Fallback>
          <p:sp>
            <p:nvSpPr>
              <p:cNvPr id="119" name="Google Shape;119;p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4769" y="1217198"/>
                <a:ext cx="8354089" cy="448887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652D15-F5CB-4B3F-9AD3-A3CC05CD7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4126" y="1471353"/>
            <a:ext cx="2468930" cy="418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2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24444" y="1371600"/>
            <a:ext cx="11629505" cy="376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dirty="0"/>
              <a:t>Приём «Дробные модели» </a:t>
            </a:r>
            <a:r>
              <a:rPr lang="ru-RU" sz="1800" b="0" dirty="0"/>
              <a:t>является практичным и эффективно работающим инструментом для формирования у пятиклассников образного представления дроби как части целого. За счёт манипуляций с кругами, ленточками и карточками дети быстрее понимают смысл числителя и знаменателя, реже совершают типичные ошибки (например, «складывают» знаменатели) и уверенно переходят от наглядного к символическому представлению.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800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b="0" dirty="0"/>
              <a:t>Метод позволяет одновременно диагностировать затруднения и дифференцировать задания: сильные ученики получают задачи на приведение к общему знаменателю, слабые — дополнительные манипуляции и подсказки</a:t>
            </a:r>
            <a:br>
              <a:rPr lang="ru-RU" sz="1800" b="0" dirty="0"/>
            </a:br>
            <a:r>
              <a:rPr lang="ru-RU" sz="1800" b="0" dirty="0"/>
              <a:t>Практическая значимость выражается в улучшении качества понимания дробей, развитии коммуникативных навыков (объяснение решения) и повышении мотивации через активную работу в парах и группах.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800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b="0" dirty="0"/>
              <a:t>Метод уместен на вводном этапе урока для создания образа дроби и на этапе закрепления при переводе моделей в записи и выполнении операций. Для успешной реализации необходима простая подготовка: наборы моделей, карточки заданий разных уровней, краткая шкала оценки и заранее продуманные демонстрации «подводных камней» (2/4 = 1/2 и т.п.).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800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C488DF-F681-401F-B207-9032D1C8C953}"/>
              </a:ext>
            </a:extLst>
          </p:cNvPr>
          <p:cNvSpPr txBox="1"/>
          <p:nvPr/>
        </p:nvSpPr>
        <p:spPr>
          <a:xfrm>
            <a:off x="4585161" y="392706"/>
            <a:ext cx="1765761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Вывод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1148</Words>
  <Application>Microsoft Office PowerPoint</Application>
  <PresentationFormat>Широкоэкранный</PresentationFormat>
  <Paragraphs>100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-apple-system</vt:lpstr>
      <vt:lpstr>Aptos</vt:lpstr>
      <vt:lpstr>Arial</vt:lpstr>
      <vt:lpstr>Calibri</vt:lpstr>
      <vt:lpstr>Cambria Math</vt:lpstr>
      <vt:lpstr>KaTeX_Main</vt:lpstr>
      <vt:lpstr>Symbol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Формирование прочного образного представления дроби: дети видят, что числитель — части, знаменатель — на сколько частей разделено целое.  Это уменьшает механические ошибки при вычислениях. Улучшение понимания операций: сложение/вычитание равных дробей становится наглядным и логичным (меньше ошибок со знаменателями). Развитие коммуникативных навыков: необходимость объяснить своё решение устно/письменно. Быстрая диагностика и дифференциация: по манипуляциям видно, кто не делит целое правильно; учитель оперативно даёт помощь Основной: Математика (раздел «Дроби», 5 класс). Этап урока, на котором проведена апробация: Этап формирования новых знаний и этап закрепления  (в одном уроке — сначала вводная демонстрация, затем парная практика с моделями). Возможные варианты применения Формат урока: Вводный урок (показать, что такое дробь). Урок закрепления (перевод моделей в записи, операции). Повторение/контроль (быстрая диагностика в парах). Организация работы: Фронтальная демонстрация + парная практика (стандарт). Дифференциация: отдельные карточки для слабых/средних/сильных.  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Атася</cp:lastModifiedBy>
  <cp:revision>12</cp:revision>
  <dcterms:created xsi:type="dcterms:W3CDTF">2024-01-14T08:39:34Z</dcterms:created>
  <dcterms:modified xsi:type="dcterms:W3CDTF">2026-03-24T18:21:40Z</dcterms:modified>
</cp:coreProperties>
</file>