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0" r:id="rId9"/>
    <p:sldId id="269" r:id="rId10"/>
    <p:sldId id="268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21320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836925" y="1572748"/>
            <a:ext cx="7926718" cy="3016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</a:p>
          <a:p>
            <a:pPr lvl="0" algn="ctr">
              <a:buSzPts val="3200"/>
            </a:pPr>
            <a:r>
              <a:rPr lang="ru-RU" sz="3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Методический приём </a:t>
            </a:r>
            <a:b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«Знаю-Хочу знать-Узнал</a:t>
            </a:r>
            <a:r>
              <a:rPr lang="ru-RU" sz="3600" b="1" dirty="0"/>
              <a:t>»</a:t>
            </a:r>
            <a:br>
              <a:rPr lang="ru-RU" sz="3600" b="1" dirty="0"/>
            </a:b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в практике преподавания иностранного языка</a:t>
            </a:r>
            <a:br>
              <a:rPr lang="ru-RU" sz="3200" b="1" dirty="0"/>
            </a:b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702629" y="4264090"/>
            <a:ext cx="6746031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Бахтинова</a:t>
            </a:r>
            <a:r>
              <a:rPr lang="ru-RU" sz="1800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Ирина Александровна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i="1" dirty="0">
                <a:solidFill>
                  <a:schemeClr val="tx1"/>
                </a:solidFill>
                <a:latin typeface="Calibri"/>
                <a:cs typeface="Calibri"/>
                <a:sym typeface="Calibri"/>
              </a:rPr>
              <a:t>учитель английского языка 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i="1" u="none" strike="noStrike" cap="none" dirty="0">
                <a:solidFill>
                  <a:schemeClr val="tx1"/>
                </a:solidFill>
                <a:latin typeface="Calibri"/>
                <a:ea typeface="Arial"/>
                <a:cs typeface="Calibri"/>
                <a:sym typeface="Calibri"/>
              </a:rPr>
              <a:t>МБОУ СОШ № 4 с УИОП им. Г. К. Жукова  г. о. Краснознаменск</a:t>
            </a:r>
            <a:endParaRPr sz="1400" i="1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15FA0B4-B67C-428F-A7DA-04DB5F7CB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3600" b="1" dirty="0"/>
            </a:br>
            <a:r>
              <a:rPr lang="ru-RU" sz="4000" b="1" dirty="0"/>
              <a:t>Вывод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503F915-9988-4234-BC05-BFFD2DE2BC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b="1" dirty="0"/>
              <a:t>Прием «Знаю-Хочу знать-Узнал» даёт возможность учителю:</a:t>
            </a:r>
          </a:p>
          <a:p>
            <a:pPr marL="114300" indent="0">
              <a:buNone/>
            </a:pPr>
            <a:endParaRPr lang="ru-RU" b="1" dirty="0"/>
          </a:p>
          <a:p>
            <a:r>
              <a:rPr lang="ru-RU" dirty="0">
                <a:solidFill>
                  <a:srgbClr val="FF0000"/>
                </a:solidFill>
              </a:rPr>
              <a:t>Перестать</a:t>
            </a:r>
            <a:r>
              <a:rPr lang="ru-RU" dirty="0"/>
              <a:t> быть </a:t>
            </a:r>
            <a:r>
              <a:rPr lang="ru-RU" dirty="0">
                <a:solidFill>
                  <a:srgbClr val="FF0000"/>
                </a:solidFill>
              </a:rPr>
              <a:t>главным </a:t>
            </a:r>
            <a:r>
              <a:rPr lang="ru-RU" dirty="0"/>
              <a:t>источником информации;</a:t>
            </a:r>
          </a:p>
          <a:p>
            <a:r>
              <a:rPr lang="ru-RU" dirty="0"/>
              <a:t>Развивать </a:t>
            </a:r>
            <a:r>
              <a:rPr lang="ru-RU" dirty="0">
                <a:solidFill>
                  <a:srgbClr val="FF0000"/>
                </a:solidFill>
              </a:rPr>
              <a:t>самостоятельность</a:t>
            </a:r>
            <a:r>
              <a:rPr lang="ru-RU" dirty="0"/>
              <a:t> учащихся в процессе обучения;</a:t>
            </a:r>
          </a:p>
          <a:p>
            <a:r>
              <a:rPr lang="ru-RU" dirty="0"/>
              <a:t>Придать учебному процессу </a:t>
            </a:r>
            <a:r>
              <a:rPr lang="ru-RU" dirty="0">
                <a:solidFill>
                  <a:srgbClr val="FF0000"/>
                </a:solidFill>
              </a:rPr>
              <a:t>продуктивный характер.</a:t>
            </a: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731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/>
              <a:t>Краткое описание опыта</a:t>
            </a:r>
            <a:endParaRPr sz="3700" b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b="1" dirty="0"/>
              <a:t>Цель приёма:</a:t>
            </a:r>
            <a:endParaRPr lang="ru-RU" dirty="0"/>
          </a:p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dirty="0"/>
              <a:t>развивать навыки самостоятельной работы обучающихся печатным текстом.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177800" indent="0">
              <a:spcBef>
                <a:spcPts val="0"/>
              </a:spcBef>
              <a:buSzPts val="2800"/>
              <a:buNone/>
            </a:pPr>
            <a:r>
              <a:rPr lang="ru-RU" b="1" dirty="0"/>
              <a:t>Задачи:</a:t>
            </a:r>
            <a:r>
              <a:rPr lang="ru-RU" dirty="0"/>
              <a:t> 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актуализировать знания обучающихся по теме текста;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развить самостоятельность в приобретении нового знания.</a:t>
            </a:r>
            <a:endParaRPr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/>
              <a:t>Теоретическое описание приема</a:t>
            </a:r>
            <a:endParaRPr sz="3700" b="1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961053"/>
            <a:ext cx="10515600" cy="4837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Графическая форма таблицы отображает три этапа реализации приема «Знаю-Хочу знать-Узнал».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BF21E18-6B4C-4297-8825-EC0531A5F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175" y="3005237"/>
            <a:ext cx="6343650" cy="1325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4933B6-982A-4EF9-BCCA-D30D3773F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/>
              <a:t>Теоретическое описание приема</a:t>
            </a:r>
            <a:endParaRPr lang="ru-RU" sz="36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00AE70-6A92-4604-8D49-879C75678A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I </a:t>
            </a:r>
            <a:r>
              <a:rPr lang="ru-RU" b="1" dirty="0">
                <a:solidFill>
                  <a:srgbClr val="FF0000"/>
                </a:solidFill>
              </a:rPr>
              <a:t>этап</a:t>
            </a:r>
          </a:p>
          <a:p>
            <a:pPr marL="114300" indent="0">
              <a:buNone/>
            </a:pPr>
            <a:r>
              <a:rPr lang="ru-RU" dirty="0"/>
              <a:t>Выведение имеющихся знаний учащихся на уровень осознания.</a:t>
            </a:r>
          </a:p>
          <a:p>
            <a:r>
              <a:rPr lang="en-US" b="1" dirty="0">
                <a:solidFill>
                  <a:srgbClr val="FF0000"/>
                </a:solidFill>
              </a:rPr>
              <a:t>II </a:t>
            </a:r>
            <a:r>
              <a:rPr lang="ru-RU" b="1" dirty="0">
                <a:solidFill>
                  <a:srgbClr val="FF0000"/>
                </a:solidFill>
              </a:rPr>
              <a:t>этап</a:t>
            </a:r>
          </a:p>
          <a:p>
            <a:pPr marL="114300" indent="0">
              <a:buNone/>
            </a:pPr>
            <a:r>
              <a:rPr lang="ru-RU" dirty="0"/>
              <a:t>Восприятие новой информации.</a:t>
            </a:r>
          </a:p>
          <a:p>
            <a:r>
              <a:rPr lang="en-US" b="1" dirty="0">
                <a:solidFill>
                  <a:srgbClr val="FF0000"/>
                </a:solidFill>
              </a:rPr>
              <a:t>III </a:t>
            </a:r>
            <a:r>
              <a:rPr lang="ru-RU" b="1" dirty="0">
                <a:solidFill>
                  <a:srgbClr val="FF0000"/>
                </a:solidFill>
              </a:rPr>
              <a:t>этап</a:t>
            </a:r>
          </a:p>
          <a:p>
            <a:pPr marL="114300" indent="0">
              <a:buNone/>
            </a:pPr>
            <a:r>
              <a:rPr lang="ru-RU" dirty="0"/>
              <a:t>Присвоение нового знания.</a:t>
            </a:r>
          </a:p>
        </p:txBody>
      </p:sp>
    </p:spTree>
    <p:extLst>
      <p:ext uri="{BB962C8B-B14F-4D97-AF65-F5344CB8AC3E}">
        <p14:creationId xmlns:p14="http://schemas.microsoft.com/office/powerpoint/2010/main" val="1389954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6B9D66-ACDF-4161-BFD7-A690A0BB6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/>
              <a:t>Теоретическое описание приема</a:t>
            </a:r>
            <a:endParaRPr lang="ru-RU" sz="36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414F3C-AD13-440E-8BAF-1D23E89C1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49764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На  </a:t>
            </a:r>
            <a:r>
              <a:rPr lang="en-US" b="1" dirty="0">
                <a:solidFill>
                  <a:srgbClr val="FF0000"/>
                </a:solidFill>
              </a:rPr>
              <a:t>I</a:t>
            </a:r>
            <a:r>
              <a:rPr lang="ru-RU" b="1" dirty="0">
                <a:solidFill>
                  <a:srgbClr val="FF0000"/>
                </a:solidFill>
              </a:rPr>
              <a:t>  этапе</a:t>
            </a:r>
            <a:r>
              <a:rPr lang="ru-RU" dirty="0"/>
              <a:t>, на «стадии вызова»  учитель ставит перед детьми задачу: вспомните, что вам  известно по теме текста,  кратко запишите эти сведения в первой графе таблицы «Знаю». </a:t>
            </a:r>
          </a:p>
          <a:p>
            <a:r>
              <a:rPr lang="ru-RU" dirty="0"/>
              <a:t>На </a:t>
            </a:r>
            <a:r>
              <a:rPr lang="en-US" b="1" dirty="0">
                <a:solidFill>
                  <a:srgbClr val="FF0000"/>
                </a:solidFill>
              </a:rPr>
              <a:t>II </a:t>
            </a:r>
            <a:r>
              <a:rPr lang="ru-RU" b="1" dirty="0">
                <a:solidFill>
                  <a:srgbClr val="FF0000"/>
                </a:solidFill>
              </a:rPr>
              <a:t>этапе </a:t>
            </a:r>
            <a:r>
              <a:rPr lang="ru-RU" dirty="0"/>
              <a:t>учащиеся формулируют вопросы, на которые  они хотели бы получить ответ в ходе работы с текстом. Эти  вопросы они записывают во второй графе «Хочу знать».</a:t>
            </a:r>
          </a:p>
          <a:p>
            <a:r>
              <a:rPr lang="ru-RU" dirty="0"/>
              <a:t>На </a:t>
            </a:r>
            <a:r>
              <a:rPr lang="en-US" b="1" dirty="0">
                <a:solidFill>
                  <a:srgbClr val="FF0000"/>
                </a:solidFill>
              </a:rPr>
              <a:t>III </a:t>
            </a:r>
            <a:r>
              <a:rPr lang="ru-RU" b="1" dirty="0">
                <a:solidFill>
                  <a:srgbClr val="FF0000"/>
                </a:solidFill>
              </a:rPr>
              <a:t>этапе </a:t>
            </a:r>
            <a:r>
              <a:rPr lang="ru-RU" dirty="0"/>
              <a:t>учитель спрашивает учеников, нашли ли они ответы на интересующие их вопросы, которые ставили вначале урока. Просит  кратко записать ответы в последнюю графу таблицы «Узнал» и в парах или группах  обменяться той информацией, которая  в тексте была новая для обучающихся. 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63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E75223-A633-4ADB-89B1-418292415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/>
              <a:t>Практическая значимость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A4C77F-2921-4CF7-A590-69E340E2E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52939"/>
            <a:ext cx="10515600" cy="4824024"/>
          </a:xfrm>
        </p:spPr>
        <p:txBody>
          <a:bodyPr/>
          <a:lstStyle/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Тема: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«Жизнь и творчество великого английского поэта и драматурга В. Шекспира»</a:t>
            </a:r>
          </a:p>
          <a:p>
            <a:pPr marL="11430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    7 класс    английский язык</a:t>
            </a:r>
          </a:p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Раздел: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Выдающиеся люди родной страны и страны изучаемого языка.</a:t>
            </a:r>
          </a:p>
          <a:p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Тип урока: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открытие нового знания</a:t>
            </a:r>
          </a:p>
          <a:p>
            <a:pPr fontAlgn="base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Цель урока: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познакомить обучающихся с биографией и творчеством В. Шекспира.</a:t>
            </a: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670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B8D228-D1C8-43AB-9BD1-C03F6A9B6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33528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Практическая значимость</a:t>
            </a:r>
            <a:endParaRPr lang="ru-RU" sz="36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80228C-ABF9-4765-8C37-7DDDD7759F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2BFADF81-BDCC-4341-9ABD-AE36B3B4D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185996"/>
              </p:ext>
            </p:extLst>
          </p:nvPr>
        </p:nvGraphicFramePr>
        <p:xfrm>
          <a:off x="1856791" y="2285999"/>
          <a:ext cx="9069355" cy="2995128"/>
        </p:xfrm>
        <a:graphic>
          <a:graphicData uri="http://schemas.openxmlformats.org/drawingml/2006/table">
            <a:tbl>
              <a:tblPr firstRow="1" firstCol="1" bandRow="1"/>
              <a:tblGrid>
                <a:gridCol w="1593356">
                  <a:extLst>
                    <a:ext uri="{9D8B030D-6E8A-4147-A177-3AD203B41FA5}">
                      <a16:colId xmlns:a16="http://schemas.microsoft.com/office/drawing/2014/main" val="1343490668"/>
                    </a:ext>
                  </a:extLst>
                </a:gridCol>
                <a:gridCol w="1639884">
                  <a:extLst>
                    <a:ext uri="{9D8B030D-6E8A-4147-A177-3AD203B41FA5}">
                      <a16:colId xmlns:a16="http://schemas.microsoft.com/office/drawing/2014/main" val="724620811"/>
                    </a:ext>
                  </a:extLst>
                </a:gridCol>
                <a:gridCol w="1181154">
                  <a:extLst>
                    <a:ext uri="{9D8B030D-6E8A-4147-A177-3AD203B41FA5}">
                      <a16:colId xmlns:a16="http://schemas.microsoft.com/office/drawing/2014/main" val="3189359961"/>
                    </a:ext>
                  </a:extLst>
                </a:gridCol>
                <a:gridCol w="2398132">
                  <a:extLst>
                    <a:ext uri="{9D8B030D-6E8A-4147-A177-3AD203B41FA5}">
                      <a16:colId xmlns:a16="http://schemas.microsoft.com/office/drawing/2014/main" val="1834901245"/>
                    </a:ext>
                  </a:extLst>
                </a:gridCol>
                <a:gridCol w="2256829">
                  <a:extLst>
                    <a:ext uri="{9D8B030D-6E8A-4147-A177-3AD203B41FA5}">
                      <a16:colId xmlns:a16="http://schemas.microsoft.com/office/drawing/2014/main" val="1812180572"/>
                    </a:ext>
                  </a:extLst>
                </a:gridCol>
              </a:tblGrid>
              <a:tr h="2995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4. Этап открытия нового знания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mbria Math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50" dirty="0"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Прием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mbria Math" panose="02040503050406030204" pitchFamily="18" charset="0"/>
                        <a:cs typeface="Calibri" panose="020F0502020204030204" pitchFamily="34" charset="0"/>
                      </a:endParaRP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50" dirty="0"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«З-Х-У»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mbria Math" panose="02040503050406030204" pitchFamily="18" charset="0"/>
                        <a:cs typeface="Calibri" panose="020F0502020204030204" pitchFamily="34" charset="0"/>
                      </a:endParaRP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50" dirty="0"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Просит уч-ся прочитать и заполнить 1и 2 столбики З-Х-У таблицы по теме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mbria Math" panose="02040503050406030204" pitchFamily="18" charset="0"/>
                        <a:cs typeface="Calibri" panose="020F0502020204030204" pitchFamily="34" charset="0"/>
                      </a:endParaRP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2000" kern="150" dirty="0"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«</a:t>
                      </a:r>
                      <a:r>
                        <a:rPr lang="ru-RU" sz="2000" kern="150" dirty="0" err="1"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В.Шекспир</a:t>
                      </a:r>
                      <a:r>
                        <a:rPr lang="ru-RU" sz="2000" kern="150" dirty="0"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mbria Math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индивидуальная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mbria Math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Ученики записывают в таблицу известные им факты из жизни и творчества поэта и информацию, которую хотели бы узнать из текста.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mbria Math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Познавательные: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mbria Math" panose="02040503050406030204" pitchFamily="18" charset="0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a:t>выбирать,  анализировать, интерпретировать информацию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mbria Math" panose="020405030504060302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893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291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/>
              <a:t>Применение приема на уроке</a:t>
            </a:r>
            <a:endParaRPr b="1"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597159" y="2057400"/>
            <a:ext cx="5247302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  <a:buSzPts val="2800"/>
            </a:pP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  <a:ea typeface="Cambria Math" panose="02040503050406030204" pitchFamily="18" charset="0"/>
                <a:cs typeface="Calibri" panose="020F0502020204030204" pitchFamily="34" charset="0"/>
              </a:rPr>
              <a:t>Ученики записывают в таблицу известные им факты из жизни и творчества поэта и информацию, которую хотели бы узнать из текста.</a:t>
            </a:r>
          </a:p>
          <a:p>
            <a:pPr marL="0" indent="0">
              <a:spcBef>
                <a:spcPts val="0"/>
              </a:spcBef>
              <a:buSzPts val="2800"/>
            </a:pP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SzPts val="2800"/>
            </a:pPr>
            <a:r>
              <a:rPr lang="ru-RU" sz="1800" dirty="0"/>
              <a:t>Последняя часть </a:t>
            </a:r>
            <a:r>
              <a:rPr lang="ru-RU" sz="1800" dirty="0">
                <a:solidFill>
                  <a:srgbClr val="000000"/>
                </a:solidFill>
              </a:rPr>
              <a:t>таблицы </a:t>
            </a:r>
            <a:r>
              <a:rPr lang="ru-RU" sz="1800" b="1" dirty="0"/>
              <a:t>«Узнал»</a:t>
            </a: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SzPts val="2800"/>
            </a:pPr>
            <a:r>
              <a:rPr lang="ru-RU" sz="1800" dirty="0"/>
              <a:t>заполняется по завершению работы с текстом. </a:t>
            </a:r>
          </a:p>
          <a:p>
            <a:pPr marL="0" indent="0">
              <a:spcBef>
                <a:spcPts val="0"/>
              </a:spcBef>
              <a:buSzPts val="2800"/>
            </a:pPr>
            <a:br>
              <a:rPr lang="ru-RU" sz="1800" dirty="0"/>
            </a:br>
            <a:r>
              <a:rPr lang="ru-RU" sz="1800" dirty="0"/>
              <a:t>На </a:t>
            </a:r>
            <a:r>
              <a:rPr lang="en-US" sz="1800" dirty="0"/>
              <a:t>III</a:t>
            </a:r>
            <a:r>
              <a:rPr lang="ru-RU" sz="1800" dirty="0"/>
              <a:t> этапе происходит присвоение нового знания и переход от  процесса накопления знаний к их творческому применению. Как, например, создание </a:t>
            </a:r>
            <a:r>
              <a:rPr lang="ru-RU" sz="1800" dirty="0" err="1"/>
              <a:t>синквейна</a:t>
            </a:r>
            <a:r>
              <a:rPr lang="ru-RU" sz="1800" dirty="0"/>
              <a:t> по теме текста, стихотворения из 5 нерифмованных строк.</a:t>
            </a:r>
          </a:p>
          <a:p>
            <a:pPr marL="0" indent="0">
              <a:spcBef>
                <a:spcPts val="0"/>
              </a:spcBef>
              <a:buSzPts val="2800"/>
            </a:pPr>
            <a:endParaRPr lang="ru-RU" sz="1800" dirty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A5449FA-8448-4C00-8556-A9CE7DEA1C2A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5608186" y="989012"/>
            <a:ext cx="5747202" cy="4872038"/>
          </a:xfrm>
        </p:spPr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3C6F7D-A17F-49DF-8F4E-BF329C399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4461" y="1798766"/>
            <a:ext cx="5747201" cy="32509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/>
              <a:t>Применение приема на уроке</a:t>
            </a:r>
            <a:endParaRPr b="1"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  <a:buSzPts val="2800"/>
            </a:pPr>
            <a:endParaRPr lang="ru-RU" dirty="0">
              <a:latin typeface="Calibri" panose="020F0502020204030204" pitchFamily="34" charset="0"/>
              <a:ea typeface="Cambria Math" panose="02040503050406030204" pitchFamily="18" charset="0"/>
              <a:cs typeface="Calibri" panose="020F0502020204030204" pitchFamily="34" charset="0"/>
            </a:endParaRPr>
          </a:p>
          <a:p>
            <a:pPr marL="0" lvl="0" indent="0" algn="ctr">
              <a:spcBef>
                <a:spcPts val="0"/>
              </a:spcBef>
              <a:buSzPts val="2800"/>
            </a:pPr>
            <a:r>
              <a:rPr lang="ru-RU" sz="2800" dirty="0"/>
              <a:t> </a:t>
            </a:r>
            <a:r>
              <a:rPr lang="en-US" sz="2800" dirty="0"/>
              <a:t>William Shakespeare</a:t>
            </a:r>
            <a:endParaRPr lang="ru-RU" sz="2800" dirty="0"/>
          </a:p>
          <a:p>
            <a:pPr marL="0" lvl="0" indent="0" algn="ctr">
              <a:spcBef>
                <a:spcPts val="0"/>
              </a:spcBef>
              <a:buSzPts val="2800"/>
            </a:pPr>
            <a:r>
              <a:rPr lang="en-US" sz="2800" dirty="0"/>
              <a:t> Talented, famous</a:t>
            </a:r>
          </a:p>
          <a:p>
            <a:pPr marL="0" lvl="0" indent="0" algn="ctr">
              <a:spcBef>
                <a:spcPts val="0"/>
              </a:spcBef>
              <a:buSzPts val="2800"/>
            </a:pPr>
            <a:r>
              <a:rPr lang="en-US" sz="2800" dirty="0"/>
              <a:t>Acted, wrote, created.</a:t>
            </a:r>
          </a:p>
          <a:p>
            <a:pPr marL="0" lvl="0" indent="0" algn="ctr">
              <a:spcBef>
                <a:spcPts val="0"/>
              </a:spcBef>
              <a:buSzPts val="2800"/>
            </a:pPr>
            <a:r>
              <a:rPr lang="en-US" sz="2800" dirty="0"/>
              <a:t> Gave the world masterpieces. </a:t>
            </a:r>
          </a:p>
          <a:p>
            <a:pPr marL="0" lvl="0" indent="0" algn="ctr">
              <a:spcBef>
                <a:spcPts val="0"/>
              </a:spcBef>
              <a:buSzPts val="2800"/>
            </a:pPr>
            <a:r>
              <a:rPr lang="en-US" sz="2800" dirty="0"/>
              <a:t>Playwright.</a:t>
            </a:r>
            <a:endParaRPr sz="2800" i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428CFF9-D0D9-4AA5-BAEB-8B8E168ED21A}"/>
              </a:ext>
            </a:extLst>
          </p:cNvPr>
          <p:cNvSpPr/>
          <p:nvPr/>
        </p:nvSpPr>
        <p:spPr>
          <a:xfrm>
            <a:off x="4686800" y="3275112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02C252D2-5883-4510-B650-1C9EA870739F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A826567-9953-44C2-877E-955CD2AE8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221" y="1376234"/>
            <a:ext cx="6098541" cy="381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119850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393</Words>
  <Application>Microsoft Office PowerPoint</Application>
  <PresentationFormat>Широкоэкранный</PresentationFormat>
  <Paragraphs>69</Paragraphs>
  <Slides>11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Теоретическое описание приема</vt:lpstr>
      <vt:lpstr>Теоретическое описание приема</vt:lpstr>
      <vt:lpstr>Практическая значимость</vt:lpstr>
      <vt:lpstr>Практическая значимость</vt:lpstr>
      <vt:lpstr>Применение приема на уроке</vt:lpstr>
      <vt:lpstr>Применение приема на уроке</vt:lpstr>
      <vt:lpstr> Вывод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Irina Bakhtinova</cp:lastModifiedBy>
  <cp:revision>19</cp:revision>
  <dcterms:created xsi:type="dcterms:W3CDTF">2024-01-14T08:39:34Z</dcterms:created>
  <dcterms:modified xsi:type="dcterms:W3CDTF">2026-03-21T20:09:31Z</dcterms:modified>
</cp:coreProperties>
</file>