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63" r:id="rId6"/>
    <p:sldId id="261" r:id="rId7"/>
    <p:sldId id="262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64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435869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3200"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</a:t>
            </a:r>
            <a:r>
              <a:rPr lang="ru-RU" sz="3200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Да-</a:t>
            </a:r>
            <a:r>
              <a:rPr lang="ru-RU" sz="3200" dirty="0" err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нетка</a:t>
            </a:r>
            <a:r>
              <a:rPr lang="ru-RU" sz="3200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</a:p>
          <a:p>
            <a:pPr lvl="0" algn="ctr">
              <a:buSzPts val="3200"/>
            </a:pPr>
            <a:r>
              <a:rPr lang="ru-RU" sz="3200" dirty="0" err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Гин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А.А. Приемы педагогической техники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6232729" y="5544625"/>
            <a:ext cx="6096000" cy="480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Афанасьева Кристина Сергеевна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 smtClean="0">
                <a:solidFill>
                  <a:srgbClr val="1D3152"/>
                </a:solidFill>
                <a:latin typeface="Calibri"/>
                <a:cs typeface="Calibri"/>
                <a:sym typeface="Calibri"/>
              </a:rPr>
              <a:t>Учитель химии МОУ СОШ «Созвездие» </a:t>
            </a:r>
            <a:r>
              <a:rPr lang="ru-RU" sz="1800" b="1" i="1" dirty="0" err="1" smtClean="0">
                <a:solidFill>
                  <a:srgbClr val="1D3152"/>
                </a:solidFill>
                <a:latin typeface="Calibri"/>
                <a:cs typeface="Calibri"/>
                <a:sym typeface="Calibri"/>
              </a:rPr>
              <a:t>г.о</a:t>
            </a:r>
            <a:r>
              <a:rPr lang="ru-RU" sz="1800" b="1" i="1" dirty="0" smtClean="0">
                <a:solidFill>
                  <a:srgbClr val="1D3152"/>
                </a:solidFill>
                <a:latin typeface="Calibri"/>
                <a:cs typeface="Calibri"/>
                <a:sym typeface="Calibri"/>
              </a:rPr>
              <a:t>. Люберцы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3083163" y="154307"/>
            <a:ext cx="6070264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Краткое описание </a:t>
            </a:r>
            <a:r>
              <a:rPr lang="ru-RU" sz="3700" dirty="0" smtClean="0"/>
              <a:t>приема  </a:t>
            </a:r>
            <a:br>
              <a:rPr lang="ru-RU" sz="3700" dirty="0" smtClean="0"/>
            </a:br>
            <a:r>
              <a:rPr lang="ru-RU" sz="3700" dirty="0"/>
              <a:t> </a:t>
            </a:r>
            <a:r>
              <a:rPr lang="ru-RU" sz="3700" dirty="0" smtClean="0"/>
              <a:t>             «Да-</a:t>
            </a:r>
            <a:r>
              <a:rPr lang="ru-RU" sz="3700" dirty="0" err="1" smtClean="0"/>
              <a:t>нетка</a:t>
            </a:r>
            <a:r>
              <a:rPr lang="ru-RU" sz="3700" dirty="0" smtClean="0"/>
              <a:t>»</a:t>
            </a:r>
            <a:endParaRPr sz="3700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754144" y="1338606"/>
            <a:ext cx="10972800" cy="4772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b="1" dirty="0" smtClean="0"/>
              <a:t>Цель: </a:t>
            </a:r>
            <a:r>
              <a:rPr lang="ru-RU" dirty="0" smtClean="0"/>
              <a:t>формирование </a:t>
            </a:r>
            <a:r>
              <a:rPr lang="ru-RU" dirty="0"/>
              <a:t>у учащихся </a:t>
            </a:r>
            <a:r>
              <a:rPr lang="ru-RU" dirty="0" smtClean="0"/>
              <a:t>УУД через </a:t>
            </a:r>
            <a:r>
              <a:rPr lang="ru-RU" dirty="0"/>
              <a:t>организацию активной поисковой деятельности в условиях ограниченной информации, что способствует развитию системного мышления и умения выстраивать стратегию поиска решения.</a:t>
            </a: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dirty="0"/>
              <a:t>Задачи</a:t>
            </a:r>
            <a:r>
              <a:rPr lang="ru-RU" b="1" dirty="0" smtClean="0"/>
              <a:t>:</a:t>
            </a:r>
          </a:p>
          <a:p>
            <a:pPr marL="692150" lvl="0" indent="-514350">
              <a:spcBef>
                <a:spcPts val="0"/>
              </a:spcBef>
              <a:buSzPts val="2800"/>
              <a:buAutoNum type="arabicPeriod"/>
            </a:pPr>
            <a:r>
              <a:rPr lang="ru-RU" dirty="0" smtClean="0"/>
              <a:t>Формирование </a:t>
            </a:r>
            <a:r>
              <a:rPr lang="ru-RU" dirty="0"/>
              <a:t>стратегического </a:t>
            </a:r>
            <a:r>
              <a:rPr lang="ru-RU" dirty="0" smtClean="0"/>
              <a:t>мышления;</a:t>
            </a:r>
          </a:p>
          <a:p>
            <a:pPr marL="692150" lvl="0" indent="-514350">
              <a:spcBef>
                <a:spcPts val="0"/>
              </a:spcBef>
              <a:buSzPts val="2800"/>
              <a:buAutoNum type="arabicPeriod"/>
            </a:pPr>
            <a:r>
              <a:rPr lang="ru-RU" dirty="0"/>
              <a:t>Развитие рефлексивных </a:t>
            </a:r>
            <a:r>
              <a:rPr lang="ru-RU" dirty="0" smtClean="0"/>
              <a:t>умений;</a:t>
            </a:r>
          </a:p>
          <a:p>
            <a:pPr marL="692150" lvl="0" indent="-514350">
              <a:spcBef>
                <a:spcPts val="0"/>
              </a:spcBef>
              <a:buSzPts val="2800"/>
              <a:buAutoNum type="arabicPeriod"/>
            </a:pPr>
            <a:r>
              <a:rPr lang="ru-RU" dirty="0"/>
              <a:t>Формирование коммуникативной культуры в условиях </a:t>
            </a:r>
            <a:r>
              <a:rPr lang="ru-RU" dirty="0" smtClean="0"/>
              <a:t>ограничения</a:t>
            </a:r>
          </a:p>
          <a:p>
            <a:pPr marL="692150" lvl="0" indent="-514350">
              <a:spcBef>
                <a:spcPts val="0"/>
              </a:spcBef>
              <a:buSzPts val="2800"/>
              <a:buAutoNum type="arabicPeriod"/>
            </a:pPr>
            <a:r>
              <a:rPr lang="ru-RU" dirty="0"/>
              <a:t>Актуализация </a:t>
            </a:r>
            <a:r>
              <a:rPr lang="ru-RU" dirty="0" err="1"/>
              <a:t>межпредметных</a:t>
            </a:r>
            <a:r>
              <a:rPr lang="ru-RU" dirty="0"/>
              <a:t> связей и создание «интегрирующих ситуаций</a:t>
            </a:r>
            <a:r>
              <a:rPr lang="ru-RU" dirty="0" smtClean="0"/>
              <a:t>»</a:t>
            </a:r>
          </a:p>
          <a:p>
            <a:pPr marL="692150" lvl="0" indent="-514350">
              <a:spcBef>
                <a:spcPts val="0"/>
              </a:spcBef>
              <a:buSzPts val="2800"/>
              <a:buAutoNum type="arabicPeriod"/>
            </a:pPr>
            <a:r>
              <a:rPr lang="ru-RU" dirty="0"/>
              <a:t>Развитие способности работать с неопределенностью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400"/>
            </a:pPr>
            <a:r>
              <a:rPr lang="ru-RU" sz="3700" dirty="0"/>
              <a:t>Теоретическое описание </a:t>
            </a:r>
            <a:r>
              <a:rPr lang="ru-RU" sz="3700" dirty="0"/>
              <a:t>приема </a:t>
            </a:r>
            <a:r>
              <a:rPr lang="ru-RU" sz="3700" dirty="0" smtClean="0"/>
              <a:t>  </a:t>
            </a:r>
            <a:br>
              <a:rPr lang="ru-RU" sz="3700" dirty="0" smtClean="0"/>
            </a:br>
            <a:r>
              <a:rPr lang="ru-RU" sz="3700" dirty="0"/>
              <a:t> </a:t>
            </a:r>
            <a:r>
              <a:rPr lang="ru-RU" sz="3700" dirty="0" smtClean="0"/>
              <a:t>                     «</a:t>
            </a:r>
            <a:r>
              <a:rPr lang="ru-RU" sz="3700" dirty="0"/>
              <a:t>Да-</a:t>
            </a:r>
            <a:r>
              <a:rPr lang="ru-RU" sz="3700" dirty="0" err="1"/>
              <a:t>нетка</a:t>
            </a:r>
            <a:r>
              <a:rPr lang="ru-RU" sz="3700" dirty="0"/>
              <a:t>»</a:t>
            </a:r>
            <a:endParaRPr sz="3700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235670" y="1466303"/>
            <a:ext cx="11538407" cy="5009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635000" indent="-457200">
              <a:spcBef>
                <a:spcPts val="0"/>
              </a:spcBef>
              <a:buSzPts val="2800"/>
            </a:pPr>
            <a:r>
              <a:rPr lang="ru-RU" dirty="0"/>
              <a:t>Прием «Да-</a:t>
            </a:r>
            <a:r>
              <a:rPr lang="ru-RU" dirty="0" err="1"/>
              <a:t>нетка</a:t>
            </a:r>
            <a:r>
              <a:rPr lang="ru-RU" dirty="0"/>
              <a:t>» (или «Универсальная игра для всех») представляет собой дидактический инструмент, построенный на механизме локализации неизвестного объекта через систему ограниченных вопросов. </a:t>
            </a:r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dirty="0"/>
              <a:t>Ключевая формула приема: учитель (или ученик) загадывает некий объект (число, предмет, литературного героя, исторического деятеля, явление, формулу и т.д.), а участники задают вопросы, на которые ведущий дает ответы только трех типов: «да», «нет», «и да и нет» (последний вариант используется в ситуациях неопределенности или противоречивости признака</a:t>
            </a:r>
            <a:r>
              <a:rPr lang="ru-RU" dirty="0" smtClean="0"/>
              <a:t>).</a:t>
            </a:r>
            <a:endParaRPr lang="ru-RU" dirty="0"/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dirty="0"/>
              <a:t>Принципиальная особенность, подчеркиваемая А. </a:t>
            </a:r>
            <a:r>
              <a:rPr lang="ru-RU" dirty="0" err="1"/>
              <a:t>Гином</a:t>
            </a:r>
            <a:r>
              <a:rPr lang="ru-RU" dirty="0"/>
              <a:t>: эта игра «выламывается» из привычных классификаций, поскольку она способна увлечь одновременно и маленьких, и взрослых, что ставит учащихся в активную позицию независимо от их возраста и уровня подготовки.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102177" y="216044"/>
            <a:ext cx="7993930" cy="1036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 smtClean="0"/>
              <a:t>Практическая значимость и применение</a:t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  </a:t>
            </a:r>
            <a:r>
              <a:rPr lang="ru-RU" dirty="0" smtClean="0"/>
              <a:t> приема «Да-</a:t>
            </a:r>
            <a:r>
              <a:rPr lang="ru-RU" dirty="0" err="1" smtClean="0"/>
              <a:t>нетка</a:t>
            </a:r>
            <a:r>
              <a:rPr lang="ru-RU" dirty="0" smtClean="0"/>
              <a:t>» </a:t>
            </a:r>
            <a:r>
              <a:rPr lang="ru-RU" dirty="0"/>
              <a:t>на уроке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 smtClean="0"/>
              <a:t> </a:t>
            </a:r>
            <a:endParaRPr i="1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708345"/>
              </p:ext>
            </p:extLst>
          </p:nvPr>
        </p:nvGraphicFramePr>
        <p:xfrm>
          <a:off x="489401" y="1485531"/>
          <a:ext cx="5100694" cy="4430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0347">
                  <a:extLst>
                    <a:ext uri="{9D8B030D-6E8A-4147-A177-3AD203B41FA5}">
                      <a16:colId xmlns:a16="http://schemas.microsoft.com/office/drawing/2014/main" val="4281232878"/>
                    </a:ext>
                  </a:extLst>
                </a:gridCol>
                <a:gridCol w="2550347">
                  <a:extLst>
                    <a:ext uri="{9D8B030D-6E8A-4147-A177-3AD203B41FA5}">
                      <a16:colId xmlns:a16="http://schemas.microsoft.com/office/drawing/2014/main" val="1041849251"/>
                    </a:ext>
                  </a:extLst>
                </a:gridCol>
              </a:tblGrid>
              <a:tr h="708040"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Параметр</a:t>
                      </a:r>
                    </a:p>
                  </a:txBody>
                  <a:tcPr marR="121920" marT="76200" marB="7620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Содержание</a:t>
                      </a:r>
                    </a:p>
                  </a:txBody>
                  <a:tcPr marL="121920" marR="121920" marT="76200" marB="7620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977425"/>
                  </a:ext>
                </a:extLst>
              </a:tr>
              <a:tr h="708040">
                <a:tc>
                  <a:txBody>
                    <a:bodyPr/>
                    <a:lstStyle/>
                    <a:p>
                      <a:r>
                        <a:rPr lang="ru-RU" sz="16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Класс</a:t>
                      </a:r>
                      <a:endParaRPr lang="ru-RU" sz="1600" b="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R="121920" marT="76200" marB="7620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 класс</a:t>
                      </a:r>
                    </a:p>
                  </a:txBody>
                  <a:tcPr marL="121920" marT="76200" marB="7620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3625082"/>
                  </a:ext>
                </a:extLst>
              </a:tr>
              <a:tr h="708040">
                <a:tc>
                  <a:txBody>
                    <a:bodyPr/>
                    <a:lstStyle/>
                    <a:p>
                      <a:r>
                        <a:rPr lang="ru-RU" sz="16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Тема урока</a:t>
                      </a:r>
                      <a:endParaRPr lang="ru-RU" sz="1600" b="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R="121920" marT="76200" marB="7620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«Кислоты: состав, классификация, свойства»</a:t>
                      </a:r>
                    </a:p>
                  </a:txBody>
                  <a:tcPr marL="121920" marT="76200" marB="7620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8280597"/>
                  </a:ext>
                </a:extLst>
              </a:tr>
              <a:tr h="708040">
                <a:tc>
                  <a:txBody>
                    <a:bodyPr/>
                    <a:lstStyle/>
                    <a:p>
                      <a:r>
                        <a:rPr lang="ru-RU" sz="1600" b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Этап урока</a:t>
                      </a:r>
                      <a:endParaRPr lang="ru-RU" sz="1600" b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R="121920" marT="76200" marB="7620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Этап актуализации знаний / введения в тему</a:t>
                      </a:r>
                    </a:p>
                  </a:txBody>
                  <a:tcPr marL="121920" marT="76200" marB="7620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3815631"/>
                  </a:ext>
                </a:extLst>
              </a:tr>
              <a:tr h="708040">
                <a:tc>
                  <a:txBody>
                    <a:bodyPr/>
                    <a:lstStyle/>
                    <a:p>
                      <a:r>
                        <a:rPr lang="ru-RU" sz="16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Загаданный объект</a:t>
                      </a:r>
                      <a:endParaRPr lang="ru-RU" sz="1600" b="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R="121920" marT="76200" marB="7620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Серная кислота (</a:t>
                      </a:r>
                      <a:r>
                        <a:rPr lang="en-US" sz="1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H₂SO₄)</a:t>
                      </a:r>
                    </a:p>
                  </a:txBody>
                  <a:tcPr marL="121920" marT="76200" marB="7620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6099528"/>
                  </a:ext>
                </a:extLst>
              </a:tr>
              <a:tr h="890395">
                <a:tc gridSpan="2">
                  <a:txBody>
                    <a:bodyPr/>
                    <a:lstStyle/>
                    <a:p>
                      <a:r>
                        <a:rPr lang="ru-RU" sz="1600" b="1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Апробация:</a:t>
                      </a:r>
                      <a:r>
                        <a:rPr lang="ru-RU" sz="1600" b="1" baseline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600" b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Прием использован в начале урока после изучения темы «Классы неорганических соединений» для активизации знаний о кислотах</a:t>
                      </a:r>
                      <a:endParaRPr lang="ru-RU" sz="1600" b="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R="121920" marT="76200" marB="76200" anchor="ctr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600" b="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T="76200" marB="7620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816408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530847"/>
              </p:ext>
            </p:extLst>
          </p:nvPr>
        </p:nvGraphicFramePr>
        <p:xfrm>
          <a:off x="5590095" y="1485532"/>
          <a:ext cx="6191315" cy="44305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91315">
                  <a:extLst>
                    <a:ext uri="{9D8B030D-6E8A-4147-A177-3AD203B41FA5}">
                      <a16:colId xmlns:a16="http://schemas.microsoft.com/office/drawing/2014/main" val="735439398"/>
                    </a:ext>
                  </a:extLst>
                </a:gridCol>
              </a:tblGrid>
              <a:tr h="703926">
                <a:tc>
                  <a:txBody>
                    <a:bodyPr/>
                    <a:lstStyle/>
                    <a:p>
                      <a:pPr algn="l"/>
                      <a:r>
                        <a:rPr lang="ru-RU" sz="1600" b="1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Примерный ход игры:</a:t>
                      </a:r>
                      <a:endParaRPr lang="ru-RU" sz="1600" b="0" i="0" dirty="0" smtClean="0">
                        <a:solidFill>
                          <a:srgbClr val="0F1115"/>
                        </a:solidFill>
                        <a:effectLst/>
                        <a:latin typeface="quote-cjk-patch"/>
                      </a:endParaRPr>
                    </a:p>
                    <a:p>
                      <a:pPr algn="l">
                        <a:buFont typeface="Arial" panose="020B0604020202020204" pitchFamily="34" charset="0"/>
                        <a:buNone/>
                      </a:pPr>
                      <a:r>
                        <a:rPr lang="ru-RU" sz="1600" b="0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Учитель загадывает вещество.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673010"/>
                  </a:ext>
                </a:extLst>
              </a:tr>
              <a:tr h="2153186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Вопросы учащихся:</a:t>
                      </a:r>
                    </a:p>
                    <a:p>
                      <a:r>
                        <a:rPr lang="ru-RU" sz="1600" dirty="0" smtClean="0"/>
                        <a:t>«Это вещество относится к классу кислот?» — Да.</a:t>
                      </a:r>
                    </a:p>
                    <a:p>
                      <a:r>
                        <a:rPr lang="ru-RU" sz="1600" dirty="0" smtClean="0"/>
                        <a:t>«Это кислородсодержащая кислота?» — Да.</a:t>
                      </a:r>
                    </a:p>
                    <a:p>
                      <a:r>
                        <a:rPr lang="ru-RU" sz="1600" dirty="0" smtClean="0"/>
                        <a:t>«Эта кислота одноосновная?» — Нет.</a:t>
                      </a:r>
                    </a:p>
                    <a:p>
                      <a:r>
                        <a:rPr lang="ru-RU" sz="1600" dirty="0" smtClean="0"/>
                        <a:t>«Она является сильным электролитом?» — Да.</a:t>
                      </a:r>
                    </a:p>
                    <a:p>
                      <a:r>
                        <a:rPr lang="ru-RU" sz="1600" dirty="0" smtClean="0"/>
                        <a:t>«Ее используют в производстве минеральных удобрений?» — Да.</a:t>
                      </a:r>
                    </a:p>
                    <a:p>
                      <a:r>
                        <a:rPr lang="ru-RU" sz="1600" dirty="0" smtClean="0"/>
                        <a:t>«Это серная кислота?» — Да.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6445819"/>
                  </a:ext>
                </a:extLst>
              </a:tr>
              <a:tr h="1573482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Дидактический результат:</a:t>
                      </a:r>
                      <a:r>
                        <a:rPr lang="ru-RU" sz="1600" dirty="0" smtClean="0"/>
                        <a:t> Учащиеся актуализируют признаки классификации кислот (по наличию кислорода, по </a:t>
                      </a:r>
                      <a:r>
                        <a:rPr lang="ru-RU" sz="1600" dirty="0" err="1" smtClean="0"/>
                        <a:t>основности</a:t>
                      </a:r>
                      <a:r>
                        <a:rPr lang="ru-RU" sz="1600" dirty="0" smtClean="0"/>
                        <a:t>, по силе), учатся задавать классификационные вопросы, а не перебирать названия наугад.</a:t>
                      </a:r>
                    </a:p>
                    <a:p>
                      <a:endParaRPr lang="ru-RU" sz="1600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861917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007910" y="216044"/>
            <a:ext cx="7993930" cy="1036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lvl="0"/>
            <a:r>
              <a:rPr lang="ru-RU" dirty="0"/>
              <a:t>Практическая значимость и применение</a:t>
            </a:r>
            <a:br>
              <a:rPr lang="ru-RU" dirty="0"/>
            </a:br>
            <a:r>
              <a:rPr lang="ru-RU" dirty="0"/>
              <a:t>              приема «Да-</a:t>
            </a:r>
            <a:r>
              <a:rPr lang="ru-RU" dirty="0" err="1"/>
              <a:t>нетка</a:t>
            </a:r>
            <a:r>
              <a:rPr lang="ru-RU" dirty="0"/>
              <a:t>» на уроке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 smtClean="0"/>
              <a:t> </a:t>
            </a:r>
            <a:endParaRPr i="1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082885"/>
              </p:ext>
            </p:extLst>
          </p:nvPr>
        </p:nvGraphicFramePr>
        <p:xfrm>
          <a:off x="489401" y="1485531"/>
          <a:ext cx="5100694" cy="4430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0347">
                  <a:extLst>
                    <a:ext uri="{9D8B030D-6E8A-4147-A177-3AD203B41FA5}">
                      <a16:colId xmlns:a16="http://schemas.microsoft.com/office/drawing/2014/main" val="4281232878"/>
                    </a:ext>
                  </a:extLst>
                </a:gridCol>
                <a:gridCol w="2550347">
                  <a:extLst>
                    <a:ext uri="{9D8B030D-6E8A-4147-A177-3AD203B41FA5}">
                      <a16:colId xmlns:a16="http://schemas.microsoft.com/office/drawing/2014/main" val="1041849251"/>
                    </a:ext>
                  </a:extLst>
                </a:gridCol>
              </a:tblGrid>
              <a:tr h="738433"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Параметр</a:t>
                      </a:r>
                    </a:p>
                  </a:txBody>
                  <a:tcPr marR="121920" marT="76200" marB="7620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Содержание</a:t>
                      </a:r>
                    </a:p>
                  </a:txBody>
                  <a:tcPr marL="121920" marR="121920" marT="76200" marB="7620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977425"/>
                  </a:ext>
                </a:extLst>
              </a:tr>
              <a:tr h="738433">
                <a:tc>
                  <a:txBody>
                    <a:bodyPr/>
                    <a:lstStyle/>
                    <a:p>
                      <a:r>
                        <a:rPr lang="ru-RU" b="1" dirty="0">
                          <a:effectLst/>
                          <a:latin typeface="quote-cjk-patch"/>
                        </a:rPr>
                        <a:t>Класс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R="121920" marT="76200" marB="7620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quote-cjk-patch"/>
                        </a:rPr>
                        <a:t>9 класс</a:t>
                      </a:r>
                    </a:p>
                  </a:txBody>
                  <a:tcPr marL="121920" marT="76200" marB="7620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3625082"/>
                  </a:ext>
                </a:extLst>
              </a:tr>
              <a:tr h="738433">
                <a:tc>
                  <a:txBody>
                    <a:bodyPr/>
                    <a:lstStyle/>
                    <a:p>
                      <a:r>
                        <a:rPr lang="ru-RU" b="1" dirty="0">
                          <a:effectLst/>
                          <a:latin typeface="quote-cjk-patch"/>
                        </a:rPr>
                        <a:t>Тема урока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R="121920" marT="76200" marB="7620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«Общая характеристика металлов»</a:t>
                      </a:r>
                    </a:p>
                  </a:txBody>
                  <a:tcPr marL="121920" marT="76200" marB="7620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8280597"/>
                  </a:ext>
                </a:extLst>
              </a:tr>
              <a:tr h="738433"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  <a:latin typeface="quote-cjk-patch"/>
                        </a:rPr>
                        <a:t>Этап урока</a:t>
                      </a:r>
                      <a:endParaRPr lang="ru-RU" b="0">
                        <a:effectLst/>
                        <a:latin typeface="quote-cjk-patch"/>
                      </a:endParaRPr>
                    </a:p>
                  </a:txBody>
                  <a:tcPr marR="121920" marT="76200" marB="7620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Этап первичного закрепления знаний</a:t>
                      </a:r>
                    </a:p>
                  </a:txBody>
                  <a:tcPr marL="121920" marT="76200" marB="7620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3815631"/>
                  </a:ext>
                </a:extLst>
              </a:tr>
              <a:tr h="738433">
                <a:tc>
                  <a:txBody>
                    <a:bodyPr/>
                    <a:lstStyle/>
                    <a:p>
                      <a:r>
                        <a:rPr lang="ru-RU" b="1" dirty="0">
                          <a:effectLst/>
                          <a:latin typeface="quote-cjk-patch"/>
                        </a:rPr>
                        <a:t>Загаданный объект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R="121920" marT="76200" marB="7620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Алюминий</a:t>
                      </a:r>
                    </a:p>
                  </a:txBody>
                  <a:tcPr marL="121920" marT="76200" marB="7620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6099528"/>
                  </a:ext>
                </a:extLst>
              </a:tr>
              <a:tr h="738433">
                <a:tc gridSpan="2">
                  <a:txBody>
                    <a:bodyPr/>
                    <a:lstStyle/>
                    <a:p>
                      <a:r>
                        <a:rPr lang="ru-RU" b="1" dirty="0" smtClean="0">
                          <a:effectLst/>
                          <a:latin typeface="quote-cjk-patch"/>
                        </a:rPr>
                        <a:t>Апробация: </a:t>
                      </a:r>
                      <a:r>
                        <a:rPr lang="ru-RU" b="0" dirty="0" smtClean="0">
                          <a:effectLst/>
                          <a:latin typeface="quote-cjk-patch"/>
                        </a:rPr>
                        <a:t>Прием проведен после изучения физических и химических свойств металлов как форма закрепления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R="121920" marT="76200" marB="76200"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L="121920" marT="76200" marB="7620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8584620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207299"/>
              </p:ext>
            </p:extLst>
          </p:nvPr>
        </p:nvGraphicFramePr>
        <p:xfrm>
          <a:off x="5590095" y="1485532"/>
          <a:ext cx="6127423" cy="44305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7423">
                  <a:extLst>
                    <a:ext uri="{9D8B030D-6E8A-4147-A177-3AD203B41FA5}">
                      <a16:colId xmlns:a16="http://schemas.microsoft.com/office/drawing/2014/main" val="735439398"/>
                    </a:ext>
                  </a:extLst>
                </a:gridCol>
              </a:tblGrid>
              <a:tr h="703926">
                <a:tc>
                  <a:txBody>
                    <a:bodyPr/>
                    <a:lstStyle/>
                    <a:p>
                      <a:pPr algn="l"/>
                      <a:r>
                        <a:rPr lang="ru-RU" sz="1600" b="1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Примерный ход игры:</a:t>
                      </a:r>
                      <a:endParaRPr lang="ru-RU" sz="1600" b="0" i="0" dirty="0" smtClean="0">
                        <a:solidFill>
                          <a:srgbClr val="0F1115"/>
                        </a:solidFill>
                        <a:effectLst/>
                        <a:latin typeface="quote-cjk-patch"/>
                      </a:endParaRPr>
                    </a:p>
                    <a:p>
                      <a:pPr algn="l">
                        <a:buFont typeface="Arial" panose="020B0604020202020204" pitchFamily="34" charset="0"/>
                        <a:buNone/>
                      </a:pPr>
                      <a:r>
                        <a:rPr lang="ru-RU" sz="1600" b="0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Учитель загадывает металл.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673010"/>
                  </a:ext>
                </a:extLst>
              </a:tr>
              <a:tr h="2153186">
                <a:tc>
                  <a:txBody>
                    <a:bodyPr/>
                    <a:lstStyle/>
                    <a:p>
                      <a:pPr algn="l">
                        <a:buFont typeface="Arial" panose="020B0604020202020204" pitchFamily="34" charset="0"/>
                        <a:buNone/>
                      </a:pPr>
                      <a:r>
                        <a:rPr lang="ru-RU" sz="1600" b="1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Вопросы учащихся:</a:t>
                      </a:r>
                    </a:p>
                    <a:p>
                      <a:pPr algn="l">
                        <a:buFont typeface="Arial" panose="020B0604020202020204" pitchFamily="34" charset="0"/>
                        <a:buNone/>
                      </a:pPr>
                      <a:r>
                        <a:rPr lang="ru-RU" sz="1600" b="0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«Это металл главной подгруппы?» — </a:t>
                      </a:r>
                      <a:r>
                        <a:rPr lang="ru-RU" sz="1600" b="1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Да</a:t>
                      </a:r>
                      <a:r>
                        <a:rPr lang="ru-RU" sz="1600" b="0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.</a:t>
                      </a:r>
                    </a:p>
                    <a:p>
                      <a:pPr algn="l">
                        <a:buFont typeface="Arial" panose="020B0604020202020204" pitchFamily="34" charset="0"/>
                        <a:buNone/>
                      </a:pPr>
                      <a:r>
                        <a:rPr lang="ru-RU" sz="1600" b="0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«Он относится к легким металлам?» — </a:t>
                      </a:r>
                      <a:r>
                        <a:rPr lang="ru-RU" sz="1600" b="1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Да</a:t>
                      </a:r>
                      <a:r>
                        <a:rPr lang="ru-RU" sz="1600" b="0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.</a:t>
                      </a:r>
                    </a:p>
                    <a:p>
                      <a:pPr algn="l">
                        <a:buFont typeface="Arial" panose="020B0604020202020204" pitchFamily="34" charset="0"/>
                        <a:buNone/>
                      </a:pPr>
                      <a:r>
                        <a:rPr lang="ru-RU" sz="1600" b="0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«Он проявляет в соединениях степень окисления +3?» — </a:t>
                      </a:r>
                      <a:r>
                        <a:rPr lang="ru-RU" sz="1600" b="1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Да</a:t>
                      </a:r>
                      <a:r>
                        <a:rPr lang="ru-RU" sz="1600" b="0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.</a:t>
                      </a:r>
                    </a:p>
                    <a:p>
                      <a:pPr algn="l">
                        <a:buFont typeface="Arial" panose="020B0604020202020204" pitchFamily="34" charset="0"/>
                        <a:buNone/>
                      </a:pPr>
                      <a:r>
                        <a:rPr lang="ru-RU" sz="1600" b="0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«Этот металл покрыт прочной оксидной пленкой?» — </a:t>
                      </a:r>
                      <a:r>
                        <a:rPr lang="ru-RU" sz="1600" b="1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Да</a:t>
                      </a:r>
                      <a:r>
                        <a:rPr lang="ru-RU" sz="1600" b="0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.</a:t>
                      </a:r>
                    </a:p>
                    <a:p>
                      <a:pPr algn="l">
                        <a:buFont typeface="Arial" panose="020B0604020202020204" pitchFamily="34" charset="0"/>
                        <a:buNone/>
                      </a:pPr>
                      <a:r>
                        <a:rPr lang="ru-RU" sz="1600" b="0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«Его используют в авиастроении?» — </a:t>
                      </a:r>
                      <a:r>
                        <a:rPr lang="ru-RU" sz="1600" b="1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Да</a:t>
                      </a:r>
                      <a:r>
                        <a:rPr lang="ru-RU" sz="1600" b="0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.</a:t>
                      </a:r>
                    </a:p>
                    <a:p>
                      <a:pPr algn="l">
                        <a:buFont typeface="Arial" panose="020B0604020202020204" pitchFamily="34" charset="0"/>
                        <a:buNone/>
                      </a:pPr>
                      <a:r>
                        <a:rPr lang="ru-RU" sz="1600" b="0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«Это алюминий?» — </a:t>
                      </a:r>
                      <a:r>
                        <a:rPr lang="ru-RU" sz="1600" b="1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Да</a:t>
                      </a:r>
                      <a:r>
                        <a:rPr lang="ru-RU" sz="1600" b="0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.</a:t>
                      </a:r>
                      <a:endParaRPr lang="ru-RU" sz="1600" b="0" i="0" dirty="0">
                        <a:solidFill>
                          <a:srgbClr val="0F1115"/>
                        </a:solidFill>
                        <a:effectLst/>
                        <a:latin typeface="quote-cjk-patch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6445819"/>
                  </a:ext>
                </a:extLst>
              </a:tr>
              <a:tr h="1573482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Дидактический результат:</a:t>
                      </a:r>
                      <a:r>
                        <a:rPr lang="ru-RU" sz="1600" dirty="0" smtClean="0"/>
                        <a:t> </a:t>
                      </a:r>
                      <a:r>
                        <a:rPr lang="ru-RU" sz="1600" b="0" i="0" dirty="0" smtClean="0">
                          <a:solidFill>
                            <a:srgbClr val="0F1115"/>
                          </a:solidFill>
                          <a:effectLst/>
                          <a:latin typeface="quote-cjk-patch"/>
                        </a:rPr>
                        <a:t>Учащиеся систематизируют знания о положении металла в Периодической системе, его физических свойствах, особенностях химического поведения и практическом применении.</a:t>
                      </a:r>
                      <a:endParaRPr lang="ru-RU" sz="16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86191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156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2" y="1311300"/>
            <a:ext cx="11628391" cy="4505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r>
              <a:rPr lang="ru-RU" dirty="0" smtClean="0"/>
              <a:t>Выводы:</a:t>
            </a:r>
          </a:p>
          <a:p>
            <a:pPr marL="442913" indent="-263525">
              <a:buFont typeface="Arial" panose="020B0604020202020204" pitchFamily="34" charset="0"/>
              <a:buChar char="•"/>
            </a:pPr>
            <a:r>
              <a:rPr lang="ru-RU" b="0" dirty="0" smtClean="0">
                <a:solidFill>
                  <a:srgbClr val="0F1115"/>
                </a:solidFill>
                <a:latin typeface="quote-cjk-patch"/>
              </a:rPr>
              <a:t> Прием </a:t>
            </a:r>
            <a:r>
              <a:rPr lang="ru-RU" b="0" dirty="0">
                <a:solidFill>
                  <a:srgbClr val="0F1115"/>
                </a:solidFill>
                <a:latin typeface="quote-cjk-patch"/>
              </a:rPr>
              <a:t>применим на любом этапе урока и в любом классе (с 8 по 11);</a:t>
            </a:r>
          </a:p>
          <a:p>
            <a:pPr marL="442913" indent="-263525">
              <a:buFont typeface="Arial" panose="020B0604020202020204" pitchFamily="34" charset="0"/>
              <a:buChar char="•"/>
            </a:pPr>
            <a:r>
              <a:rPr lang="ru-RU" b="0" dirty="0" smtClean="0">
                <a:solidFill>
                  <a:srgbClr val="0F1115"/>
                </a:solidFill>
                <a:latin typeface="quote-cjk-patch"/>
              </a:rPr>
              <a:t> Способствует </a:t>
            </a:r>
            <a:r>
              <a:rPr lang="ru-RU" b="0" dirty="0">
                <a:solidFill>
                  <a:srgbClr val="0F1115"/>
                </a:solidFill>
                <a:latin typeface="quote-cjk-patch"/>
              </a:rPr>
              <a:t>формированию познавательных УУД (логические операции классификации, анализа, синтеза);</a:t>
            </a:r>
          </a:p>
          <a:p>
            <a:pPr marL="442913" indent="-263525"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rgbClr val="0F1115"/>
                </a:solidFill>
                <a:latin typeface="quote-cjk-patch"/>
              </a:rPr>
              <a:t> Игровая форма и элемент </a:t>
            </a:r>
            <a:r>
              <a:rPr lang="ru-RU" b="0" dirty="0" err="1">
                <a:solidFill>
                  <a:srgbClr val="0F1115"/>
                </a:solidFill>
                <a:latin typeface="quote-cjk-patch"/>
              </a:rPr>
              <a:t>соревновательности</a:t>
            </a:r>
            <a:r>
              <a:rPr lang="ru-RU" b="0" dirty="0">
                <a:solidFill>
                  <a:srgbClr val="0F1115"/>
                </a:solidFill>
                <a:latin typeface="quote-cjk-patch"/>
              </a:rPr>
              <a:t> делают изучение химии более увлекательным;</a:t>
            </a:r>
          </a:p>
          <a:p>
            <a:pPr marL="442913" indent="-263525"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rgbClr val="0F1115"/>
                </a:solidFill>
                <a:latin typeface="quote-cjk-patch"/>
              </a:rPr>
              <a:t> Позволяет учителю оперативно выявить пробелы в знаниях учащихся (по характеру задаваемых вопросов);</a:t>
            </a:r>
          </a:p>
          <a:p>
            <a:pPr marL="442913" indent="-263525">
              <a:buFont typeface="Arial" panose="020B0604020202020204" pitchFamily="34" charset="0"/>
              <a:buChar char="•"/>
            </a:pPr>
            <a:r>
              <a:rPr lang="ru-RU" b="0" dirty="0">
                <a:solidFill>
                  <a:srgbClr val="0F1115"/>
                </a:solidFill>
                <a:latin typeface="quote-cjk-patch"/>
              </a:rPr>
              <a:t> Учит школьников слушать друг друга, выстраивать диалог и аргументировать свои гипотезы.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418</Words>
  <Application>Microsoft Office PowerPoint</Application>
  <PresentationFormat>Широкоэкранный</PresentationFormat>
  <Paragraphs>73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quote-cjk-patch</vt:lpstr>
      <vt:lpstr>1_Тема Office</vt:lpstr>
      <vt:lpstr>Презентация PowerPoint</vt:lpstr>
      <vt:lpstr>Краткое описание приема                 «Да-нетка»</vt:lpstr>
      <vt:lpstr>Теоретическое описание приема                          «Да-нетка»</vt:lpstr>
      <vt:lpstr>Практическая значимость и применение               приема «Да-нетка» на уроке</vt:lpstr>
      <vt:lpstr>Практическая значимость и применение               приема «Да-нетка»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6</cp:revision>
  <dcterms:created xsi:type="dcterms:W3CDTF">2024-01-14T08:39:34Z</dcterms:created>
  <dcterms:modified xsi:type="dcterms:W3CDTF">2026-03-21T20:13:04Z</dcterms:modified>
</cp:coreProperties>
</file>