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3" r:id="rId5"/>
    <p:sldId id="267" r:id="rId6"/>
    <p:sldId id="268" r:id="rId7"/>
    <p:sldId id="264" r:id="rId8"/>
    <p:sldId id="260" r:id="rId9"/>
    <p:sldId id="265" r:id="rId10"/>
    <p:sldId id="266" r:id="rId11"/>
    <p:sldId id="269" r:id="rId12"/>
    <p:sldId id="262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5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3A721798-2E43-00B7-702A-436FE577C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5F8DE4EE-59F0-09E7-C163-316D7508CF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4D97BA09-E130-D31E-239D-3E1F673C1B6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00765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808C6E32-5D30-0DA1-2D91-8EB7D24B3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03891A99-211A-4D2A-C0F5-B77E82893C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5FE18BAF-1CD2-1D6F-3EEB-E1241D3C0AB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31406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12F47548-B294-3C74-4479-DADECF3A0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>
            <a:extLst>
              <a:ext uri="{FF2B5EF4-FFF2-40B4-BE49-F238E27FC236}">
                <a16:creationId xmlns:a16="http://schemas.microsoft.com/office/drawing/2014/main" id="{F64E989F-2C33-9866-8E39-D8890A5135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>
            <a:extLst>
              <a:ext uri="{FF2B5EF4-FFF2-40B4-BE49-F238E27FC236}">
                <a16:creationId xmlns:a16="http://schemas.microsoft.com/office/drawing/2014/main" id="{600280D6-6564-39F3-1E8B-5CC0A37732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771888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«Приём «Лови ошибку!» на уроках в начальных классах»</a:t>
            </a:r>
            <a:endParaRPr sz="3200" b="0" i="0" u="none" strike="noStrike" cap="none" dirty="0">
              <a:solidFill>
                <a:srgbClr val="1F38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5493689" y="4741600"/>
            <a:ext cx="6096000" cy="1126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4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Эктова Мария Александровна</a:t>
            </a: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4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 МОУ «</a:t>
            </a:r>
            <a:r>
              <a:rPr lang="ru-RU" sz="24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Ярополецкая</a:t>
            </a:r>
            <a:r>
              <a:rPr lang="ru-RU" sz="24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СОШ» Волоколамского </a:t>
            </a:r>
            <a:r>
              <a:rPr lang="ru-RU" sz="24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муниципального </a:t>
            </a:r>
            <a:r>
              <a:rPr lang="ru-RU" sz="24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округа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89978F67-336B-C381-E4D8-25DF3B97A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5">
            <a:extLst>
              <a:ext uri="{FF2B5EF4-FFF2-40B4-BE49-F238E27FC236}">
                <a16:creationId xmlns:a16="http://schemas.microsoft.com/office/drawing/2014/main" id="{D0291DD6-7508-6628-71C1-5FE840B48ED1}"/>
              </a:ext>
            </a:extLst>
          </p:cNvPr>
          <p:cNvSpPr txBox="1">
            <a:spLocks/>
          </p:cNvSpPr>
          <p:nvPr/>
        </p:nvSpPr>
        <p:spPr>
          <a:xfrm>
            <a:off x="4129950" y="373626"/>
            <a:ext cx="3932100" cy="816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ctr">
              <a:spcBef>
                <a:spcPts val="0"/>
              </a:spcBef>
              <a:buSzPts val="2800"/>
            </a:pPr>
            <a:r>
              <a:rPr lang="ru-RU" sz="3200" u="sng"/>
              <a:t>Выводы</a:t>
            </a:r>
            <a:endParaRPr lang="ru-RU" sz="3200" u="sng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A39606C6-8DF0-E4C6-32E3-050D54E57D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7142" y="1306896"/>
            <a:ext cx="10977716" cy="4798936"/>
          </a:xfrm>
        </p:spPr>
        <p:txBody>
          <a:bodyPr>
            <a:noAutofit/>
          </a:bodyPr>
          <a:lstStyle/>
          <a:p>
            <a:pPr marL="722313" indent="-457200">
              <a:buFont typeface="Wingdings" panose="05000000000000000000" pitchFamily="2" charset="2"/>
              <a:buChar char="ü"/>
            </a:pPr>
            <a:r>
              <a:rPr lang="ru-RU" sz="2800" dirty="0"/>
              <a:t>Приём «Лови ошибку!» показал свою эффективность на уроке. Детям очень понравилось быть в роли «учителя», находить и исправлять ошибки. </a:t>
            </a:r>
          </a:p>
          <a:p>
            <a:pPr marL="722313" indent="-457200">
              <a:buFont typeface="Wingdings" panose="05000000000000000000" pitchFamily="2" charset="2"/>
              <a:buChar char="ü"/>
            </a:pPr>
            <a:r>
              <a:rPr lang="ru-RU" sz="2800" dirty="0"/>
              <a:t>При выполнении учебных заданий, дети проявляли внимание и аргументировали свое мнение. Внимательно слушали ответы одноклассников и слова учителя. </a:t>
            </a:r>
          </a:p>
          <a:p>
            <a:pPr marL="722313" indent="-457200">
              <a:buFont typeface="Wingdings" panose="05000000000000000000" pitchFamily="2" charset="2"/>
              <a:buChar char="ü"/>
            </a:pPr>
            <a:r>
              <a:rPr lang="ru-RU" sz="2800" dirty="0"/>
              <a:t>Данный прием позволил мне сформировать у обучающихся внимание, мыслительную деятельность и аналитические способности. Заставил обучающихся взглянуть на получаемую информацию с долей недоверия и желанием все самостоятельно перепроверить. </a:t>
            </a:r>
          </a:p>
        </p:txBody>
      </p:sp>
    </p:spTree>
    <p:extLst>
      <p:ext uri="{BB962C8B-B14F-4D97-AF65-F5344CB8AC3E}">
        <p14:creationId xmlns:p14="http://schemas.microsoft.com/office/powerpoint/2010/main" val="939823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>
          <a:extLst>
            <a:ext uri="{FF2B5EF4-FFF2-40B4-BE49-F238E27FC236}">
              <a16:creationId xmlns:a16="http://schemas.microsoft.com/office/drawing/2014/main" id="{24CA0AFC-EFA7-A4BF-CABD-039146D3D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>
            <a:extLst>
              <a:ext uri="{FF2B5EF4-FFF2-40B4-BE49-F238E27FC236}">
                <a16:creationId xmlns:a16="http://schemas.microsoft.com/office/drawing/2014/main" id="{02FD3D8F-19EC-ADEC-91A4-266CB2F71E11}"/>
              </a:ext>
            </a:extLst>
          </p:cNvPr>
          <p:cNvSpPr/>
          <p:nvPr/>
        </p:nvSpPr>
        <p:spPr>
          <a:xfrm>
            <a:off x="1733094" y="1381227"/>
            <a:ext cx="8725811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6600" b="1" i="0" u="sng" strike="noStrike" cap="none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Спасибо за внимание!</a:t>
            </a:r>
            <a:endParaRPr sz="6600" b="1" i="0" u="sng" strike="noStrike" cap="none" dirty="0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>
            <a:extLst>
              <a:ext uri="{FF2B5EF4-FFF2-40B4-BE49-F238E27FC236}">
                <a16:creationId xmlns:a16="http://schemas.microsoft.com/office/drawing/2014/main" id="{90CFAA03-2414-8713-5137-9EB242240B7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0000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510100" y="18187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u="sng" dirty="0"/>
              <a:t>Краткое описание опыта</a:t>
            </a:r>
            <a:endParaRPr sz="3700" u="sng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707571" y="1343887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>
                <a:solidFill>
                  <a:schemeClr val="tx1"/>
                </a:solidFill>
              </a:rPr>
              <a:t>Цель:</a:t>
            </a:r>
            <a:r>
              <a:rPr lang="ru-RU" dirty="0"/>
              <a:t> создать благоприятную обстановку, в которой учащиеся будут не только исправлять ошибки, но и анализировать их, находить причины возникновения и предлагать возможные пути их решения. 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/>
              <a:t>Задачи:</a:t>
            </a:r>
          </a:p>
          <a:p>
            <a:pPr marL="692150" lvl="0" indent="-514350">
              <a:spcBef>
                <a:spcPts val="0"/>
              </a:spcBef>
              <a:buSzPts val="2800"/>
              <a:buFont typeface="+mj-lt"/>
              <a:buAutoNum type="arabicPeriod"/>
            </a:pPr>
            <a:r>
              <a:rPr lang="ru-RU" dirty="0"/>
              <a:t>активизация внимания учащихся</a:t>
            </a:r>
          </a:p>
          <a:p>
            <a:pPr marL="692150" lvl="0" indent="-514350">
              <a:spcBef>
                <a:spcPts val="0"/>
              </a:spcBef>
              <a:buSzPts val="2800"/>
              <a:buFont typeface="+mj-lt"/>
              <a:buAutoNum type="arabicPeriod"/>
            </a:pPr>
            <a:r>
              <a:rPr lang="ru-RU" dirty="0"/>
              <a:t>развитие аналитических навыков</a:t>
            </a:r>
          </a:p>
          <a:p>
            <a:pPr marL="692150" lvl="0" indent="-514350">
              <a:spcBef>
                <a:spcPts val="0"/>
              </a:spcBef>
              <a:buSzPts val="2800"/>
              <a:buFont typeface="+mj-lt"/>
              <a:buAutoNum type="arabicPeriod"/>
            </a:pPr>
            <a:r>
              <a:rPr lang="ru-RU" dirty="0"/>
              <a:t>развитие критического мышления</a:t>
            </a:r>
          </a:p>
        </p:txBody>
      </p:sp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459160AF-F443-FDD1-E42E-66F25CA84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656" y="3519556"/>
            <a:ext cx="2427515" cy="242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u="sng" dirty="0"/>
              <a:t>Теоретическое описание приема</a:t>
            </a:r>
            <a:endParaRPr sz="3700" u="sng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838200" y="1647229"/>
            <a:ext cx="10515600" cy="3563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635000" indent="-457200">
              <a:spcBef>
                <a:spcPts val="0"/>
              </a:spcBef>
              <a:buSzPts val="2800"/>
              <a:buFont typeface="Wingdings" panose="05000000000000000000" pitchFamily="2" charset="2"/>
              <a:buChar char="ü"/>
            </a:pPr>
            <a:r>
              <a:rPr lang="ru-RU" dirty="0"/>
              <a:t>Впервые идея была описана в книге Анатолия Александровича </a:t>
            </a:r>
            <a:r>
              <a:rPr lang="ru-RU" dirty="0" err="1"/>
              <a:t>Гина</a:t>
            </a:r>
            <a:r>
              <a:rPr lang="ru-RU" dirty="0"/>
              <a:t> «Приемы педагогической техники». </a:t>
            </a:r>
          </a:p>
          <a:p>
            <a:pPr marL="635000" indent="-457200">
              <a:spcBef>
                <a:spcPts val="0"/>
              </a:spcBef>
              <a:buSzPts val="2800"/>
              <a:buFont typeface="Wingdings" panose="05000000000000000000" pitchFamily="2" charset="2"/>
              <a:buChar char="ü"/>
            </a:pPr>
            <a:r>
              <a:rPr lang="ru-RU" dirty="0"/>
              <a:t>При объяснении нового материала или желая заострить внимание учащихся на проблемном месте в задании, педагог намеренно допускает ошибку (одну или несколько). Можно заранее оповестить детей о ее наличии.</a:t>
            </a:r>
          </a:p>
          <a:p>
            <a:pPr marL="635000" indent="-457200">
              <a:spcBef>
                <a:spcPts val="0"/>
              </a:spcBef>
              <a:buSzPts val="2800"/>
              <a:buFont typeface="Wingdings" panose="05000000000000000000" pitchFamily="2" charset="2"/>
              <a:buChar char="ü"/>
            </a:pPr>
            <a:r>
              <a:rPr lang="ru-RU" dirty="0"/>
              <a:t>Обнаружив неточность, учащиеся вносят коррективы, оглашают правильный вариант.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A7395-127B-AC16-A894-F8124D5F7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700" u="sng" dirty="0"/>
              <a:t>Практическая значимость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C4C61C-ED8A-136F-1BDD-8ACCA8D7D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25563"/>
            <a:ext cx="10515600" cy="4351338"/>
          </a:xfrm>
        </p:spPr>
        <p:txBody>
          <a:bodyPr/>
          <a:lstStyle/>
          <a:p>
            <a:r>
              <a:rPr lang="ru-RU" dirty="0"/>
              <a:t>Приём «Лови ошибку» можно использоваться в работе по группам, по парам и в индивидуальной работе на разных этапах урока: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в начале урока</a:t>
            </a:r>
            <a:r>
              <a:rPr lang="ru-RU" dirty="0"/>
              <a:t> – при устных упражнениях или повторении;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в середине урока</a:t>
            </a:r>
            <a:r>
              <a:rPr lang="ru-RU" dirty="0"/>
              <a:t> – при закреплении материала, на стадии осмысления;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в конце урока</a:t>
            </a:r>
            <a:r>
              <a:rPr lang="ru-RU" dirty="0"/>
              <a:t> – при подведении итогов, на стадии рефлексии.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885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B2A2B4-6004-F1EA-A6F2-A3AD3A5CE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58E36-96E5-17BF-7D6F-64CA775D1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700" u="sng" dirty="0"/>
              <a:t>Практическая значимость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C1D6C6C-8ACE-BA1C-EE62-6D11EB119C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4180" y="1402837"/>
            <a:ext cx="10923639" cy="4575175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/>
              <a:t>Данный приём можно использовать на любом уроке:</a:t>
            </a:r>
          </a:p>
          <a:p>
            <a:r>
              <a:rPr lang="ru-RU" b="1" dirty="0"/>
              <a:t>Русский язык</a:t>
            </a:r>
          </a:p>
          <a:p>
            <a:pPr marL="114300" indent="0">
              <a:buNone/>
            </a:pPr>
            <a:r>
              <a:rPr lang="ru-RU" dirty="0"/>
              <a:t>Ошибки в правописании/грамматике: «деревяное крыльцо» (деревянное).</a:t>
            </a:r>
          </a:p>
          <a:p>
            <a:r>
              <a:rPr lang="ru-RU" b="1" dirty="0"/>
              <a:t>Окружающий мир</a:t>
            </a:r>
          </a:p>
          <a:p>
            <a:pPr marL="114300" indent="0">
              <a:buNone/>
            </a:pPr>
            <a:r>
              <a:rPr lang="ru-RU" dirty="0"/>
              <a:t>Рассказ мальчика-фантазера: «И тут на меня налетела пчела, ужалила меня 100 раз, и полетела дальше» (Пчела жалит только однажды, после этого умирает)</a:t>
            </a:r>
          </a:p>
          <a:p>
            <a:r>
              <a:rPr lang="ru-RU" b="1" dirty="0"/>
              <a:t>Литература</a:t>
            </a:r>
          </a:p>
          <a:p>
            <a:pPr marL="114300" indent="0">
              <a:buNone/>
            </a:pPr>
            <a:r>
              <a:rPr lang="ru-RU" dirty="0"/>
              <a:t>«А.С. Пушкин величайший поэт серебряного века русской литературы» (золотого века)</a:t>
            </a:r>
          </a:p>
          <a:p>
            <a:r>
              <a:rPr lang="ru-RU" b="1" dirty="0"/>
              <a:t>Математика</a:t>
            </a:r>
          </a:p>
          <a:p>
            <a:pPr marL="114300" indent="0">
              <a:buNone/>
            </a:pPr>
            <a:r>
              <a:rPr lang="ru-RU" dirty="0"/>
              <a:t>10 – 4 × 2 = </a:t>
            </a:r>
            <a:r>
              <a:rPr lang="ru-RU" u="sng" dirty="0"/>
              <a:t>12</a:t>
            </a:r>
            <a:r>
              <a:rPr lang="ru-RU" dirty="0"/>
              <a:t>. Так будет, если сначала вычесть, а потом умножить — типичное «</a:t>
            </a:r>
            <a:r>
              <a:rPr lang="ru-RU" dirty="0" err="1"/>
              <a:t>ошибкоопасное</a:t>
            </a:r>
            <a:r>
              <a:rPr lang="ru-RU" dirty="0"/>
              <a:t>» место. Сначала умножение, потом вычитание. Правильный ответ: 2.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150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1E1F3C-5B5C-3C18-039A-6A01007B0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7AD1B8-6366-BC42-A586-B04C5E4F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700" u="sng" dirty="0"/>
              <a:t>Практическая значимость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0AB284D-6D37-24E7-E745-F67A4647A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3458" y="1442167"/>
            <a:ext cx="11425084" cy="4351338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i="1" dirty="0"/>
              <a:t>Рекомендации:</a:t>
            </a:r>
          </a:p>
          <a:p>
            <a:r>
              <a:rPr lang="ru-RU" dirty="0"/>
              <a:t>Предупредите детей о наличии ошибок в задании.</a:t>
            </a:r>
          </a:p>
          <a:p>
            <a:r>
              <a:rPr lang="ru-RU" dirty="0"/>
              <a:t>Можно дать установку найти определенное количество ошибок. При высоком уровне знаний у детей и большом опыте работы с подобными заданиями можно не указывать число ошибок в тексте.</a:t>
            </a:r>
          </a:p>
          <a:p>
            <a:r>
              <a:rPr lang="ru-RU" dirty="0"/>
              <a:t>Можно намекнуть на месторасположение неточности.</a:t>
            </a:r>
          </a:p>
          <a:p>
            <a:r>
              <a:rPr lang="ru-RU" dirty="0"/>
              <a:t>Используйте прием в начале урока для актуализации имеющихся знаний, в середине урока для повторения изученного материала, на этапе рефлексии с целью подведения итогов.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7195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05878-A948-98F7-C089-407ACB46D3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927DCC-EFA4-1293-423A-A6A899681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700" u="sng" dirty="0"/>
              <a:t>Практическая значимость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B1385B9-6BB5-3904-A450-3D1AE62A4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7935"/>
            <a:ext cx="10515600" cy="4351338"/>
          </a:xfrm>
        </p:spPr>
        <p:txBody>
          <a:bodyPr/>
          <a:lstStyle/>
          <a:p>
            <a:r>
              <a:rPr lang="ru-RU" dirty="0"/>
              <a:t>Тема: «Падежные окончания имён прилагательных»</a:t>
            </a:r>
          </a:p>
          <a:p>
            <a:r>
              <a:rPr lang="ru-RU" dirty="0"/>
              <a:t>Класс: 4</a:t>
            </a:r>
          </a:p>
          <a:p>
            <a:r>
              <a:rPr lang="ru-RU" dirty="0"/>
              <a:t>Предмет: Русский язык</a:t>
            </a:r>
          </a:p>
          <a:p>
            <a:r>
              <a:rPr lang="ru-RU" dirty="0"/>
              <a:t>Этап урока: Актуализация знаний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2B7EE885-C221-E384-0BE2-61060544A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334" y="2307732"/>
            <a:ext cx="3653913" cy="365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26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893093" y="-9331"/>
            <a:ext cx="6580189" cy="909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u="sng" dirty="0"/>
              <a:t>Применение приема на уроке</a:t>
            </a:r>
            <a:endParaRPr u="sng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EA8592-7D6D-4E1A-BE2D-54A7184306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08601"/>
            <a:ext cx="10515600" cy="4532363"/>
          </a:xfrm>
        </p:spPr>
        <p:txBody>
          <a:bodyPr>
            <a:normAutofit/>
          </a:bodyPr>
          <a:lstStyle/>
          <a:p>
            <a:pPr marL="685800" indent="-457200">
              <a:buFont typeface="Arial" panose="020B0604020202020204" pitchFamily="34" charset="0"/>
              <a:buChar char="•"/>
            </a:pPr>
            <a:r>
              <a:rPr lang="ru-RU" sz="2800" dirty="0"/>
              <a:t>Каждый ученик получил карточку с текстом, в котором были допущены орфографические ошибки по теме урока.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ru-RU" sz="2800" dirty="0"/>
              <a:t>Обучающимся надо было найти и исправить ошибки в тексте. 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ru-RU" sz="2800" dirty="0"/>
              <a:t>После выполнения задания, обучающиеся по очереди называли найденные ошибки в тексте, определяли падеж и род прилагательных, тем самым доказывая, что они верно нашли и исправили ошибку.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D5BAA196-05B5-A299-A7AE-0F8D134D6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2FA34862-008F-DB47-FE90-89D96A9B932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93093" y="-9331"/>
            <a:ext cx="6580189" cy="909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u="sng" dirty="0"/>
              <a:t>Применение приема на уроке</a:t>
            </a:r>
            <a:endParaRPr u="sng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52B839-078B-A884-D3E4-31E680AC6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08601"/>
            <a:ext cx="10515600" cy="4532363"/>
          </a:xfrm>
        </p:spPr>
        <p:txBody>
          <a:bodyPr>
            <a:normAutofit/>
          </a:bodyPr>
          <a:lstStyle/>
          <a:p>
            <a:pPr marL="265113" indent="0"/>
            <a:r>
              <a:rPr lang="ru-RU" sz="2800" b="1" dirty="0"/>
              <a:t>Задание:</a:t>
            </a:r>
          </a:p>
          <a:p>
            <a:pPr marL="265113" indent="0"/>
            <a:r>
              <a:rPr lang="ru-RU" sz="2800" i="1" dirty="0"/>
              <a:t>Списать текст, исправив ошибки. Выделить окончания прилагательных, указать их род, падеж.</a:t>
            </a:r>
          </a:p>
          <a:p>
            <a:pPr marL="265113" indent="0"/>
            <a:r>
              <a:rPr lang="ru-RU" sz="2800" dirty="0"/>
              <a:t>Синие небо и свежие дыхание ветерка манили на прогулку. Как хорошо раннем утром в лесу! Из-за </a:t>
            </a:r>
            <a:r>
              <a:rPr lang="ru-RU" sz="2800" dirty="0" err="1"/>
              <a:t>далёкова</a:t>
            </a:r>
            <a:r>
              <a:rPr lang="ru-RU" sz="2800" dirty="0"/>
              <a:t> леса выкатилось </a:t>
            </a:r>
            <a:r>
              <a:rPr lang="ru-RU" sz="2800" dirty="0" err="1"/>
              <a:t>огромнае</a:t>
            </a:r>
            <a:r>
              <a:rPr lang="ru-RU" sz="2800" dirty="0"/>
              <a:t>  солнце. Над соседнем домом пролетела птица и скрылась в </a:t>
            </a:r>
            <a:r>
              <a:rPr lang="ru-RU" sz="2800" dirty="0" err="1"/>
              <a:t>глубокам</a:t>
            </a:r>
            <a:r>
              <a:rPr lang="ru-RU" sz="2800" dirty="0"/>
              <a:t> овраге.</a:t>
            </a:r>
          </a:p>
        </p:txBody>
      </p:sp>
    </p:spTree>
    <p:extLst>
      <p:ext uri="{BB962C8B-B14F-4D97-AF65-F5344CB8AC3E}">
        <p14:creationId xmlns:p14="http://schemas.microsoft.com/office/powerpoint/2010/main" val="2868082745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614</Words>
  <Application>Microsoft Office PowerPoint</Application>
  <PresentationFormat>Широкоэкранный</PresentationFormat>
  <Paragraphs>58</Paragraphs>
  <Slides>12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Практическая значимость</vt:lpstr>
      <vt:lpstr>Практическая значимость</vt:lpstr>
      <vt:lpstr>Практическая значимость</vt:lpstr>
      <vt:lpstr>Практическая значимость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Мария Эктова</cp:lastModifiedBy>
  <cp:revision>2</cp:revision>
  <dcterms:created xsi:type="dcterms:W3CDTF">2024-01-14T08:39:34Z</dcterms:created>
  <dcterms:modified xsi:type="dcterms:W3CDTF">2026-03-04T13:45:05Z</dcterms:modified>
</cp:coreProperties>
</file>