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59" r:id="rId6"/>
    <p:sldId id="264" r:id="rId7"/>
    <p:sldId id="260" r:id="rId8"/>
    <p:sldId id="265" r:id="rId9"/>
    <p:sldId id="266" r:id="rId10"/>
    <p:sldId id="261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18253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01714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81087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93015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836925" y="2071509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Тема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«Применение методического приема «Отсроченная отгадка» на уроке окружающего мира»</a:t>
            </a:r>
            <a:endParaRPr sz="3200" b="0" i="0" u="none" strike="noStrike" cap="none" dirty="0">
              <a:solidFill>
                <a:srgbClr val="1F386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326903" y="5082980"/>
            <a:ext cx="7720551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u="none" strike="noStrike" cap="none" dirty="0">
                <a:solidFill>
                  <a:srgbClr val="1D315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Чукова Надежда Игоревна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u="none" strike="noStrike" cap="none" dirty="0">
                <a:solidFill>
                  <a:srgbClr val="1D315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dirty="0">
                <a:solidFill>
                  <a:srgbClr val="1D315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Учитель начальных классов</a:t>
            </a:r>
            <a:r>
              <a:rPr lang="en-US" sz="1800" dirty="0">
                <a:solidFill>
                  <a:srgbClr val="1D315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</a:t>
            </a:r>
            <a:r>
              <a:rPr lang="ru-RU" sz="1800" dirty="0">
                <a:solidFill>
                  <a:srgbClr val="1D315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МОУ СОШ «Созвездие»</a:t>
            </a:r>
            <a:r>
              <a:rPr lang="en-US" sz="1800" dirty="0">
                <a:solidFill>
                  <a:srgbClr val="1D315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</a:t>
            </a:r>
            <a:r>
              <a:rPr lang="ru-RU" sz="1800" dirty="0">
                <a:solidFill>
                  <a:srgbClr val="1D3152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г. о. Люберцы</a:t>
            </a:r>
            <a:endParaRPr sz="1800" u="none" strike="noStrike" cap="none" dirty="0">
              <a:solidFill>
                <a:srgbClr val="1D3152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4129950" y="368619"/>
            <a:ext cx="3932100" cy="677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Выводы</a:t>
            </a:r>
            <a:endParaRPr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BE826093-3001-41EA-99AC-A1E4E49810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706762"/>
              </p:ext>
            </p:extLst>
          </p:nvPr>
        </p:nvGraphicFramePr>
        <p:xfrm>
          <a:off x="688157" y="1332409"/>
          <a:ext cx="10435472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7736">
                  <a:extLst>
                    <a:ext uri="{9D8B030D-6E8A-4147-A177-3AD203B41FA5}">
                      <a16:colId xmlns:a16="http://schemas.microsoft.com/office/drawing/2014/main" val="3663981838"/>
                    </a:ext>
                  </a:extLst>
                </a:gridCol>
                <a:gridCol w="5217736">
                  <a:extLst>
                    <a:ext uri="{9D8B030D-6E8A-4147-A177-3AD203B41FA5}">
                      <a16:colId xmlns:a16="http://schemas.microsoft.com/office/drawing/2014/main" val="1446526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Плюсы применения данного метода на уроке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Минусы применения данного метода на уроке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6875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Повышает интерес и мотивацию учащихся.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Способствует развитию логического мышления.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Помогает структурировать материал урока.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Создаёт эмоционально благоприятную атмосферу.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Требует тщательной подготовки учителя.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Не всегда удаётся подобрать загадку, подходящую по сложности и содержанию.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Ø"/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</a:rPr>
                        <a:t>Возможны затруднения у слабых учеников при самостоятельном поиске ответа.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940138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4B7A1D3-C2B8-4FDD-99E4-FF9ADDEB116D}"/>
              </a:ext>
            </a:extLst>
          </p:cNvPr>
          <p:cNvSpPr/>
          <p:nvPr/>
        </p:nvSpPr>
        <p:spPr>
          <a:xfrm>
            <a:off x="289088" y="4849323"/>
            <a:ext cx="116138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Общий вывод: приём «Отсроченная отгадка» эффективен на уроках окружающего мира, способствует активизации познавательной деятельности и формированию у детей интереса к предмету.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131057" y="252003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Краткое описание опыта: цель и задачи </a:t>
            </a:r>
            <a:endParaRPr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29152" y="1577703"/>
            <a:ext cx="11558047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показать эффективность приёма «Отсроченная отгадка» для повышения познавательной активности и мотивации учащихся на уроках окружающего мира.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Задачи:</a:t>
            </a:r>
          </a:p>
          <a:p>
            <a:pPr marL="635000" lvl="0" indent="0" algn="just">
              <a:lnSpc>
                <a:spcPct val="100000"/>
              </a:lnSpc>
              <a:spcBef>
                <a:spcPts val="0"/>
              </a:spcBef>
              <a:buSzPts val="2800"/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раскрыть сущность и структуру приёма;</a:t>
            </a:r>
          </a:p>
          <a:p>
            <a:pPr marL="635000" lvl="0" indent="0" algn="just">
              <a:lnSpc>
                <a:spcPct val="100000"/>
              </a:lnSpc>
              <a:spcBef>
                <a:spcPts val="0"/>
              </a:spcBef>
              <a:buSzPts val="2800"/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продемонстрировать практическое применение на уроке;</a:t>
            </a:r>
          </a:p>
          <a:p>
            <a:pPr marL="635000" lvl="0" indent="0" algn="just">
              <a:lnSpc>
                <a:spcPct val="100000"/>
              </a:lnSpc>
              <a:spcBef>
                <a:spcPts val="0"/>
              </a:spcBef>
              <a:buSzPts val="2800"/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проанализировать результаты использования приёма;</a:t>
            </a:r>
          </a:p>
          <a:p>
            <a:pPr marL="635000" lvl="0" indent="0" algn="just">
              <a:lnSpc>
                <a:spcPct val="100000"/>
              </a:lnSpc>
              <a:spcBef>
                <a:spcPts val="0"/>
              </a:spcBef>
              <a:buSzPts val="2800"/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определить плюсы и минусы метода.</a:t>
            </a:r>
            <a:endParaRPr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104551" y="12175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Теоретическое описание приема. Определение приема</a:t>
            </a:r>
            <a:endParaRPr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376091" y="1767962"/>
            <a:ext cx="11426268" cy="3595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«Отсроченная отгадка»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это педагогический приём, при котором учитель в начале урока предлагает загадку, ответ на которую учащиеся узнают только после изучения нового материала.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 способствует формированию интереса, развитию логического мышления, умению анализировать и делать выводы.</a:t>
            </a:r>
            <a:endParaRPr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104551" y="12175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Теоретическое описание приема. Психолого-педагогические основы</a:t>
            </a:r>
            <a:endParaRPr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376091" y="1767962"/>
            <a:ext cx="11426268" cy="3595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Психолого-педагогические основы приема «Отсроченная отгадка»: 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indent="0" algn="just">
              <a:lnSpc>
                <a:spcPct val="100000"/>
              </a:lnSpc>
              <a:spcBef>
                <a:spcPts val="0"/>
              </a:spcBef>
              <a:buSzPts val="2800"/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Актуализация познавательного интереса.</a:t>
            </a:r>
          </a:p>
          <a:p>
            <a:pPr lvl="0" indent="0" algn="just">
              <a:lnSpc>
                <a:spcPct val="100000"/>
              </a:lnSpc>
              <a:spcBef>
                <a:spcPts val="0"/>
              </a:spcBef>
              <a:buSzPts val="2800"/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Формирование внутренней мотивации к обучению.</a:t>
            </a:r>
          </a:p>
          <a:p>
            <a:pPr lvl="0" indent="0" algn="just">
              <a:lnSpc>
                <a:spcPct val="100000"/>
              </a:lnSpc>
              <a:spcBef>
                <a:spcPts val="0"/>
              </a:spcBef>
              <a:buSzPts val="2800"/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Развитие навыков самостоятельной работы и поиска информации.</a:t>
            </a:r>
          </a:p>
          <a:p>
            <a:pPr lvl="0" indent="0" algn="just">
              <a:lnSpc>
                <a:spcPct val="100000"/>
              </a:lnSpc>
              <a:spcBef>
                <a:spcPts val="0"/>
              </a:spcBef>
              <a:buSzPts val="2800"/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Поддержка эмоционального вовлечения в учебный процесс.</a:t>
            </a:r>
            <a:endParaRPr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922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903455" y="118402"/>
            <a:ext cx="572791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Практическая значимость</a:t>
            </a:r>
            <a:endParaRPr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(тема урока, класс, предмет)</a:t>
            </a:r>
            <a:endParaRPr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5311003-552D-4D0F-BB0D-8BDBC3FA4BE5}"/>
              </a:ext>
            </a:extLst>
          </p:cNvPr>
          <p:cNvSpPr/>
          <p:nvPr/>
        </p:nvSpPr>
        <p:spPr>
          <a:xfrm>
            <a:off x="587604" y="2814571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</a:rPr>
              <a:t>Предмет: </a:t>
            </a:r>
            <a:r>
              <a:rPr lang="ru-RU" sz="2800" dirty="0">
                <a:solidFill>
                  <a:srgbClr val="002060"/>
                </a:solidFill>
              </a:rPr>
              <a:t>окружающий мир.</a:t>
            </a:r>
          </a:p>
          <a:p>
            <a:pPr algn="just"/>
            <a:r>
              <a:rPr lang="ru-RU" sz="2800" b="1" dirty="0">
                <a:solidFill>
                  <a:srgbClr val="002060"/>
                </a:solidFill>
              </a:rPr>
              <a:t>Класс: </a:t>
            </a:r>
            <a:r>
              <a:rPr lang="ru-RU" sz="2800" dirty="0">
                <a:solidFill>
                  <a:srgbClr val="002060"/>
                </a:solidFill>
              </a:rPr>
              <a:t>2.</a:t>
            </a:r>
          </a:p>
          <a:p>
            <a:pPr algn="just"/>
            <a:r>
              <a:rPr lang="ru-RU" sz="2800" b="1" dirty="0">
                <a:solidFill>
                  <a:srgbClr val="002060"/>
                </a:solidFill>
              </a:rPr>
              <a:t>Тема: </a:t>
            </a:r>
            <a:r>
              <a:rPr lang="ru-RU" sz="2800" dirty="0">
                <a:solidFill>
                  <a:srgbClr val="002060"/>
                </a:solidFill>
              </a:rPr>
              <a:t>«Город и село».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2F7CBE-052B-467F-A301-61A3886FC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0060" y="1718602"/>
            <a:ext cx="2981305" cy="397339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80ACA6-0822-48FD-A3BC-C7E4D5983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9856" y="1634455"/>
            <a:ext cx="2981306" cy="40575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034880" y="0"/>
            <a:ext cx="723035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Практическая значимость</a:t>
            </a:r>
            <a:endParaRPr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buSzPct val="202112"/>
            </a:pPr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(этап урока и варианты применения)</a:t>
            </a:r>
            <a:endParaRPr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B5EAFC8-B5D3-4879-B0E6-22AC50F487B7}"/>
              </a:ext>
            </a:extLst>
          </p:cNvPr>
          <p:cNvSpPr/>
          <p:nvPr/>
        </p:nvSpPr>
        <p:spPr>
          <a:xfrm>
            <a:off x="460602" y="1449371"/>
            <a:ext cx="1153971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</a:rPr>
              <a:t>Этап: </a:t>
            </a:r>
            <a:r>
              <a:rPr lang="ru-RU" sz="2400" dirty="0">
                <a:solidFill>
                  <a:srgbClr val="002060"/>
                </a:solidFill>
              </a:rPr>
              <a:t>начало урока (организационный момент).</a:t>
            </a:r>
          </a:p>
          <a:p>
            <a:pPr algn="just"/>
            <a:endParaRPr lang="ru-RU" sz="2400" dirty="0">
              <a:solidFill>
                <a:srgbClr val="00206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</a:rPr>
              <a:t>Учитель загадывает загадку, отгадка к которой раскрывается в ходе изучения темы. Важно использовать приём и в конце урока для рефлексии и закрепления материала.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2400" dirty="0">
              <a:solidFill>
                <a:srgbClr val="002060"/>
              </a:solidFill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Возможные варианты применения: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для введения новых тем;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для закрепления изученного;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для организации групповой работы;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для проведения викторин и игровых моментов.</a:t>
            </a:r>
          </a:p>
        </p:txBody>
      </p:sp>
    </p:spTree>
    <p:extLst>
      <p:ext uri="{BB962C8B-B14F-4D97-AF65-F5344CB8AC3E}">
        <p14:creationId xmlns:p14="http://schemas.microsoft.com/office/powerpoint/2010/main" val="2976318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621453" y="339364"/>
            <a:ext cx="6343437" cy="1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Применение приема на уроке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(ход урока: начало)</a:t>
            </a:r>
            <a:endParaRPr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5C81EC-E601-4E48-AE56-CC2BC19223B2}"/>
              </a:ext>
            </a:extLst>
          </p:cNvPr>
          <p:cNvSpPr/>
          <p:nvPr/>
        </p:nvSpPr>
        <p:spPr>
          <a:xfrm>
            <a:off x="260808" y="1552370"/>
            <a:ext cx="116703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</a:rPr>
              <a:t>Учитель: </a:t>
            </a:r>
            <a:r>
              <a:rPr lang="ru-RU" sz="2400" dirty="0">
                <a:solidFill>
                  <a:srgbClr val="002060"/>
                </a:solidFill>
              </a:rPr>
              <a:t>«Я загадал(а) загадку. Отгадка — это то, о чём мы сегодня будем говорить. Попробуйте догадаться!»</a:t>
            </a:r>
          </a:p>
          <a:p>
            <a:pPr algn="just"/>
            <a:endParaRPr lang="ru-RU" sz="2400" dirty="0">
              <a:solidFill>
                <a:srgbClr val="002060"/>
              </a:solidFill>
            </a:endParaRPr>
          </a:p>
          <a:p>
            <a:pPr algn="just"/>
            <a:r>
              <a:rPr lang="ru-RU" sz="2400" b="1" dirty="0">
                <a:solidFill>
                  <a:srgbClr val="002060"/>
                </a:solidFill>
              </a:rPr>
              <a:t>Пример загадки: </a:t>
            </a:r>
            <a:r>
              <a:rPr lang="ru-RU" sz="2400" dirty="0">
                <a:solidFill>
                  <a:srgbClr val="002060"/>
                </a:solidFill>
              </a:rPr>
              <a:t>«Где много домов, машин и людей, а поля и огороды встречаются редко?»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B40D05-F262-409F-8E45-59056A60D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479" y="3315877"/>
            <a:ext cx="3685879" cy="262251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90AB06-173A-4C1E-8B4A-FDE39567E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9309" y="3332558"/>
            <a:ext cx="3564831" cy="26058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621453" y="339364"/>
            <a:ext cx="6343437" cy="1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Применение приема на уроке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(работа над новым материалом)</a:t>
            </a:r>
            <a:endParaRPr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48871B6-3805-43C2-9887-73B2DE1DE2D1}"/>
              </a:ext>
            </a:extLst>
          </p:cNvPr>
          <p:cNvSpPr/>
          <p:nvPr/>
        </p:nvSpPr>
        <p:spPr>
          <a:xfrm>
            <a:off x="243526" y="1537926"/>
            <a:ext cx="11671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</a:rPr>
              <a:t>Учащиеся изучают различия между городом и селом, работают с иллюстрациями, обсуждают особенности жизни в каждом из них.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В процессе урока учитель направляет детей к поиску ответа на загадку.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C0C449-E3CB-4EA6-8EA3-96E335748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526" y="2723141"/>
            <a:ext cx="2488415" cy="33891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2FC3EA7-FE41-4E89-93BF-DBCE3AFE89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4890" y="2723141"/>
            <a:ext cx="2359475" cy="338179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1DB65E-7F9C-442F-8D35-5B628904C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2805" y="3122919"/>
            <a:ext cx="4486390" cy="275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93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621453" y="339364"/>
            <a:ext cx="6343437" cy="1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Применение приема на уроке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(завершение урока)</a:t>
            </a:r>
            <a:endParaRPr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F85E1B-E776-4C4F-B277-395B690E7244}"/>
              </a:ext>
            </a:extLst>
          </p:cNvPr>
          <p:cNvSpPr/>
          <p:nvPr/>
        </p:nvSpPr>
        <p:spPr>
          <a:xfrm>
            <a:off x="322082" y="1919855"/>
            <a:ext cx="115478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2060"/>
                </a:solidFill>
              </a:rPr>
              <a:t>В конце урока учитель возвращается к загадке, просит назвать отгадку и объяснить, почему именно такой ответ.</a:t>
            </a:r>
          </a:p>
          <a:p>
            <a:pPr algn="just"/>
            <a:endParaRPr lang="ru-RU" sz="2800" dirty="0">
              <a:solidFill>
                <a:srgbClr val="002060"/>
              </a:solidFill>
            </a:endParaRPr>
          </a:p>
          <a:p>
            <a:pPr algn="just"/>
            <a:r>
              <a:rPr lang="ru-RU" sz="2800" b="1" dirty="0">
                <a:solidFill>
                  <a:srgbClr val="002060"/>
                </a:solidFill>
              </a:rPr>
              <a:t>Проводится рефлексия:</a:t>
            </a:r>
            <a:r>
              <a:rPr lang="ru-RU" sz="2800" dirty="0">
                <a:solidFill>
                  <a:srgbClr val="002060"/>
                </a:solidFill>
              </a:rPr>
              <a:t> что нового узнали, как отгадка связана с темой урока.</a:t>
            </a:r>
          </a:p>
        </p:txBody>
      </p:sp>
    </p:spTree>
    <p:extLst>
      <p:ext uri="{BB962C8B-B14F-4D97-AF65-F5344CB8AC3E}">
        <p14:creationId xmlns:p14="http://schemas.microsoft.com/office/powerpoint/2010/main" val="90217391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514</Words>
  <Application>Microsoft Office PowerPoint</Application>
  <PresentationFormat>Широкоэкранный</PresentationFormat>
  <Paragraphs>66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1_Тема Office</vt:lpstr>
      <vt:lpstr>Презентация PowerPoint</vt:lpstr>
      <vt:lpstr>Краткое описание опыта: цель и задачи </vt:lpstr>
      <vt:lpstr>Теоретическое описание приема. Определение приема</vt:lpstr>
      <vt:lpstr>Теоретическое описание приема. Психолого-педагогические основы</vt:lpstr>
      <vt:lpstr>Практическая значимость (тема урока, класс, предмет)</vt:lpstr>
      <vt:lpstr>Практическая значимость (этап урока и варианты применения)</vt:lpstr>
      <vt:lpstr>Применение приема на уроке (ход урока: начало)</vt:lpstr>
      <vt:lpstr>Применение приема на уроке (работа над новым материалом)</vt:lpstr>
      <vt:lpstr>Применение приема на уроке (завершение урока)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Надежда</cp:lastModifiedBy>
  <cp:revision>1</cp:revision>
  <dcterms:created xsi:type="dcterms:W3CDTF">2024-01-14T08:39:34Z</dcterms:created>
  <dcterms:modified xsi:type="dcterms:W3CDTF">2026-03-22T16:11:42Z</dcterms:modified>
</cp:coreProperties>
</file>