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5" r:id="rId5"/>
    <p:sldId id="266" r:id="rId6"/>
    <p:sldId id="267" r:id="rId7"/>
    <p:sldId id="271" r:id="rId8"/>
    <p:sldId id="260" r:id="rId9"/>
    <p:sldId id="263" r:id="rId10"/>
    <p:sldId id="273" r:id="rId11"/>
    <p:sldId id="274" r:id="rId12"/>
    <p:sldId id="268" r:id="rId13"/>
    <p:sldId id="280" r:id="rId14"/>
    <p:sldId id="278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4"/>
            <a:ext cx="79389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SzPts val="3200"/>
            </a:pP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Тема «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РАФТ-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технология </a:t>
            </a:r>
          </a:p>
          <a:p>
            <a:pPr algn="ctr">
              <a:buSzPts val="3200"/>
            </a:pP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на уроке истории»</a:t>
            </a:r>
            <a:endParaRPr sz="3200" b="0" i="0" u="none" strike="noStrike" cap="none">
              <a:solidFill>
                <a:srgbClr val="1F3864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Никифорова Татьяна Борисовна</a:t>
            </a:r>
            <a:endParaRPr sz="1400" b="0" i="0" u="none" strike="noStrike" cap="none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Учитель истории и социально-политических дисциплин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МАОУ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Селятинская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СОШ №2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Наро-Фоминский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городской округ</a:t>
            </a:r>
            <a:endParaRPr sz="1800" b="1" i="1" u="none" strike="noStrike" cap="none">
              <a:solidFill>
                <a:srgbClr val="1D3152"/>
              </a:solidFill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354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 «Куликовская битва» (1380 г.)</a:t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Совместное заполнение таблицы</a:t>
            </a:r>
            <a:endParaRPr lang="ru-RU" sz="1800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66778" y="1571610"/>
          <a:ext cx="10072758" cy="3199578"/>
        </p:xfrm>
        <a:graphic>
          <a:graphicData uri="http://schemas.openxmlformats.org/drawingml/2006/table">
            <a:tbl>
              <a:tblPr/>
              <a:tblGrid>
                <a:gridCol w="2500156"/>
                <a:gridCol w="2501203"/>
                <a:gridCol w="2501203"/>
                <a:gridCol w="2570196"/>
              </a:tblGrid>
              <a:tr h="574639">
                <a:tc>
                  <a:txBody>
                    <a:bodyPr/>
                    <a:lstStyle/>
                    <a:p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русский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воин-дружинник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Родители/невеста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Письмо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поля боя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бились мы с Мамаем"</a:t>
                      </a:r>
                    </a:p>
                  </a:txBody>
                  <a:tcPr marL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639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Князь Дмитрий Донской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Дружина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Речь перед битвой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"Постоим за землю Русскую"</a:t>
                      </a:r>
                    </a:p>
                  </a:txBody>
                  <a:tcPr marL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639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Монах-летописец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Потомки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Запись в летописи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 великой сече на Дону"</a:t>
                      </a:r>
                    </a:p>
                  </a:txBody>
                  <a:tcPr marL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279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Рядовой ополченец (крестьянин)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Односельчане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Рассказ-воспоминание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"Каково простому человеку в бою"</a:t>
                      </a:r>
                    </a:p>
                  </a:txBody>
                  <a:tcPr marL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639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Женщина, провожавшая мужа</a:t>
                      </a:r>
                    </a:p>
                  </a:txBody>
                  <a:tcPr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Соседка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Плач (причитание)</a:t>
                      </a:r>
                    </a:p>
                  </a:txBody>
                  <a:tcPr marL="152400" marR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"Ожидание вестей с поля"</a:t>
                      </a:r>
                    </a:p>
                  </a:txBody>
                  <a:tcPr marL="152400" marT="95250" marB="952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66778" y="1142984"/>
          <a:ext cx="10072758" cy="391478"/>
        </p:xfrm>
        <a:graphic>
          <a:graphicData uri="http://schemas.openxmlformats.org/drawingml/2006/table">
            <a:tbl>
              <a:tblPr/>
              <a:tblGrid>
                <a:gridCol w="2500158"/>
                <a:gridCol w="2501203"/>
                <a:gridCol w="2501203"/>
                <a:gridCol w="2570194"/>
              </a:tblGrid>
              <a:tr h="39147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                      </a:t>
                      </a: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Роль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Аудитория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Форма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Тема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4290"/>
            <a:ext cx="10515600" cy="92869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 творческой работы ученика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(роль: русский воин)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1026" y="1214422"/>
            <a:ext cx="1028707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«Здравствуй, матушка! Кланяюсь тебе низко с берегов Дона-реки. Нынче ночь перед боем стоит тихая, а на душе тревожно. Завтра сойдемся мы с ордынцами. Благословил нас сам Сергий Радонежский, прислал двух иноков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Пересвета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Ослябю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Страшно мне, матушка, но и отступать некуда – за нами земля наша, Москва. Чует мое сердце, что будет сеча великая. Но и верю: поможет нам Бог. Если жив останусь – свидимся. Если нет – поминай с честью. Твой сын, Фёдор.»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Критерии оценивания для 6 класса: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Соответствие содержания исторической эпохе 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исторических терминов</a:t>
            </a:r>
          </a:p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Соответствие выбранной роли (характер 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речи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Творческий подход и эмоциональность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023902" y="168571"/>
            <a:ext cx="10329898" cy="545784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ВВВыво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0960" y="714356"/>
            <a:ext cx="11287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шеф\Downloads\slide-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428604"/>
            <a:ext cx="7072362" cy="53578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24166" y="3643314"/>
            <a:ext cx="60722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35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6844" y="1142984"/>
            <a:ext cx="94459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Затруднения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использовании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РАФТ-технологии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1.Психологический барьер (сложность входа в роль)</a:t>
            </a:r>
          </a:p>
          <a:p>
            <a:pPr marL="457200" indent="-4572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2.Скудный словарный запас и незнание терминологии</a:t>
            </a:r>
          </a:p>
          <a:p>
            <a:pPr marL="457200" indent="-4572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3.Непонимание жанровых различий</a:t>
            </a:r>
          </a:p>
          <a:p>
            <a:pPr marL="457200" indent="-4572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мешивание исторических эпох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14422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5472" y="142852"/>
            <a:ext cx="7171800" cy="785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>
              <a:buSzPts val="4400"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Краткое </a:t>
            </a: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опыта применения</a:t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RAFT-</a:t>
            </a: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технологии 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sz="3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928670"/>
            <a:ext cx="10515600" cy="5572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800" dirty="0" smtClean="0"/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погружение в историческую эпоху через персонификацию опыта</a:t>
            </a:r>
            <a:r>
              <a:rPr lang="ru-RU" sz="1800" dirty="0" smtClean="0"/>
              <a:t> </a:t>
            </a:r>
            <a:r>
              <a:rPr lang="ru-RU" sz="1800" b="1" dirty="0" smtClean="0"/>
              <a:t>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создание условий для "проживания" события: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моделирование исторической ситуации и создание письменного текста от имени участника событий</a:t>
            </a:r>
            <a:r>
              <a:rPr lang="ru-RU" sz="1800" dirty="0" smtClean="0"/>
              <a:t>.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sz="180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Задачи: 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1.Развитие </a:t>
            </a:r>
            <a:r>
              <a:rPr lang="ru-RU" sz="1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2.Формирование исторического мышления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3.Развитие творческих и коммуникативных навыков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4.Активизация познавательной деятельности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5.Повышение мотивации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.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шеф\Downloads\slide-5.jpg"/>
          <p:cNvPicPr>
            <a:picLocks noChangeAspect="1" noChangeArrowheads="1"/>
          </p:cNvPicPr>
          <p:nvPr/>
        </p:nvPicPr>
        <p:blipFill>
          <a:blip r:embed="rId3"/>
          <a:srcRect t="5769"/>
          <a:stretch>
            <a:fillRect/>
          </a:stretch>
        </p:blipFill>
        <p:spPr bwMode="auto">
          <a:xfrm>
            <a:off x="7239008" y="2000240"/>
            <a:ext cx="3786214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788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Теоретическое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описание приема</a:t>
            </a:r>
            <a:endParaRPr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142984"/>
            <a:ext cx="10515600" cy="465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buNone/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РАФТ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100" dirty="0" smtClean="0"/>
              <a:t>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это педагогическая технология, направленная на развитие письменной речи и критического мышления. </a:t>
            </a:r>
            <a:endParaRPr lang="ru-RU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 (Role — 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Роль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/>
              <a:t> </a:t>
            </a:r>
            <a:r>
              <a:rPr lang="ru-RU" sz="2400" dirty="0" smtClean="0"/>
              <a:t>             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Кто 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buNone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Audience</a:t>
            </a: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— Аудитория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/>
              <a:t>             </a:t>
            </a: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Кому адресован текст? </a:t>
            </a:r>
          </a:p>
          <a:p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F </a:t>
            </a:r>
            <a:r>
              <a:rPr lang="ru-RU" sz="2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1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Form</a:t>
            </a:r>
            <a:r>
              <a:rPr lang="ru-RU" sz="2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 — Форма 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 каком жанре написан </a:t>
            </a:r>
            <a:r>
              <a:rPr lang="ru-RU" sz="21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текст?</a:t>
            </a:r>
          </a:p>
          <a:p>
            <a:pPr>
              <a:buNone/>
            </a:pPr>
            <a:endParaRPr lang="ru-RU" sz="21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ru-RU" sz="2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1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Topic</a:t>
            </a:r>
            <a:r>
              <a:rPr lang="ru-RU" sz="2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— Тема          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чем текст? </a:t>
            </a:r>
          </a:p>
          <a:p>
            <a:pPr>
              <a:buNone/>
            </a:pP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шеф\Downloads\png-transparent-arrow-arrow-angle-triangle-blac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66" y="2428868"/>
            <a:ext cx="714380" cy="465900"/>
          </a:xfrm>
          <a:prstGeom prst="rect">
            <a:avLst/>
          </a:prstGeom>
          <a:noFill/>
        </p:spPr>
      </p:pic>
      <p:pic>
        <p:nvPicPr>
          <p:cNvPr id="1028" name="Picture 4" descr="C:\Users\шеф\Downloads\png-transparent-arrow-arrow-angle-triangle-blac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3214686"/>
            <a:ext cx="642942" cy="490748"/>
          </a:xfrm>
          <a:prstGeom prst="rect">
            <a:avLst/>
          </a:prstGeom>
          <a:noFill/>
        </p:spPr>
      </p:pic>
      <p:pic>
        <p:nvPicPr>
          <p:cNvPr id="1029" name="Picture 5" descr="C:\Users\шеф\Downloads\png-transparent-arrow-arrow-angle-triangle-blac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32" y="4143380"/>
            <a:ext cx="714380" cy="428628"/>
          </a:xfrm>
          <a:prstGeom prst="rect">
            <a:avLst/>
          </a:prstGeom>
          <a:noFill/>
        </p:spPr>
      </p:pic>
      <p:pic>
        <p:nvPicPr>
          <p:cNvPr id="1030" name="Picture 6" descr="C:\Users\шеф\Downloads\png-transparent-arrow-arrow-angle-triangle-blac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04" y="4929198"/>
            <a:ext cx="642942" cy="419310"/>
          </a:xfrm>
          <a:prstGeom prst="rect">
            <a:avLst/>
          </a:prstGeom>
          <a:noFill/>
        </p:spPr>
      </p:pic>
      <p:pic>
        <p:nvPicPr>
          <p:cNvPr id="19" name="Picture 2" descr="C:\Users\шеф\Downloads\hoa-than-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10578" y="1928802"/>
            <a:ext cx="257176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07081"/>
          </a:xfrm>
        </p:spPr>
        <p:txBody>
          <a:bodyPr>
            <a:normAutofit/>
          </a:bodyPr>
          <a:lstStyle/>
          <a:p>
            <a:pPr lvl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Выбрать тему, вопрос или несколько вопросов для изучения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Распределение ролей. Разделить класс на группы (по числу заданий).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Объяснить критерии: выбрать роль, составить текст, определиться кому он будет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адресован, форму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текста, использование исторических терминов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(например: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наместник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волость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митрополит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десятина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 отражение ключевых событий эпохи (языческая реформа, крещение Руси ,строительство оборонительных укреплений, внешняя политика); выступить со своим текстом от имени выбранной роли.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4.Работа в группах. 10-15 минут на обсуждение и составление текста.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</a:rPr>
              <a:t>     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Презентация. Каждая группа зачитывает свой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Обсуждение.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28670"/>
            <a:ext cx="10515600" cy="5072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значимость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РАФТ- технология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эффективна  для работы с текстом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учебника,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документов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для закрепления или проверки знаний.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Предмет: история России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 урока: «Крещение Руси»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(6 класс).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Этап урока : закрепление знаний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варяжский дружинник из окружения князя Владимира.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Аудитория: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семья в Скандинавии.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Формат: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письмо.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«Я видел крещение киевлян: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произошло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как это изменило Русь».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Задача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описать обряд крещения в Днепре, свои впечатления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мысли о переменах в дружине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/>
              <a:t> </a:t>
            </a:r>
            <a:br>
              <a:rPr lang="ru-RU" sz="2400" b="1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шеф\Downloads\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264" y="1285860"/>
            <a:ext cx="314651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21329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Предмет: история России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 урока: «Крещение Руси»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(6 класс).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Этап урока : закрепление знаний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Роль: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Митрополит Киевской Руси.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Аудитория: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константинопольский патриарх.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Формат: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отчёт-донесение.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«О распространении христианства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землях Владимира».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рассказать о трудностях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христианизации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успехах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строительстве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храмов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обучении грамоте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Десятинной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церкви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шеф\Downloads\slide-3.jpg"/>
          <p:cNvPicPr>
            <a:picLocks noChangeAspect="1" noChangeArrowheads="1"/>
          </p:cNvPicPr>
          <p:nvPr/>
        </p:nvPicPr>
        <p:blipFill>
          <a:blip r:embed="rId2"/>
          <a:srcRect l="8801" t="11209"/>
          <a:stretch>
            <a:fillRect/>
          </a:stretch>
        </p:blipFill>
        <p:spPr bwMode="auto">
          <a:xfrm>
            <a:off x="6024562" y="1357298"/>
            <a:ext cx="5214974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6421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8150" y="1142984"/>
            <a:ext cx="1021563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Предмет: история России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 урока: «Крещение Руси»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(6 класс).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Этап урока : закрепление знаний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волхв из Новгорода.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Аудитория: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единомышленники на тайном собрании.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Формат: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речь-воззвание.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«Почему мы не должны принимать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новую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сохранить древние обычаи».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выразить недовольство реформами Владимира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призвать к сопротивлению, привести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примеры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сохранения языческих традиций (Масленица и др.)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показать, что процесс принятия христианства был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одномоментным, сохранялось «двоеверие».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3076" name="Picture 4" descr="C:\Users\шеф\Downloads\img6.jpg"/>
          <p:cNvPicPr>
            <a:picLocks noChangeAspect="1" noChangeArrowheads="1"/>
          </p:cNvPicPr>
          <p:nvPr/>
        </p:nvPicPr>
        <p:blipFill>
          <a:blip r:embed="rId2"/>
          <a:srcRect t="9231"/>
          <a:stretch>
            <a:fillRect/>
          </a:stretch>
        </p:blipFill>
        <p:spPr bwMode="auto">
          <a:xfrm>
            <a:off x="6738942" y="1571612"/>
            <a:ext cx="4000527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28604"/>
            <a:ext cx="3932237" cy="107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Применение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приема на уроке</a:t>
            </a:r>
            <a:endParaRPr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Google Shape;118;p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452398" y="1142984"/>
            <a:ext cx="4572032" cy="5143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Первая стадия –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выбор темы и заполнение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таблицы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Вторая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стадия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осмысление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Третья стадия рефлексии и обсуждение  </a:t>
            </a:r>
          </a:p>
          <a:p>
            <a:endParaRPr lang="ru-RU" dirty="0"/>
          </a:p>
        </p:txBody>
      </p:sp>
      <p:pic>
        <p:nvPicPr>
          <p:cNvPr id="7170" name="Picture 2" descr="Приемы технологии критического мышления на уроках истории и обществознания. Область знаний: история, обществознание. Тип матери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44" y="1142984"/>
            <a:ext cx="6186490" cy="4714908"/>
          </a:xfrm>
          <a:prstGeom prst="rect">
            <a:avLst/>
          </a:prstGeom>
          <a:noFill/>
        </p:spPr>
      </p:pic>
      <p:pic>
        <p:nvPicPr>
          <p:cNvPr id="6147" name="Picture 3" descr="C:\Users\шеф\Downloads\slide-40.jpg"/>
          <p:cNvPicPr>
            <a:picLocks noChangeAspect="1" noChangeArrowheads="1"/>
          </p:cNvPicPr>
          <p:nvPr/>
        </p:nvPicPr>
        <p:blipFill>
          <a:blip r:embed="rId4"/>
          <a:srcRect t="42285" b="-5019"/>
          <a:stretch>
            <a:fillRect/>
          </a:stretch>
        </p:blipFill>
        <p:spPr bwMode="auto">
          <a:xfrm>
            <a:off x="452398" y="2857496"/>
            <a:ext cx="442915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2853"/>
            <a:ext cx="10515600" cy="71438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95406" y="1071546"/>
          <a:ext cx="8215369" cy="888683"/>
        </p:xfrm>
        <a:graphic>
          <a:graphicData uri="http://schemas.openxmlformats.org/drawingml/2006/table">
            <a:tbl>
              <a:tblPr/>
              <a:tblGrid>
                <a:gridCol w="1997185"/>
                <a:gridCol w="1997185"/>
                <a:gridCol w="1997185"/>
                <a:gridCol w="2223814"/>
              </a:tblGrid>
              <a:tr h="88868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Роль: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Кто </a:t>
                      </a: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может раскрыть данную тему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Аудитория: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Кому </a:t>
                      </a: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адресован данный текст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Форма: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</a:t>
                      </a: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какой форме написан текст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Тема: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 </a:t>
                      </a:r>
                      <a:r>
                        <a:rPr lang="ru-RU" sz="1400" b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чем текст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95406" y="2000240"/>
          <a:ext cx="8215370" cy="4046029"/>
        </p:xfrm>
        <a:graphic>
          <a:graphicData uri="http://schemas.openxmlformats.org/drawingml/2006/table">
            <a:tbl>
              <a:tblPr/>
              <a:tblGrid>
                <a:gridCol w="2000264"/>
                <a:gridCol w="2000264"/>
                <a:gridCol w="2000264"/>
                <a:gridCol w="2214578"/>
              </a:tblGrid>
              <a:tr h="23256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Роль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Аудитория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Тема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94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Варяжский дружинник</a:t>
                      </a:r>
                      <a:endParaRPr lang="ru-RU" sz="1400" b="0" i="0" u="none" strike="noStrike" cap="none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  <a:sym typeface="Arial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Семья </a:t>
                      </a: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в Скандинавии.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письмо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«Я видел крещение киевлян: что произошло и как это изменило Русь».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622">
                <a:tc>
                  <a:txBody>
                    <a:bodyPr/>
                    <a:lstStyle/>
                    <a:p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Митрополит Киевской Руси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Константинопольский патриарх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отчёт-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донесение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«О распространении христианства в землях Владимира».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439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Волхв из Новгорода.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Единомышленники на тайном собрании.</a:t>
                      </a:r>
                      <a:endParaRPr lang="ru-RU" sz="1400" b="0" i="0" u="none" strike="noStrike" cap="none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  <a:sym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речь-воззвание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400" b="0" i="0" u="none" strike="noStrike" cap="non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Arial"/>
                        </a:rPr>
                        <a:t>«Почему мы не должны принимать новую веру и как сохранить древние обычаи».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809588" y="142852"/>
            <a:ext cx="10515600" cy="714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          </a:t>
            </a:r>
            <a:r>
              <a:rPr kumimoji="0" lang="ru-RU" sz="29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В результаты работы  получается таблица</a:t>
            </a:r>
            <a:endParaRPr kumimoji="0" lang="ru-RU" sz="29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  <p:pic>
        <p:nvPicPr>
          <p:cNvPr id="5122" name="Picture 2" descr="C:\Users\шеф\Downloads\e8b51c5bbe9e4643f6b4bd43bb438a0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786" y="2643182"/>
            <a:ext cx="1071570" cy="1071570"/>
          </a:xfrm>
          <a:prstGeom prst="rect">
            <a:avLst/>
          </a:prstGeom>
          <a:noFill/>
        </p:spPr>
      </p:pic>
      <p:pic>
        <p:nvPicPr>
          <p:cNvPr id="5123" name="Picture 3" descr="C:\Users\шеф\Downloads\i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166910" y="4000504"/>
            <a:ext cx="1357322" cy="763494"/>
          </a:xfrm>
          <a:prstGeom prst="rect">
            <a:avLst/>
          </a:prstGeom>
          <a:noFill/>
        </p:spPr>
      </p:pic>
      <p:pic>
        <p:nvPicPr>
          <p:cNvPr id="5125" name="Picture 5" descr="C:\Users\шеф\Downloads\38668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5472" y="5072074"/>
            <a:ext cx="1357322" cy="910811"/>
          </a:xfrm>
          <a:prstGeom prst="rect">
            <a:avLst/>
          </a:prstGeom>
          <a:noFill/>
        </p:spPr>
      </p:pic>
      <p:pic>
        <p:nvPicPr>
          <p:cNvPr id="5126" name="Picture 6" descr="C:\Users\шеф\Downloads\content_1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1752" y="2357430"/>
            <a:ext cx="1071570" cy="1294857"/>
          </a:xfrm>
          <a:prstGeom prst="rect">
            <a:avLst/>
          </a:prstGeom>
          <a:noFill/>
        </p:spPr>
      </p:pic>
      <p:pic>
        <p:nvPicPr>
          <p:cNvPr id="5127" name="Picture 7" descr="C:\Users\шеф\Downloads\131663_original.jpg"/>
          <p:cNvPicPr>
            <a:picLocks noChangeAspect="1" noChangeArrowheads="1"/>
          </p:cNvPicPr>
          <p:nvPr/>
        </p:nvPicPr>
        <p:blipFill>
          <a:blip r:embed="rId6"/>
          <a:srcRect t="10398" r="51137" b="6287"/>
          <a:stretch>
            <a:fillRect/>
          </a:stretch>
        </p:blipFill>
        <p:spPr bwMode="auto">
          <a:xfrm>
            <a:off x="6596066" y="3786190"/>
            <a:ext cx="91565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486</Words>
  <PresentationFormat>Произвольный</PresentationFormat>
  <Paragraphs>120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1_Тема Office</vt:lpstr>
      <vt:lpstr>Слайд 1</vt:lpstr>
      <vt:lpstr>             Краткое описание опыта применения                               RAFT-технологии  </vt:lpstr>
      <vt:lpstr>        Теоретическое описание приема</vt:lpstr>
      <vt:lpstr>              1. Выбрать тему, вопрос или несколько вопросов для изучения.                 2. Распределение ролей. Разделить класс на группы (по числу заданий).                 3. Объяснить критерии: выбрать роль, составить текст, определиться кому он будет адресован, форму текста, использование исторических терминов (например: наместник, волость, митрополит, десятина); отражение ключевых событий эпохи (языческая реформа, крещение Руси ,строительство оборонительных укреплений, внешняя политика); выступить со своим текстом от имени выбранной роли.              4.Работа в группах. 10-15 минут на обсуждение и составление текста.              5. Презентация. Каждая группа зачитывает свой текст                 6. Обсуждение. </vt:lpstr>
      <vt:lpstr>                                           Практическая значимость РАФТ- технология  эффективна  для работы с текстом учебника,   документов, для закрепления или проверки знаний. Пример 1.  Предмет: история России Тема урока: «Крещение Руси», (6 класс).  Этап урока : закрепление знаний  Роль: варяжский дружинник из окружения князя Владимира. Аудитория: семья в Скандинавии. Формат: письмо. Тема:«Я видел крещение киевлян: что произошло  и как это изменило Русь».  Задача: описать обряд крещения в Днепре, свои впечатления  и мысли о переменах в дружине   </vt:lpstr>
      <vt:lpstr>                                 Практическая значимость  Пример 2.  Предмет: история России Тема урока: «Крещение Руси», (6 класс).  Этап урока : закрепление знаний   Роль: Митрополит Киевской Руси. Аудитория: константинопольский патриарх.  Формат: отчёт-донесение. Тема:«О распространении христианства  в землях Владимира». Задача:  рассказать о трудностях  христианизации, успехах, строительстве  храмов, обучении грамоте при Десятинной  церкви. </vt:lpstr>
      <vt:lpstr>                 Практическая значимость</vt:lpstr>
      <vt:lpstr>    Применение приема на уроке</vt:lpstr>
      <vt:lpstr>                   </vt:lpstr>
      <vt:lpstr>                     Тема: «Куликовская битва» (1380 г.)                                     Совместное заполнение таблицы</vt:lpstr>
      <vt:lpstr>                          Пример творческой работы ученика                                       (роль: русский воин)  </vt:lpstr>
      <vt:lpstr>ВВВыво</vt:lpstr>
      <vt:lpstr>         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шеф</cp:lastModifiedBy>
  <cp:revision>85</cp:revision>
  <dcterms:created xsi:type="dcterms:W3CDTF">2024-01-14T08:39:34Z</dcterms:created>
  <dcterms:modified xsi:type="dcterms:W3CDTF">2026-03-14T20:39:16Z</dcterms:modified>
</cp:coreProperties>
</file>