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147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343940" y="2592436"/>
            <a:ext cx="8712742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«Приём «Попкорн» </a:t>
            </a:r>
            <a:r>
              <a:rPr lang="ru-RU" sz="3200" b="0" i="1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3200" b="0" i="1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Brain Bloom)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на уроке английского языка»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911604" y="4959869"/>
            <a:ext cx="7145078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Осокина Анастасия Сергеевна,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4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английского языка, МБОУ СОШ №30 имени Героя Советского Союза Б.В. Бирюкова,</a:t>
            </a: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4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г.о</a:t>
            </a:r>
            <a:r>
              <a:rPr lang="ru-RU" sz="24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 Коломна</a:t>
            </a:r>
            <a:endParaRPr sz="24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 smtClean="0"/>
              <a:t> 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0" y="1143000"/>
            <a:ext cx="12105313" cy="5199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b="1" dirty="0">
                <a:solidFill>
                  <a:srgbClr val="C00000"/>
                </a:solidFill>
              </a:rPr>
              <a:t>Цель</a:t>
            </a:r>
            <a:r>
              <a:rPr lang="ru-RU" sz="3200" b="1" dirty="0" smtClean="0">
                <a:solidFill>
                  <a:srgbClr val="C00000"/>
                </a:solidFill>
              </a:rPr>
              <a:t>: </a:t>
            </a:r>
            <a:r>
              <a:rPr lang="ru-RU" dirty="0" smtClean="0"/>
              <a:t>активизация пассивного лексического запаса учащихся перед речевой деятельностью.</a:t>
            </a:r>
            <a:endParaRPr lang="en-US" dirty="0" smtClean="0"/>
          </a:p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b="1" dirty="0">
                <a:solidFill>
                  <a:srgbClr val="C00000"/>
                </a:solidFill>
              </a:rPr>
              <a:t>Задачи</a:t>
            </a:r>
            <a:r>
              <a:rPr lang="ru-RU" sz="3200" b="1" dirty="0" smtClean="0">
                <a:solidFill>
                  <a:srgbClr val="C00000"/>
                </a:solidFill>
              </a:rPr>
              <a:t>: 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u="sng" dirty="0">
                <a:solidFill>
                  <a:schemeClr val="tx1"/>
                </a:solidFill>
              </a:rPr>
              <a:t>О</a:t>
            </a:r>
            <a:r>
              <a:rPr lang="ru-RU" sz="2400" b="1" u="sng" dirty="0" smtClean="0">
                <a:solidFill>
                  <a:schemeClr val="tx1"/>
                </a:solidFill>
              </a:rPr>
              <a:t>бразовательные</a:t>
            </a:r>
            <a:r>
              <a:rPr lang="ru-RU" sz="2400" b="1" dirty="0" smtClean="0">
                <a:solidFill>
                  <a:schemeClr val="tx1"/>
                </a:solidFill>
              </a:rPr>
              <a:t>: 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 smtClean="0">
                <a:solidFill>
                  <a:schemeClr val="tx1"/>
                </a:solidFill>
              </a:rPr>
              <a:t>1. Обеспечить повторение лексических единиц по теме урока. 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 smtClean="0">
                <a:solidFill>
                  <a:schemeClr val="tx1"/>
                </a:solidFill>
              </a:rPr>
              <a:t>2. Расширить знание лексических единиц по теме урока.</a:t>
            </a:r>
            <a:endParaRPr lang="ru-RU" dirty="0">
              <a:solidFill>
                <a:schemeClr val="tx1"/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u="sng" dirty="0" smtClean="0">
                <a:solidFill>
                  <a:schemeClr val="tx1"/>
                </a:solidFill>
              </a:rPr>
              <a:t>Развивающие: 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 smtClean="0">
                <a:solidFill>
                  <a:schemeClr val="tx1"/>
                </a:solidFill>
              </a:rPr>
              <a:t>1.Развивать интеллект, ассоциативное мышление.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 smtClean="0">
                <a:solidFill>
                  <a:schemeClr val="tx1"/>
                </a:solidFill>
              </a:rPr>
              <a:t>2. Содействовать развитию воли посредством вовлечения обучающихся в дискуссию.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u="sng" dirty="0" smtClean="0">
                <a:solidFill>
                  <a:schemeClr val="tx1"/>
                </a:solidFill>
              </a:rPr>
              <a:t>Воспитательные: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/>
              <a:t>Содействовать </a:t>
            </a:r>
            <a:r>
              <a:rPr lang="ru-RU" dirty="0"/>
              <a:t>воспитанию сознательного отношения к процессу </a:t>
            </a:r>
            <a:r>
              <a:rPr lang="ru-RU" dirty="0" smtClean="0"/>
              <a:t>обучения.</a:t>
            </a: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211714" y="1217428"/>
            <a:ext cx="11913174" cy="509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77800" indent="0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3200" dirty="0"/>
              <a:t>Приём </a:t>
            </a:r>
            <a:r>
              <a:rPr lang="en-US" sz="3200" b="1" dirty="0"/>
              <a:t>brain bloom</a:t>
            </a:r>
            <a:r>
              <a:rPr lang="ru-RU" sz="3200" b="1" dirty="0"/>
              <a:t>, </a:t>
            </a:r>
            <a:r>
              <a:rPr lang="ru-RU" sz="3200" dirty="0"/>
              <a:t>основан на свободном </a:t>
            </a:r>
            <a:r>
              <a:rPr lang="ru-RU" sz="3200" dirty="0" smtClean="0"/>
              <a:t>ассоциативном потоке</a:t>
            </a:r>
            <a:r>
              <a:rPr lang="ru-RU" sz="3200" dirty="0"/>
              <a:t>, при котором участники в течение ограниченного времени высказывают все возникающие ассоциации, связанные с центральным образом или понятием, без предварительной подготовки, критики и </a:t>
            </a:r>
            <a:r>
              <a:rPr lang="ru-RU" sz="3200" dirty="0" smtClean="0"/>
              <a:t>редактирования.</a:t>
            </a:r>
            <a:endParaRPr lang="ru-RU" sz="3200" dirty="0"/>
          </a:p>
          <a:p>
            <a:pPr marL="114300" indent="0">
              <a:buNone/>
            </a:pPr>
            <a:r>
              <a:rPr lang="ru-RU" dirty="0"/>
              <a:t>Приём базируется на принципах </a:t>
            </a:r>
            <a:r>
              <a:rPr lang="ru-RU" b="1" dirty="0"/>
              <a:t>гуманистической психологии</a:t>
            </a:r>
            <a:r>
              <a:rPr lang="ru-RU" dirty="0"/>
              <a:t> </a:t>
            </a:r>
            <a:r>
              <a:rPr lang="ru-RU" sz="2000" dirty="0"/>
              <a:t>(К. </a:t>
            </a:r>
            <a:r>
              <a:rPr lang="ru-RU" sz="2000" dirty="0" err="1" smtClean="0"/>
              <a:t>Роджерс</a:t>
            </a:r>
            <a:r>
              <a:rPr lang="ru-RU" sz="2000" dirty="0" smtClean="0"/>
              <a:t>, А. </a:t>
            </a:r>
            <a:r>
              <a:rPr lang="ru-RU" sz="2000" dirty="0" err="1" smtClean="0"/>
              <a:t>Маслоу</a:t>
            </a:r>
            <a:r>
              <a:rPr lang="ru-RU" sz="2000" dirty="0" smtClean="0"/>
              <a:t>) </a:t>
            </a:r>
            <a:r>
              <a:rPr lang="ru-RU" dirty="0" smtClean="0"/>
              <a:t>и</a:t>
            </a:r>
            <a:r>
              <a:rPr lang="ru-RU" dirty="0"/>
              <a:t> </a:t>
            </a:r>
            <a:r>
              <a:rPr lang="ru-RU" b="1" dirty="0" smtClean="0"/>
              <a:t>системно-</a:t>
            </a:r>
            <a:r>
              <a:rPr lang="ru-RU" b="1" dirty="0" err="1" smtClean="0"/>
              <a:t>деятельностного</a:t>
            </a:r>
            <a:r>
              <a:rPr lang="ru-RU" b="1" dirty="0" smtClean="0"/>
              <a:t> </a:t>
            </a:r>
            <a:r>
              <a:rPr lang="ru-RU" b="1" dirty="0"/>
              <a:t>подхода</a:t>
            </a:r>
            <a:r>
              <a:rPr lang="ru-RU" dirty="0"/>
              <a:t> </a:t>
            </a:r>
            <a:r>
              <a:rPr lang="ru-RU" sz="2000" dirty="0"/>
              <a:t>(Л.С. Выготский, А.Н. Леонтьев)</a:t>
            </a:r>
            <a:r>
              <a:rPr lang="ru-RU" dirty="0"/>
              <a:t>:</a:t>
            </a:r>
          </a:p>
          <a:p>
            <a:pPr lvl="0"/>
            <a:r>
              <a:rPr lang="ru-RU" dirty="0"/>
              <a:t>Создание безопасной </a:t>
            </a:r>
            <a:r>
              <a:rPr lang="ru-RU" dirty="0" smtClean="0"/>
              <a:t>среды.</a:t>
            </a:r>
          </a:p>
          <a:p>
            <a:pPr lvl="0"/>
            <a:r>
              <a:rPr lang="ru-RU" dirty="0" smtClean="0"/>
              <a:t>Зона </a:t>
            </a:r>
            <a:r>
              <a:rPr lang="ru-RU" dirty="0"/>
              <a:t>ближайшего </a:t>
            </a:r>
            <a:r>
              <a:rPr lang="ru-RU" dirty="0" smtClean="0"/>
              <a:t>развития</a:t>
            </a:r>
            <a:r>
              <a:rPr lang="ru-RU" dirty="0"/>
              <a:t>.</a:t>
            </a:r>
            <a:endParaRPr lang="ru-RU" dirty="0"/>
          </a:p>
          <a:p>
            <a:pPr lvl="0"/>
            <a:r>
              <a:rPr lang="ru-RU" dirty="0" err="1"/>
              <a:t>Субъектность</a:t>
            </a:r>
            <a:r>
              <a:rPr lang="ru-RU" dirty="0"/>
              <a:t> </a:t>
            </a:r>
            <a:r>
              <a:rPr lang="ru-RU" dirty="0" smtClean="0"/>
              <a:t>обучения</a:t>
            </a:r>
            <a:r>
              <a:rPr lang="ru-RU" dirty="0"/>
              <a:t>.</a:t>
            </a:r>
            <a:endParaRPr lang="ru-RU" dirty="0"/>
          </a:p>
          <a:p>
            <a:pPr marL="635000" indent="-457200">
              <a:lnSpc>
                <a:spcPct val="100000"/>
              </a:lnSpc>
              <a:spcBef>
                <a:spcPts val="0"/>
              </a:spcBef>
              <a:buSzPts val="2800"/>
            </a:pPr>
            <a:endParaRPr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37144" y="694208"/>
            <a:ext cx="7410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Что из себя представляет приём </a:t>
            </a:r>
            <a:r>
              <a:rPr lang="en-US" sz="2800" b="1" u="sng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Brain Bloom</a:t>
            </a:r>
            <a:r>
              <a:rPr lang="ru-RU" sz="28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86052" y="565064"/>
            <a:ext cx="11321400" cy="1045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3100" b="1" u="sng" dirty="0">
                <a:solidFill>
                  <a:srgbClr val="C00000"/>
                </a:solidFill>
              </a:rPr>
              <a:t>Практическая </a:t>
            </a:r>
            <a:r>
              <a:rPr lang="ru-RU" sz="3100" b="1" u="sng" dirty="0" smtClean="0">
                <a:solidFill>
                  <a:srgbClr val="C00000"/>
                </a:solidFill>
              </a:rPr>
              <a:t>значимость приёма «Попкорн»</a:t>
            </a:r>
            <a:endParaRPr sz="3100" b="1" u="sng" dirty="0">
              <a:solidFill>
                <a:srgbClr val="C00000"/>
              </a:solidFill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3100" i="1" dirty="0" smtClean="0"/>
              <a:t/>
            </a:r>
            <a:br>
              <a:rPr lang="ru-RU" sz="3100" i="1" dirty="0" smtClean="0"/>
            </a:br>
            <a:endParaRPr sz="3100" i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8459" y="1168491"/>
            <a:ext cx="120520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Учитель </a:t>
            </a:r>
            <a:r>
              <a:rPr lang="ru-RU" sz="24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получает </a:t>
            </a:r>
            <a:r>
              <a:rPr lang="ru-RU" sz="24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мгновенный срез</a:t>
            </a:r>
            <a:r>
              <a:rPr lang="ru-RU" sz="24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того, что класс действительно знает по теме, без формального тестирования. Это 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позволяет скорректировать </a:t>
            </a:r>
            <a:r>
              <a:rPr lang="ru-RU" sz="24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планы 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урока и выявить </a:t>
            </a:r>
            <a:r>
              <a:rPr lang="ru-RU" sz="24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типичные 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ошибки 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для </a:t>
            </a:r>
            <a:r>
              <a:rPr lang="ru-RU" sz="24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последующей 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коррекции.</a:t>
            </a:r>
          </a:p>
          <a:p>
            <a:r>
              <a:rPr lang="ru-RU" sz="2400" b="1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Снижение </a:t>
            </a:r>
            <a:r>
              <a:rPr lang="ru-RU" sz="24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нагрузки по подготовке наглядных </a:t>
            </a:r>
            <a:r>
              <a:rPr lang="ru-RU" sz="2400" b="1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материалов. 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Данный приём позволяет быстро создать 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интеллект-карту, что</a:t>
            </a:r>
            <a:r>
              <a:rPr lang="ru-RU" sz="24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4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заменяет</a:t>
            </a:r>
            <a:r>
              <a:rPr lang="ru-RU" sz="24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заранее подготовленные учителем презентации, распечатки, списки 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слов, т.е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учитель </a:t>
            </a:r>
            <a:r>
              <a:rPr lang="ru-RU" sz="24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 тратит время на создание «идеальной» визуализации — она рождается в реальном времени и является ровно тем, что нужно этому классу в этот момент.</a:t>
            </a:r>
          </a:p>
          <a:p>
            <a:r>
              <a:rPr lang="ru-RU" sz="2400" b="1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Инструмент </a:t>
            </a:r>
            <a:r>
              <a:rPr lang="ru-RU" sz="24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для работы с разными типами </a:t>
            </a:r>
            <a:r>
              <a:rPr lang="ru-RU" sz="2400" b="1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учеников. 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Карта</a:t>
            </a:r>
            <a:r>
              <a:rPr lang="ru-RU" sz="24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созданная в 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ходе приёма «</a:t>
            </a:r>
            <a:r>
              <a:rPr lang="en-US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Brain Bloom</a:t>
            </a:r>
            <a:r>
              <a:rPr lang="ru-RU" sz="24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», </a:t>
            </a:r>
            <a:r>
              <a:rPr lang="ru-RU" sz="24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становится </a:t>
            </a:r>
            <a:r>
              <a:rPr lang="ru-RU" sz="24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универсальным инструментом</a:t>
            </a:r>
            <a:r>
              <a:rPr lang="ru-RU" sz="24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для дифференцированной работы: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слабые ученики </a:t>
            </a:r>
            <a:r>
              <a:rPr lang="ru-RU" sz="20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используют карту как «шпаргалку» для построения простых высказываний;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сильные ученики </a:t>
            </a:r>
            <a:r>
              <a:rPr lang="ru-RU" sz="20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используют те же ветви для развёрнутых монологов, аргументации, использования сложных грамматических конструкций.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204609" y="337071"/>
            <a:ext cx="7272366" cy="775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u="sng" dirty="0">
                <a:solidFill>
                  <a:srgbClr val="C00000"/>
                </a:solidFill>
              </a:rPr>
              <a:t>Применение приема на уроке</a:t>
            </a:r>
            <a:endParaRPr sz="3600" b="1" u="sng" dirty="0">
              <a:solidFill>
                <a:srgbClr val="C00000"/>
              </a:solidFill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14078" y="5589126"/>
            <a:ext cx="6985591" cy="450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buSzPts val="2800"/>
            </a:pPr>
            <a:r>
              <a:rPr lang="ru-RU" b="1" i="1" dirty="0" smtClean="0"/>
              <a:t>(тема урока: «</a:t>
            </a:r>
            <a:r>
              <a:rPr lang="en-US" b="1" i="1" dirty="0" smtClean="0"/>
              <a:t>seasons</a:t>
            </a:r>
            <a:r>
              <a:rPr lang="ru-RU" b="1" i="1" dirty="0" smtClean="0"/>
              <a:t>», класс: 5, предмет: английский язык, этап урока: актуализация ранее изученного материала)</a:t>
            </a:r>
            <a:r>
              <a:rPr lang="en-US" b="1" i="1" dirty="0" smtClean="0"/>
              <a:t> </a:t>
            </a:r>
            <a:r>
              <a:rPr lang="ru-RU" sz="1400" b="1" i="1" dirty="0" smtClean="0"/>
              <a:t>от общего к частному</a:t>
            </a:r>
            <a:endParaRPr sz="1400" b="1" i="1" dirty="0"/>
          </a:p>
        </p:txBody>
      </p:sp>
      <p:sp>
        <p:nvSpPr>
          <p:cNvPr id="2" name="Овал 1"/>
          <p:cNvSpPr/>
          <p:nvPr/>
        </p:nvSpPr>
        <p:spPr>
          <a:xfrm>
            <a:off x="2192750" y="3140005"/>
            <a:ext cx="2387010" cy="104199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spring</a:t>
            </a:r>
            <a:endParaRPr lang="ru-RU" dirty="0"/>
          </a:p>
        </p:txBody>
      </p:sp>
      <p:cxnSp>
        <p:nvCxnSpPr>
          <p:cNvPr id="6" name="Скругленная соединительная линия 5"/>
          <p:cNvCxnSpPr>
            <a:stCxn id="2" idx="6"/>
          </p:cNvCxnSpPr>
          <p:nvPr/>
        </p:nvCxnSpPr>
        <p:spPr>
          <a:xfrm>
            <a:off x="4579760" y="3661001"/>
            <a:ext cx="1254640" cy="845287"/>
          </a:xfrm>
          <a:prstGeom prst="curvedConnector3">
            <a:avLst/>
          </a:prstGeom>
          <a:ln w="28575">
            <a:solidFill>
              <a:srgbClr val="FFFF0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>
            <a:stCxn id="2" idx="0"/>
          </p:cNvCxnSpPr>
          <p:nvPr/>
        </p:nvCxnSpPr>
        <p:spPr>
          <a:xfrm rot="5400000" flipH="1" flipV="1">
            <a:off x="3341186" y="2564676"/>
            <a:ext cx="620398" cy="530261"/>
          </a:xfrm>
          <a:prstGeom prst="curvedConnector3">
            <a:avLst/>
          </a:prstGeom>
          <a:ln w="28575">
            <a:solidFill>
              <a:srgbClr val="7030A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кругленная соединительная линия 11"/>
          <p:cNvCxnSpPr>
            <a:stCxn id="2" idx="2"/>
          </p:cNvCxnSpPr>
          <p:nvPr/>
        </p:nvCxnSpPr>
        <p:spPr>
          <a:xfrm rot="10800000">
            <a:off x="938110" y="3091123"/>
            <a:ext cx="1254640" cy="569879"/>
          </a:xfrm>
          <a:prstGeom prst="curvedConnector3">
            <a:avLst>
              <a:gd name="adj1" fmla="val 50000"/>
            </a:avLst>
          </a:prstGeom>
          <a:ln w="28575">
            <a:solidFill>
              <a:srgbClr val="FFFF0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кругленная соединительная линия 15"/>
          <p:cNvCxnSpPr>
            <a:stCxn id="2" idx="4"/>
            <a:endCxn id="27" idx="1"/>
          </p:cNvCxnSpPr>
          <p:nvPr/>
        </p:nvCxnSpPr>
        <p:spPr>
          <a:xfrm rot="16200000" flipH="1">
            <a:off x="4052807" y="3515444"/>
            <a:ext cx="947801" cy="2280905"/>
          </a:xfrm>
          <a:prstGeom prst="curvedConnector2">
            <a:avLst/>
          </a:prstGeom>
          <a:ln w="19050">
            <a:solidFill>
              <a:srgbClr val="00B05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кругленная соединительная линия 21"/>
          <p:cNvCxnSpPr/>
          <p:nvPr/>
        </p:nvCxnSpPr>
        <p:spPr>
          <a:xfrm rot="10800000" flipV="1">
            <a:off x="1649963" y="4142579"/>
            <a:ext cx="1297783" cy="906082"/>
          </a:xfrm>
          <a:prstGeom prst="curvedConnector3">
            <a:avLst>
              <a:gd name="adj1" fmla="val 52048"/>
            </a:avLst>
          </a:prstGeom>
          <a:ln w="19050">
            <a:solidFill>
              <a:srgbClr val="7030A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кругленная соединительная линия 22"/>
          <p:cNvCxnSpPr/>
          <p:nvPr/>
        </p:nvCxnSpPr>
        <p:spPr>
          <a:xfrm rot="16200000" flipV="1">
            <a:off x="2389510" y="2531909"/>
            <a:ext cx="670181" cy="585098"/>
          </a:xfrm>
          <a:prstGeom prst="curvedConnector3">
            <a:avLst/>
          </a:prstGeom>
          <a:ln w="19050">
            <a:solidFill>
              <a:srgbClr val="00B05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кругленная соединительная линия 24"/>
          <p:cNvCxnSpPr>
            <a:stCxn id="2" idx="7"/>
          </p:cNvCxnSpPr>
          <p:nvPr/>
        </p:nvCxnSpPr>
        <p:spPr>
          <a:xfrm rot="5400000" flipH="1" flipV="1">
            <a:off x="4843151" y="2200674"/>
            <a:ext cx="478966" cy="1704888"/>
          </a:xfrm>
          <a:prstGeom prst="curvedConnector2">
            <a:avLst/>
          </a:prstGeom>
          <a:ln w="19050">
            <a:solidFill>
              <a:srgbClr val="FF0000"/>
            </a:solidFill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21553" y="2118853"/>
            <a:ext cx="991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fun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862705" y="4395565"/>
            <a:ext cx="7857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warm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82634" y="2673543"/>
            <a:ext cx="2760691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Holidays </a:t>
            </a:r>
          </a:p>
          <a:p>
            <a:pPr algn="r"/>
            <a:r>
              <a:rPr lang="en-US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(Women’s Day, Maslenitsa)</a:t>
            </a:r>
            <a:endParaRPr lang="ru-RU" sz="18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667160" y="4929743"/>
            <a:ext cx="6431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</a:t>
            </a:r>
            <a:endParaRPr lang="ru-RU" sz="20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47322" y="4767468"/>
            <a:ext cx="12362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happiness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064495" y="2186514"/>
            <a:ext cx="861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March</a:t>
            </a:r>
            <a:endParaRPr lang="ru-RU" sz="20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90702" y="2813304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flowers</a:t>
            </a:r>
            <a:endParaRPr lang="ru-RU" sz="2000" dirty="0"/>
          </a:p>
        </p:txBody>
      </p:sp>
      <p:pic>
        <p:nvPicPr>
          <p:cNvPr id="1028" name="Picture 4" descr="https://sun9-29.userapi.com/s/v1/ig2/-V_PTVmTSlrE-pWaeNWDV6dJwtF0QVb0f2AVZ1WuTvWdCBj0WOuH4sTNMt_tmL6tc4MZ-xT59iBcbzdYRYdKjtS_.jpg?quality=95&amp;as=32x33,48x50,72x75,108x113,160x167,240x251,360x376,480x502,540x564,640x669,720x752,799x835&amp;from=bu&amp;cs=799x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248" y="1913407"/>
            <a:ext cx="4059978" cy="42429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Прямоугольник 52"/>
          <p:cNvSpPr/>
          <p:nvPr/>
        </p:nvSpPr>
        <p:spPr>
          <a:xfrm>
            <a:off x="5953956" y="112100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buSzPts val="2800"/>
            </a:pPr>
            <a:r>
              <a:rPr lang="ru-RU" sz="1600" b="1" i="1" dirty="0"/>
              <a:t>(тема урока: </a:t>
            </a:r>
            <a:r>
              <a:rPr lang="ru-RU" sz="1600" b="1" i="1" dirty="0" smtClean="0"/>
              <a:t>«</a:t>
            </a:r>
            <a:r>
              <a:rPr lang="en-US" sz="1600" b="1" i="1" dirty="0" smtClean="0"/>
              <a:t>personal information</a:t>
            </a:r>
            <a:r>
              <a:rPr lang="ru-RU" sz="1600" b="1" i="1" dirty="0" smtClean="0"/>
              <a:t>», </a:t>
            </a:r>
            <a:r>
              <a:rPr lang="ru-RU" sz="1600" b="1" i="1" dirty="0"/>
              <a:t>класс: </a:t>
            </a:r>
            <a:r>
              <a:rPr lang="en-US" sz="1600" b="1" i="1" dirty="0" smtClean="0"/>
              <a:t>8</a:t>
            </a:r>
            <a:r>
              <a:rPr lang="ru-RU" sz="1600" b="1" i="1" dirty="0" smtClean="0"/>
              <a:t>, </a:t>
            </a:r>
            <a:r>
              <a:rPr lang="ru-RU" sz="1600" b="1" i="1" dirty="0"/>
              <a:t>предмет: английский язык, этап урока: актуализация ранее изученного материала</a:t>
            </a:r>
            <a:r>
              <a:rPr lang="ru-RU" sz="1600" b="1" i="1" dirty="0" smtClean="0"/>
              <a:t>) </a:t>
            </a:r>
            <a:r>
              <a:rPr lang="ru-RU" b="1" i="1" dirty="0" smtClean="0"/>
              <a:t>от частного к общему</a:t>
            </a:r>
            <a:endParaRPr lang="ru-RU" b="1" i="1" dirty="0"/>
          </a:p>
        </p:txBody>
      </p:sp>
      <p:cxnSp>
        <p:nvCxnSpPr>
          <p:cNvPr id="55" name="Соединительная линия уступом 54"/>
          <p:cNvCxnSpPr/>
          <p:nvPr/>
        </p:nvCxnSpPr>
        <p:spPr>
          <a:xfrm rot="16200000" flipH="1">
            <a:off x="4385692" y="2622409"/>
            <a:ext cx="5063569" cy="1927040"/>
          </a:xfrm>
          <a:prstGeom prst="bentConnector3">
            <a:avLst>
              <a:gd name="adj1" fmla="val 30157"/>
            </a:avLst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31555" y="1211678"/>
            <a:ext cx="56323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Составление интеллект-карты с помощью приёма </a:t>
            </a:r>
            <a:r>
              <a:rPr lang="en-US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Brain Bloom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два способа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59518" y="2259974"/>
            <a:ext cx="1280221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Способ 1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310285" y="2052347"/>
            <a:ext cx="1280221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Способ 2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102" y="765545"/>
            <a:ext cx="4026177" cy="1600200"/>
          </a:xfrm>
        </p:spPr>
        <p:txBody>
          <a:bodyPr/>
          <a:lstStyle/>
          <a:p>
            <a:pPr algn="ctr"/>
            <a:r>
              <a:rPr lang="ru-RU" u="sng" dirty="0" smtClean="0">
                <a:solidFill>
                  <a:srgbClr val="C00000"/>
                </a:solidFill>
              </a:rPr>
              <a:t>Шаг 1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(Создание интриги)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-404037" y="2296480"/>
            <a:ext cx="4476801" cy="3811588"/>
          </a:xfrm>
        </p:spPr>
        <p:txBody>
          <a:bodyPr>
            <a:normAutofit/>
          </a:bodyPr>
          <a:lstStyle/>
          <a:p>
            <a:pPr indent="0"/>
            <a:r>
              <a:rPr lang="ru-RU" sz="1800" b="1" dirty="0"/>
              <a:t>Задача:</a:t>
            </a:r>
            <a:r>
              <a:rPr lang="ru-RU" sz="1800" dirty="0"/>
              <a:t> настроить учеников, </a:t>
            </a:r>
            <a:r>
              <a:rPr lang="ru-RU" sz="1800" dirty="0" smtClean="0"/>
              <a:t>заинтересовать.</a:t>
            </a:r>
          </a:p>
          <a:p>
            <a:pPr indent="0"/>
            <a:r>
              <a:rPr lang="ru-RU" sz="1800" b="1" dirty="0" smtClean="0"/>
              <a:t>Действия учителя:</a:t>
            </a:r>
            <a:r>
              <a:rPr lang="ru-RU" sz="1800" dirty="0"/>
              <a:t> </a:t>
            </a:r>
            <a:r>
              <a:rPr lang="ru-RU" sz="1800" dirty="0" smtClean="0"/>
              <a:t>Не объявлять </a:t>
            </a:r>
            <a:r>
              <a:rPr lang="ru-RU" sz="1800" dirty="0"/>
              <a:t>тему </a:t>
            </a:r>
            <a:r>
              <a:rPr lang="ru-RU" sz="1800" dirty="0" smtClean="0"/>
              <a:t>сразу.</a:t>
            </a:r>
            <a:r>
              <a:rPr lang="ru-RU" sz="1800" dirty="0"/>
              <a:t> </a:t>
            </a:r>
            <a:r>
              <a:rPr lang="ru-RU" sz="1800" dirty="0" smtClean="0"/>
              <a:t>Нужно создать визуальный </a:t>
            </a:r>
            <a:r>
              <a:rPr lang="ru-RU" sz="1800" dirty="0"/>
              <a:t>или аудиальный «якорь»: закрыть глаза, представить, послушать </a:t>
            </a:r>
            <a:r>
              <a:rPr lang="ru-RU" sz="1800" dirty="0" smtClean="0"/>
              <a:t>звук</a:t>
            </a:r>
            <a:r>
              <a:rPr lang="en-US" sz="1800" dirty="0" smtClean="0"/>
              <a:t>.</a:t>
            </a:r>
            <a:r>
              <a:rPr lang="ru-RU" sz="1800" dirty="0" smtClean="0"/>
              <a:t> Учитель задаёт </a:t>
            </a:r>
            <a:r>
              <a:rPr lang="ru-RU" sz="1800" dirty="0"/>
              <a:t>наводящий вопрос</a:t>
            </a:r>
            <a:r>
              <a:rPr lang="en-US" sz="1800" dirty="0"/>
              <a:t>: </a:t>
            </a:r>
            <a:r>
              <a:rPr lang="en-US" sz="1800" i="1" dirty="0"/>
              <a:t>“What comes to your mind?”</a:t>
            </a:r>
            <a:endParaRPr lang="ru-RU" sz="1800" dirty="0"/>
          </a:p>
          <a:p>
            <a:r>
              <a:rPr lang="ru-RU" sz="1800" b="1" dirty="0" smtClean="0"/>
              <a:t>     Пример</a:t>
            </a:r>
            <a:r>
              <a:rPr lang="en-US" sz="1800" b="1" dirty="0" smtClean="0"/>
              <a:t> </a:t>
            </a:r>
            <a:r>
              <a:rPr lang="en-US" sz="1800" b="1" dirty="0"/>
              <a:t>(</a:t>
            </a:r>
            <a:r>
              <a:rPr lang="ru-RU" sz="1800" b="1" dirty="0"/>
              <a:t>тема</a:t>
            </a:r>
            <a:r>
              <a:rPr lang="en-US" sz="1800" b="1" dirty="0"/>
              <a:t> </a:t>
            </a:r>
            <a:r>
              <a:rPr lang="en-US" sz="1800" b="1" dirty="0" smtClean="0"/>
              <a:t>«Seasons»):</a:t>
            </a:r>
            <a:endParaRPr lang="ru-RU" sz="1800" dirty="0"/>
          </a:p>
          <a:p>
            <a:pPr indent="0"/>
            <a:r>
              <a:rPr lang="en-US" sz="1800" i="1" dirty="0"/>
              <a:t>“Close your eyes. Imagine: the sun is warm, the snow is melting, birds are singing. </a:t>
            </a:r>
            <a:r>
              <a:rPr lang="ru-RU" sz="1800" i="1" dirty="0" err="1"/>
              <a:t>What</a:t>
            </a:r>
            <a:r>
              <a:rPr lang="ru-RU" sz="1800" i="1" dirty="0"/>
              <a:t> </a:t>
            </a:r>
            <a:r>
              <a:rPr lang="ru-RU" sz="1800" i="1" dirty="0" err="1" smtClean="0"/>
              <a:t>is</a:t>
            </a:r>
            <a:r>
              <a:rPr lang="ru-RU" sz="1800" i="1" dirty="0" smtClean="0"/>
              <a:t> </a:t>
            </a:r>
            <a:r>
              <a:rPr lang="ru-RU" sz="1800" i="1" dirty="0" err="1"/>
              <a:t>it</a:t>
            </a:r>
            <a:r>
              <a:rPr lang="ru-RU" sz="1800" i="1" dirty="0"/>
              <a:t>?”</a:t>
            </a:r>
            <a:endParaRPr lang="ru-RU" sz="1800" dirty="0"/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10970" y="407762"/>
            <a:ext cx="4693966" cy="1075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u="sng" dirty="0" smtClean="0">
                <a:solidFill>
                  <a:srgbClr val="C00000"/>
                </a:solidFill>
              </a:rPr>
              <a:t>Шаг </a:t>
            </a:r>
            <a:r>
              <a:rPr lang="en-US" u="sng" dirty="0" smtClean="0">
                <a:solidFill>
                  <a:srgbClr val="C00000"/>
                </a:solidFill>
              </a:rPr>
              <a:t>2</a:t>
            </a:r>
            <a:r>
              <a:rPr lang="ru-RU" u="sng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(Показ центрального образа)</a:t>
            </a:r>
            <a:endParaRPr lang="ru-RU" sz="2800" dirty="0">
              <a:solidFill>
                <a:srgbClr val="C0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4086226" y="0"/>
            <a:ext cx="10632" cy="6131258"/>
          </a:xfrm>
          <a:prstGeom prst="line">
            <a:avLst/>
          </a:prstGeom>
          <a:ln w="12700">
            <a:solidFill>
              <a:schemeClr val="tx2">
                <a:lumMod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8456605" y="71181"/>
            <a:ext cx="10632" cy="6131258"/>
          </a:xfrm>
          <a:prstGeom prst="line">
            <a:avLst/>
          </a:prstGeom>
          <a:ln w="12700">
            <a:solidFill>
              <a:schemeClr val="tx2">
                <a:lumMod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4096859" y="1442484"/>
            <a:ext cx="4383840" cy="5318"/>
          </a:xfrm>
          <a:prstGeom prst="line">
            <a:avLst/>
          </a:prstGeom>
          <a:ln w="12700">
            <a:solidFill>
              <a:schemeClr val="tx2">
                <a:lumMod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0" y="2365745"/>
            <a:ext cx="4086226" cy="5317"/>
          </a:xfrm>
          <a:prstGeom prst="line">
            <a:avLst/>
          </a:prstGeom>
          <a:ln w="12700">
            <a:solidFill>
              <a:schemeClr val="tx2">
                <a:lumMod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8480700" y="2086146"/>
            <a:ext cx="3658371" cy="17114"/>
          </a:xfrm>
          <a:prstGeom prst="line">
            <a:avLst/>
          </a:prstGeom>
          <a:ln w="12700">
            <a:solidFill>
              <a:schemeClr val="tx2">
                <a:lumMod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8443143" y="1109331"/>
            <a:ext cx="40209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Шаг </a:t>
            </a:r>
            <a:r>
              <a:rPr lang="ru-RU" sz="3200" u="sng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(Введение правил)</a:t>
            </a:r>
            <a:endParaRPr lang="ru-RU" sz="2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23153" y="1447802"/>
            <a:ext cx="4282434" cy="459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18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Задача:</a:t>
            </a:r>
            <a:r>
              <a:rPr lang="ru-RU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визуально зафиксировать тему, дать точку отсчёта для ассоциаций.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18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Действия </a:t>
            </a:r>
            <a:r>
              <a:rPr lang="ru-RU" sz="1800" b="1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учителя:</a:t>
            </a: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Учитель </a:t>
            </a:r>
            <a:r>
              <a:rPr lang="ru-RU" sz="18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рисует </a:t>
            </a:r>
            <a:r>
              <a:rPr lang="ru-RU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или открывает центральный образ на </a:t>
            </a:r>
            <a:r>
              <a:rPr lang="ru-RU" sz="18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доске, подписывает </a:t>
            </a:r>
            <a:r>
              <a:rPr lang="ru-RU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ключевое слово (если </a:t>
            </a:r>
            <a:r>
              <a:rPr lang="ru-RU" sz="18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необходимо), акцентирует </a:t>
            </a:r>
            <a:r>
              <a:rPr lang="ru-RU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внимание</a:t>
            </a:r>
            <a:r>
              <a:rPr lang="en-US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sz="18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“This is our </a:t>
            </a:r>
            <a:r>
              <a:rPr lang="en-US" sz="18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centre</a:t>
            </a:r>
            <a:r>
              <a:rPr lang="en-US" sz="18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Everything we say will grow from </a:t>
            </a:r>
            <a:r>
              <a:rPr lang="en-US" sz="1800" i="1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here.”</a:t>
            </a:r>
            <a:endParaRPr lang="ru-RU" sz="18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ru-RU" sz="1800" b="1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Важно: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spcBef>
                <a:spcPts val="50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Центральный </a:t>
            </a:r>
            <a:r>
              <a:rPr lang="ru-RU" sz="18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образ/ключевое слово должно </a:t>
            </a:r>
            <a:r>
              <a:rPr lang="ru-RU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быть </a:t>
            </a:r>
            <a:r>
              <a:rPr lang="ru-RU" sz="18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цветным</a:t>
            </a:r>
            <a:r>
              <a:rPr lang="ru-RU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ru-RU" sz="18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мин. </a:t>
            </a:r>
            <a:r>
              <a:rPr lang="ru-RU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цвета).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spcBef>
                <a:spcPts val="50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Образ/ключевое слово должно быть </a:t>
            </a:r>
            <a:r>
              <a:rPr lang="ru-RU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центре доски/листа.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495470" y="2147993"/>
            <a:ext cx="3696530" cy="4103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18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Задача:</a:t>
            </a:r>
            <a:r>
              <a:rPr lang="ru-RU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создать «безопасную» среду, чётко обозначить правила генерации.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16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Ключевые правила (озвучиваются учителем):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spcBef>
                <a:spcPts val="500"/>
              </a:spcBef>
              <a:tabLst>
                <a:tab pos="457200" algn="l"/>
              </a:tabLst>
            </a:pP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Everything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good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.”</a:t>
            </a:r>
            <a:r>
              <a:rPr lang="ru-RU" sz="16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— нет неправильных ответов.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spcBef>
                <a:spcPts val="500"/>
              </a:spcBef>
              <a:tabLst>
                <a:tab pos="457200" algn="l"/>
              </a:tabLst>
            </a:pP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criticism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.”</a:t>
            </a:r>
            <a:r>
              <a:rPr lang="ru-RU" sz="16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— нельзя критиковать идеи других.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spcBef>
                <a:spcPts val="500"/>
              </a:spcBef>
              <a:tabLst>
                <a:tab pos="457200" algn="l"/>
              </a:tabLst>
            </a:pPr>
            <a:r>
              <a:rPr lang="ru-RU" sz="1600" i="1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One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idea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.”</a:t>
            </a:r>
            <a:r>
              <a:rPr lang="ru-RU" sz="16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— говорим коротко (слово, словосочетание).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spcBef>
                <a:spcPts val="500"/>
              </a:spcBef>
              <a:tabLst>
                <a:tab pos="457200" algn="l"/>
              </a:tabLst>
            </a:pP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don’t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fix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mistakes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i="1" dirty="0" err="1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now</a:t>
            </a:r>
            <a:r>
              <a:rPr lang="ru-RU" sz="1600" i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.”</a:t>
            </a:r>
            <a:r>
              <a:rPr lang="ru-RU" sz="16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— ошибки не исправляются на этом этапе.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056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Что такое mind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157" y="4205146"/>
            <a:ext cx="3413523" cy="1997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102" y="765545"/>
            <a:ext cx="4026177" cy="1320601"/>
          </a:xfrm>
        </p:spPr>
        <p:txBody>
          <a:bodyPr/>
          <a:lstStyle/>
          <a:p>
            <a:pPr algn="ctr"/>
            <a:r>
              <a:rPr lang="ru-RU" u="sng" dirty="0" smtClean="0">
                <a:solidFill>
                  <a:srgbClr val="C00000"/>
                </a:solidFill>
              </a:rPr>
              <a:t>Шаг 4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(</a:t>
            </a:r>
            <a:r>
              <a:rPr lang="ru-RU" sz="2800" dirty="0" err="1" smtClean="0">
                <a:solidFill>
                  <a:srgbClr val="C00000"/>
                </a:solidFill>
              </a:rPr>
              <a:t>Генарация</a:t>
            </a:r>
            <a:r>
              <a:rPr lang="ru-RU" sz="2800" dirty="0" smtClean="0">
                <a:solidFill>
                  <a:srgbClr val="C00000"/>
                </a:solidFill>
              </a:rPr>
              <a:t> идей)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-430619" y="2158019"/>
            <a:ext cx="4465827" cy="4138747"/>
          </a:xfrm>
        </p:spPr>
        <p:txBody>
          <a:bodyPr>
            <a:normAutofit fontScale="92500" lnSpcReduction="10000"/>
          </a:bodyPr>
          <a:lstStyle/>
          <a:p>
            <a:pPr indent="0"/>
            <a:r>
              <a:rPr lang="ru-RU" sz="1900" b="1" dirty="0"/>
              <a:t>Задача:</a:t>
            </a:r>
            <a:r>
              <a:rPr lang="ru-RU" sz="1900" dirty="0"/>
              <a:t> собрать максимальное количество ассоциаций, зафиксировать их на карте.</a:t>
            </a:r>
          </a:p>
          <a:p>
            <a:pPr indent="0"/>
            <a:r>
              <a:rPr lang="ru-RU" sz="1900" b="1" dirty="0" smtClean="0"/>
              <a:t>Как ведется запись идей:</a:t>
            </a:r>
            <a:endParaRPr lang="ru-RU" sz="1900" dirty="0"/>
          </a:p>
          <a:p>
            <a:pPr marL="800100" lvl="0" indent="-342900">
              <a:buFont typeface="+mj-lt"/>
              <a:buAutoNum type="arabicPeriod"/>
            </a:pPr>
            <a:r>
              <a:rPr lang="ru-RU" sz="1900" dirty="0"/>
              <a:t>Идеи располагаются радиально от центра.</a:t>
            </a:r>
          </a:p>
          <a:p>
            <a:pPr marL="800100" lvl="0" indent="-342900">
              <a:buFont typeface="+mj-lt"/>
              <a:buAutoNum type="arabicPeriod"/>
            </a:pPr>
            <a:r>
              <a:rPr lang="ru-RU" sz="1900" dirty="0"/>
              <a:t>Учитель может сразу группировать визуально, используя разные цвета для разных категорий (например, погода — </a:t>
            </a:r>
            <a:r>
              <a:rPr lang="ru-RU" sz="1900" dirty="0" err="1" smtClean="0"/>
              <a:t>жётлым</a:t>
            </a:r>
            <a:r>
              <a:rPr lang="ru-RU" sz="1900" dirty="0" smtClean="0"/>
              <a:t>, месяца </a:t>
            </a:r>
            <a:r>
              <a:rPr lang="ru-RU" sz="1900" dirty="0"/>
              <a:t>— зелёным, </a:t>
            </a:r>
            <a:r>
              <a:rPr lang="ru-RU" sz="1900" dirty="0" smtClean="0"/>
              <a:t>эмоции </a:t>
            </a:r>
            <a:r>
              <a:rPr lang="ru-RU" sz="1900" dirty="0"/>
              <a:t>— </a:t>
            </a:r>
            <a:r>
              <a:rPr lang="ru-RU" sz="1900" dirty="0" smtClean="0"/>
              <a:t>синим).</a:t>
            </a:r>
            <a:endParaRPr lang="ru-RU" sz="1900" dirty="0"/>
          </a:p>
          <a:p>
            <a:pPr marL="800100" lvl="0" indent="-342900">
              <a:buFont typeface="+mj-lt"/>
              <a:buAutoNum type="arabicPeriod"/>
            </a:pPr>
            <a:r>
              <a:rPr lang="ru-RU" sz="1900" dirty="0"/>
              <a:t>Если ученик называет одно слово (</a:t>
            </a:r>
            <a:r>
              <a:rPr lang="ru-RU" sz="1900" i="1" dirty="0" err="1"/>
              <a:t>sun</a:t>
            </a:r>
            <a:r>
              <a:rPr lang="ru-RU" sz="1900" dirty="0"/>
              <a:t>), учитель может записать его в виде </a:t>
            </a:r>
            <a:r>
              <a:rPr lang="ru-RU" sz="1900" dirty="0" err="1"/>
              <a:t>коллокации</a:t>
            </a:r>
            <a:r>
              <a:rPr lang="ru-RU" sz="1900" dirty="0"/>
              <a:t> (</a:t>
            </a:r>
            <a:r>
              <a:rPr lang="ru-RU" sz="1900" i="1" dirty="0" err="1"/>
              <a:t>bright</a:t>
            </a:r>
            <a:r>
              <a:rPr lang="ru-RU" sz="1900" i="1" dirty="0"/>
              <a:t> </a:t>
            </a:r>
            <a:r>
              <a:rPr lang="ru-RU" sz="1900" i="1" dirty="0" err="1"/>
              <a:t>sun</a:t>
            </a:r>
            <a:r>
              <a:rPr lang="ru-RU" sz="1900" dirty="0"/>
              <a:t>), если это уместно.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33218" y="151652"/>
            <a:ext cx="4693966" cy="1075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u="sng" dirty="0" smtClean="0">
                <a:solidFill>
                  <a:srgbClr val="C00000"/>
                </a:solidFill>
              </a:rPr>
              <a:t>Шаг 5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(Показ центрального образа)</a:t>
            </a:r>
            <a:endParaRPr lang="ru-RU" sz="2800" dirty="0">
              <a:solidFill>
                <a:srgbClr val="C0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4086226" y="0"/>
            <a:ext cx="10632" cy="6131258"/>
          </a:xfrm>
          <a:prstGeom prst="line">
            <a:avLst/>
          </a:prstGeom>
          <a:ln w="12700">
            <a:solidFill>
              <a:schemeClr val="tx2">
                <a:lumMod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8456605" y="71181"/>
            <a:ext cx="10632" cy="6131258"/>
          </a:xfrm>
          <a:prstGeom prst="line">
            <a:avLst/>
          </a:prstGeom>
          <a:ln w="12700">
            <a:solidFill>
              <a:schemeClr val="tx2">
                <a:lumMod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4084812" y="1264266"/>
            <a:ext cx="4383840" cy="5318"/>
          </a:xfrm>
          <a:prstGeom prst="line">
            <a:avLst/>
          </a:prstGeom>
          <a:ln w="12700">
            <a:solidFill>
              <a:schemeClr val="tx2">
                <a:lumMod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8463" y="2119424"/>
            <a:ext cx="4086226" cy="5317"/>
          </a:xfrm>
          <a:prstGeom prst="line">
            <a:avLst/>
          </a:prstGeom>
          <a:ln w="12700">
            <a:solidFill>
              <a:schemeClr val="tx2">
                <a:lumMod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8480699" y="2014965"/>
            <a:ext cx="3658371" cy="17114"/>
          </a:xfrm>
          <a:prstGeom prst="line">
            <a:avLst/>
          </a:prstGeom>
          <a:ln w="12700">
            <a:solidFill>
              <a:schemeClr val="tx2">
                <a:lumMod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8394954" y="1005203"/>
            <a:ext cx="40209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Шаг </a:t>
            </a:r>
            <a:r>
              <a:rPr lang="ru-RU" sz="3200" u="sng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(Подведение итогов)</a:t>
            </a:r>
            <a:endParaRPr lang="ru-RU" sz="2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04689" y="1264266"/>
            <a:ext cx="428243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Задача: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остановить поток, дать возможность оценить результат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Действия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учителя: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Учитель делает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паузу, отступает от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доски, окидывает схему взглядом, затем произносит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поддерживающую фразу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sz="1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“Wow! Look how much we already know! </a:t>
            </a:r>
            <a:r>
              <a:rPr lang="ru-RU" sz="1800" i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ru-RU" sz="1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800" i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ru-RU" sz="1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800" i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amazing</a:t>
            </a:r>
            <a:r>
              <a:rPr lang="ru-RU" sz="1800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!” (Посмотрите как много мы знаем! Замечательно!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495470" y="2158019"/>
            <a:ext cx="369653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2000" b="1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Задача:</a:t>
            </a:r>
            <a:r>
              <a:rPr lang="ru-RU" sz="20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0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рассмотреть схему, найти связи между вписанными идеями.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Если учитель заранее разделил по категориями, используя цвета </a:t>
            </a:r>
            <a:r>
              <a:rPr lang="en-150" sz="18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1800" dirty="0" smtClean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удостовериться все ли совпадает. При необходимости, учащиеся совместно с учителем разделяют идеи на подкатегории, видоизменяя схему.</a:t>
            </a:r>
          </a:p>
        </p:txBody>
      </p:sp>
    </p:spTree>
    <p:extLst>
      <p:ext uri="{BB962C8B-B14F-4D97-AF65-F5344CB8AC3E}">
        <p14:creationId xmlns:p14="http://schemas.microsoft.com/office/powerpoint/2010/main" val="1292392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92280" y="1311299"/>
            <a:ext cx="11912366" cy="4862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ru-RU" sz="3200" u="sng" dirty="0" smtClean="0"/>
              <a:t>Приём </a:t>
            </a:r>
            <a:r>
              <a:rPr lang="en-US" sz="3200" u="sng" dirty="0"/>
              <a:t>B</a:t>
            </a:r>
            <a:r>
              <a:rPr lang="en-US" sz="3200" u="sng" dirty="0" smtClean="0"/>
              <a:t>rain Bloom</a:t>
            </a:r>
            <a:r>
              <a:rPr lang="ru-RU" sz="3200" u="sng" dirty="0" smtClean="0"/>
              <a:t> </a:t>
            </a:r>
            <a:r>
              <a:rPr lang="ru-RU" sz="3200" u="sng" dirty="0"/>
              <a:t>используется как визуальная опора для:</a:t>
            </a:r>
          </a:p>
          <a:p>
            <a:pPr marL="6858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говорения (опиши свою весну, используя 5 слов с карты);</a:t>
            </a:r>
          </a:p>
          <a:p>
            <a:pPr marL="6858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чтения (найди в тексте слова с нашей карты);</a:t>
            </a:r>
          </a:p>
          <a:p>
            <a:pPr marL="6858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письма (напиши открытку другу, используя ветвь </a:t>
            </a:r>
            <a:r>
              <a:rPr lang="ru-RU" sz="2800" dirty="0" err="1"/>
              <a:t>Activities</a:t>
            </a:r>
            <a:r>
              <a:rPr lang="ru-RU" sz="2800" dirty="0"/>
              <a:t>);</a:t>
            </a:r>
          </a:p>
          <a:p>
            <a:pPr marL="6858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грамматики (выпиши все глаголы с карты и поставь их в </a:t>
            </a:r>
            <a:r>
              <a:rPr lang="ru-RU" sz="2800" dirty="0" err="1"/>
              <a:t>Present</a:t>
            </a:r>
            <a:r>
              <a:rPr lang="ru-RU" sz="2800" dirty="0"/>
              <a:t> </a:t>
            </a:r>
            <a:r>
              <a:rPr lang="ru-RU" sz="2800" dirty="0" err="1"/>
              <a:t>Continuous</a:t>
            </a:r>
            <a:r>
              <a:rPr lang="ru-RU" sz="2800" dirty="0"/>
              <a:t>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316</Words>
  <Application>Microsoft Office PowerPoint</Application>
  <PresentationFormat>Широкоэкранный</PresentationFormat>
  <Paragraphs>91</Paragraphs>
  <Slides>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Symbol</vt:lpstr>
      <vt:lpstr>1_Тема Office</vt:lpstr>
      <vt:lpstr>Презентация PowerPoint</vt:lpstr>
      <vt:lpstr> </vt:lpstr>
      <vt:lpstr> </vt:lpstr>
      <vt:lpstr> Практическая значимость приёма «Попкорн»  </vt:lpstr>
      <vt:lpstr>Применение приема на уроке</vt:lpstr>
      <vt:lpstr>Шаг 1  (Создание интриги)</vt:lpstr>
      <vt:lpstr>Шаг 4  (Генарация идей)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Ася .</cp:lastModifiedBy>
  <cp:revision>16</cp:revision>
  <dcterms:created xsi:type="dcterms:W3CDTF">2024-01-14T08:39:34Z</dcterms:created>
  <dcterms:modified xsi:type="dcterms:W3CDTF">2026-03-24T17:23:00Z</dcterms:modified>
</cp:coreProperties>
</file>