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1" r:id="rId11"/>
    <p:sldId id="262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4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«От концепции к действию: путь личного опыта в проектной технологии»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Дорофеева Анастасия Александровна, спикер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английского языка, МОУ Гимназия №24, городской округ Люберцы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3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/>
              <a:t>Выводы</a:t>
            </a: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95022D-9062-B7C3-E4A4-89F04AD28348}"/>
              </a:ext>
            </a:extLst>
          </p:cNvPr>
          <p:cNvSpPr txBox="1"/>
          <p:nvPr/>
        </p:nvSpPr>
        <p:spPr>
          <a:xfrm>
            <a:off x="3048856" y="1123244"/>
            <a:ext cx="6097712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/>
              <a:t>Тем самым выявились следующие моменты:</a:t>
            </a:r>
            <a:endParaRPr lang="ru-RU" dirty="0"/>
          </a:p>
          <a:p>
            <a:r>
              <a:rPr lang="ru-RU" b="1" dirty="0"/>
              <a:t>Практическое использование английского языка</a:t>
            </a:r>
            <a:r>
              <a:rPr lang="ru-RU" dirty="0"/>
              <a:t> — ученица смогла применить новые слова и фразы по теме «Моя комната», что способствует закреплению словарного запаса.</a:t>
            </a:r>
          </a:p>
          <a:p>
            <a:r>
              <a:rPr lang="ru-RU" b="1" dirty="0"/>
              <a:t>Развитие творческих навыков</a:t>
            </a:r>
            <a:r>
              <a:rPr lang="ru-RU" dirty="0"/>
              <a:t> — создание макета комнаты позволило проявить креативность, сделать работу более личной и интересной.</a:t>
            </a:r>
          </a:p>
          <a:p>
            <a:r>
              <a:rPr lang="ru-RU" b="1" dirty="0"/>
              <a:t>Улучшение навыков самостоятельной работы</a:t>
            </a:r>
            <a:r>
              <a:rPr lang="ru-RU" dirty="0"/>
              <a:t> — выполнение проекта требовало планирования, поиска информации и организации своих действий.</a:t>
            </a:r>
          </a:p>
          <a:p>
            <a:r>
              <a:rPr lang="ru-RU" b="1" dirty="0"/>
              <a:t>Повышение мотивации</a:t>
            </a:r>
            <a:r>
              <a:rPr lang="ru-RU" dirty="0"/>
              <a:t> — работа над проектом делала обучение более увлекательным и значимым, что побуждает к дальнейшему изучению языка.</a:t>
            </a:r>
          </a:p>
          <a:p>
            <a:r>
              <a:rPr lang="ru-RU" b="1" dirty="0"/>
              <a:t>Развитие навыков презентации и описания</a:t>
            </a:r>
            <a:r>
              <a:rPr lang="ru-RU" dirty="0"/>
              <a:t> — описание макета помогает развивать умения рассказывать о личных вещах на английском языке, формировать уверенность в общении.</a:t>
            </a:r>
          </a:p>
          <a:p>
            <a:r>
              <a:rPr lang="ru-RU" b="1" dirty="0"/>
              <a:t>Формирование навыков работы в команде</a:t>
            </a:r>
            <a:r>
              <a:rPr lang="ru-RU" dirty="0"/>
              <a:t> (если есть обсуждение или совместное выполнение) — способность взаимодействовать и обмениваться идеями.</a:t>
            </a:r>
          </a:p>
          <a:p>
            <a:r>
              <a:rPr lang="ru-RU" b="1" dirty="0"/>
              <a:t>Уверенность в своих возможностях</a:t>
            </a:r>
            <a:r>
              <a:rPr lang="ru-RU" dirty="0"/>
              <a:t> — успешное выполнение творческого задания повышает самооценку и желание учиться.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520575"/>
            <a:ext cx="10761324" cy="4656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114300" indent="0">
              <a:buNone/>
            </a:pPr>
            <a:r>
              <a:rPr lang="ru-RU" sz="2000" b="1" i="1" dirty="0"/>
              <a:t>Цели опыта</a:t>
            </a:r>
            <a:r>
              <a:rPr lang="ru-RU" sz="2000" i="1" dirty="0"/>
              <a:t>:</a:t>
            </a:r>
          </a:p>
          <a:p>
            <a:r>
              <a:rPr lang="ru-RU" sz="2000" dirty="0"/>
              <a:t>Развить у студентов практические навыки использования английского языка в реальных коммуникативных ситуациях.</a:t>
            </a:r>
          </a:p>
          <a:p>
            <a:r>
              <a:rPr lang="ru-RU" sz="2000" dirty="0"/>
              <a:t>Воспитать интерес и мотивацию к изучению английского через творческую деятельность.</a:t>
            </a:r>
          </a:p>
          <a:p>
            <a:r>
              <a:rPr lang="ru-RU" sz="2000" dirty="0"/>
              <a:t>Формировать умение работать в группе, планировать и реализовывать проектные задания на английском языке.</a:t>
            </a:r>
          </a:p>
          <a:p>
            <a:pPr marL="114300" indent="0">
              <a:buNone/>
            </a:pPr>
            <a:r>
              <a:rPr lang="ru-RU" sz="2000" b="1" i="1" dirty="0"/>
              <a:t>Задачи опыта</a:t>
            </a:r>
            <a:r>
              <a:rPr lang="ru-RU" sz="2000" i="1" dirty="0"/>
              <a:t>:</a:t>
            </a:r>
          </a:p>
          <a:p>
            <a:r>
              <a:rPr lang="ru-RU" sz="2000" dirty="0"/>
              <a:t>Создать условия для активного применения знаний английского языка в межличностном общении.</a:t>
            </a:r>
          </a:p>
          <a:p>
            <a:r>
              <a:rPr lang="ru-RU" sz="2000" dirty="0"/>
              <a:t>Развивать навыки самостоятельного поиска информации, анализа и презентации на английском.</a:t>
            </a:r>
          </a:p>
          <a:p>
            <a:r>
              <a:rPr lang="ru-RU" sz="2000" dirty="0"/>
              <a:t>Обучить планированию, координации и выполнению проектных заданий на английском языке.</a:t>
            </a:r>
          </a:p>
          <a:p>
            <a:r>
              <a:rPr lang="ru-RU" sz="2000" dirty="0"/>
              <a:t>Воспитывать творческое и критическое мышление через создание учебных продуктов (презентаций, видеоблогов, сценариев и т.д.).</a:t>
            </a:r>
          </a:p>
          <a:p>
            <a:r>
              <a:rPr lang="ru-RU" sz="2000" dirty="0"/>
              <a:t>Овладеть приемами самоконтроля и оценки результативности своей деятельности на английском языке.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49"/>
            <a:ext cx="10737688" cy="2210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Проектная технология в педагогике</a:t>
            </a:r>
            <a:r>
              <a:rPr lang="ru-RU" dirty="0"/>
              <a:t> — это метод обучения, при котором учащиеся активно участвуют в решении практических задач или создании проектов. Этот подход способствует развитию критического мышления, самостоятельности, творческих навыков и умения работать в команде. В процессе реализации проекта учащиеся получают возможность применять теоретические знания на практике, анализировать ситуации, принимать решения и достигать конкретных результатов. Проектная технология делает обучение более увлекательным и ориентированным на развитие личностных и профессиональных качеств.</a:t>
            </a:r>
            <a:endParaRPr dirty="0"/>
          </a:p>
        </p:txBody>
      </p:sp>
      <p:pic>
        <p:nvPicPr>
          <p:cNvPr id="2" name="Picture 2" descr="John Dewey: Portrait of a Progressive Thinker | National Endowment for the  Humanities">
            <a:extLst>
              <a:ext uri="{FF2B5EF4-FFF2-40B4-BE49-F238E27FC236}">
                <a16:creationId xmlns:a16="http://schemas.microsoft.com/office/drawing/2014/main" id="{1F3FD84F-68A1-55BE-108F-F51829B73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0" y="3657599"/>
            <a:ext cx="3190254" cy="2435227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090C3E-5964-5222-601C-AB7402F5FD23}"/>
              </a:ext>
            </a:extLst>
          </p:cNvPr>
          <p:cNvSpPr txBox="1"/>
          <p:nvPr/>
        </p:nvSpPr>
        <p:spPr>
          <a:xfrm>
            <a:off x="3589752" y="3844160"/>
            <a:ext cx="844128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Основоположники этой методики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— это такие учёные и педагогические деятели, как 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Джон Дьюи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(John </a:t>
            </a:r>
            <a:r>
              <a:rPr 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Dewey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который стал одним из первых сторонников активного обучения через практическую деятельность, а также 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Роберт Стюарт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(Robert </a:t>
            </a:r>
            <a:r>
              <a:rPr lang="ru-RU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Stuart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и 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Леонид Федорович Бахтин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(Л. Ф. Бахтин), внесшие вклад в развитие идеи проектного обучения. В России особенно важными фигурами считаются 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Леонид Александрович Быков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который развивал идеи активного и проектного обучения в советской педагогике.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47018" y="759425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1F1B07-B0CC-B3D0-062C-14037D97C5B7}"/>
              </a:ext>
            </a:extLst>
          </p:cNvPr>
          <p:cNvSpPr txBox="1"/>
          <p:nvPr/>
        </p:nvSpPr>
        <p:spPr>
          <a:xfrm>
            <a:off x="247018" y="2473504"/>
            <a:ext cx="109214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Апробация первого результативного проведения метода:</a:t>
            </a:r>
          </a:p>
          <a:p>
            <a:r>
              <a:rPr lang="ru-RU" sz="2400" b="1" dirty="0"/>
              <a:t>Тема</a:t>
            </a:r>
            <a:r>
              <a:rPr lang="ru-RU" sz="2400" dirty="0"/>
              <a:t>: </a:t>
            </a:r>
            <a:r>
              <a:rPr lang="en-US" sz="2400" dirty="0"/>
              <a:t>My room</a:t>
            </a:r>
          </a:p>
          <a:p>
            <a:r>
              <a:rPr lang="ru-RU" sz="2400" b="1" dirty="0"/>
              <a:t>Класс</a:t>
            </a:r>
            <a:r>
              <a:rPr lang="ru-RU" sz="2400" dirty="0"/>
              <a:t>: 6</a:t>
            </a:r>
          </a:p>
          <a:p>
            <a:r>
              <a:rPr lang="ru-RU" sz="2400" b="1" dirty="0"/>
              <a:t>Предмет</a:t>
            </a:r>
            <a:r>
              <a:rPr lang="ru-RU" sz="2400" dirty="0"/>
              <a:t>: Английский язык</a:t>
            </a:r>
          </a:p>
          <a:p>
            <a:r>
              <a:rPr lang="ru-RU" sz="2400" b="1" dirty="0"/>
              <a:t>Этап урока</a:t>
            </a:r>
            <a:r>
              <a:rPr lang="ru-RU" sz="2400" dirty="0"/>
              <a:t>: проверка домашнего задания (закрепление темы)</a:t>
            </a:r>
          </a:p>
          <a:p>
            <a:r>
              <a:rPr lang="ru-RU" sz="2400" dirty="0"/>
              <a:t>Возможные варианты проведения на этапе контроля знаний, в групповых или индивидуальных вариациях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8" y="2226691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sz="1800" dirty="0"/>
              <a:t>В качестве примера приведем личный педагогический опыт применения проектной технологии на уроке английского языка на тему «Моя комната», где ученица 6 класса выполнила макет своей комнаты с её описанием в качестве проектной работы для более наглядного запоминания темы.</a:t>
            </a:r>
          </a:p>
          <a:p>
            <a:pPr marL="0" lvl="0" indent="0">
              <a:spcBef>
                <a:spcPts val="0"/>
              </a:spcBef>
              <a:buSzPts val="2800"/>
            </a:pPr>
            <a:endParaRPr i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5BCE069-9BA9-9297-94AB-7D47CA45A0AE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2" t="20390" r="6032" b="20390"/>
          <a:stretch>
            <a:fillRect/>
          </a:stretch>
        </p:blipFill>
        <p:spPr bwMode="auto">
          <a:xfrm>
            <a:off x="5959012" y="1131263"/>
            <a:ext cx="5116530" cy="48736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F82616-9DFB-D95E-7E88-A4091F169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Ранние пробы метода проектов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B5A9CC-6477-5F1D-5888-D809643D57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297" t="20977" r="2691" b="30406"/>
          <a:stretch>
            <a:fillRect/>
          </a:stretch>
        </p:blipFill>
        <p:spPr>
          <a:xfrm>
            <a:off x="9247128" y="1511948"/>
            <a:ext cx="2691839" cy="3334216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F2D6F9-188C-95AA-A5FA-38E421C2FE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236" t="25880" r="8026" b="26905"/>
          <a:stretch>
            <a:fillRect/>
          </a:stretch>
        </p:blipFill>
        <p:spPr>
          <a:xfrm rot="5400000">
            <a:off x="1040127" y="3945643"/>
            <a:ext cx="1967813" cy="2371667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70C480-38B8-AE99-126B-BB78334EE82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2520" r="2692" b="33333"/>
          <a:stretch>
            <a:fillRect/>
          </a:stretch>
        </p:blipFill>
        <p:spPr>
          <a:xfrm>
            <a:off x="420609" y="1619859"/>
            <a:ext cx="3081216" cy="2341756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8EF41F-9F4D-7465-8179-C3E9E946DE8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5917" t="25031" r="11659" b="28274"/>
          <a:stretch>
            <a:fillRect/>
          </a:stretch>
        </p:blipFill>
        <p:spPr>
          <a:xfrm>
            <a:off x="7061910" y="3429000"/>
            <a:ext cx="1920225" cy="2681449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9992BFC-D3A2-4E17-D1E4-A49C737CC81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6491" t="33659" r="8026" b="40937"/>
          <a:stretch>
            <a:fillRect/>
          </a:stretch>
        </p:blipFill>
        <p:spPr>
          <a:xfrm>
            <a:off x="3679871" y="1619859"/>
            <a:ext cx="4317107" cy="2778759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5109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D990DE-D0B2-3634-124E-A23599CF4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88" y="390724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Ранние пробы метода проектов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51DC56-435B-888C-881D-289AD3720F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636" t="6909" r="13866" b="19981"/>
          <a:stretch>
            <a:fillRect/>
          </a:stretch>
        </p:blipFill>
        <p:spPr>
          <a:xfrm>
            <a:off x="265991" y="3754518"/>
            <a:ext cx="2831548" cy="2300166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C28D06-2E72-C67A-BFD5-ABD5D8DF4F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542" t="2457" r="19917" b="20885"/>
          <a:stretch>
            <a:fillRect/>
          </a:stretch>
        </p:blipFill>
        <p:spPr>
          <a:xfrm>
            <a:off x="1727178" y="1552087"/>
            <a:ext cx="2831546" cy="2341032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EBD2B5-C3AA-BBE1-9CFD-171D8371310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411" t="9441" r="15133" b="6432"/>
          <a:stretch>
            <a:fillRect/>
          </a:stretch>
        </p:blipFill>
        <p:spPr>
          <a:xfrm>
            <a:off x="4176616" y="3706522"/>
            <a:ext cx="2831547" cy="2382054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989F80-74C6-EF70-531F-572DDFA0F00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735" t="14555" r="17996" b="16819"/>
          <a:stretch>
            <a:fillRect/>
          </a:stretch>
        </p:blipFill>
        <p:spPr>
          <a:xfrm>
            <a:off x="4843010" y="1496612"/>
            <a:ext cx="3225279" cy="2396507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1821512-2ED4-A346-39F2-3771B76E550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466" t="12683" b="24227"/>
          <a:stretch>
            <a:fillRect/>
          </a:stretch>
        </p:blipFill>
        <p:spPr>
          <a:xfrm>
            <a:off x="9529474" y="1440618"/>
            <a:ext cx="2396535" cy="3463983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8566D00-82AD-A76D-8990-5D3D3668552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20000" b="20975"/>
          <a:stretch>
            <a:fillRect/>
          </a:stretch>
        </p:blipFill>
        <p:spPr>
          <a:xfrm>
            <a:off x="7318399" y="2684148"/>
            <a:ext cx="2739751" cy="3502395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89725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743E40-5C69-740C-2531-652BB99CA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71" y="231561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Другие пробы метода проектов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E5FC94-66BA-31BB-6D9F-74A50F6F85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018" t="10861" r="8952"/>
          <a:stretch>
            <a:fillRect/>
          </a:stretch>
        </p:blipFill>
        <p:spPr>
          <a:xfrm>
            <a:off x="219614" y="1468291"/>
            <a:ext cx="5163014" cy="3966116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07C393-7010-D19B-AD8B-46B100B9C1A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299" r="17225"/>
          <a:stretch>
            <a:fillRect/>
          </a:stretch>
        </p:blipFill>
        <p:spPr>
          <a:xfrm>
            <a:off x="3630170" y="2793854"/>
            <a:ext cx="4604479" cy="3300413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DD3AC9-4255-7157-A065-DA26483C607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831" t="2639" r="27199" b="21452"/>
          <a:stretch>
            <a:fillRect/>
          </a:stretch>
        </p:blipFill>
        <p:spPr>
          <a:xfrm>
            <a:off x="8084434" y="1704278"/>
            <a:ext cx="3936453" cy="3449444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41218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F099A2-F26F-0F50-DE20-F6B63B0FF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Ранние пробы метода проектов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51213F7-96CC-746B-0219-03A06DD2E1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1303"/>
          <a:stretch>
            <a:fillRect/>
          </a:stretch>
        </p:blipFill>
        <p:spPr>
          <a:xfrm>
            <a:off x="5608970" y="1835950"/>
            <a:ext cx="6220616" cy="3671591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B2DAC4D-BF02-C719-0BF7-2997D39A96F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357" t="26179" r="26514" b="15773"/>
          <a:stretch>
            <a:fillRect/>
          </a:stretch>
        </p:blipFill>
        <p:spPr>
          <a:xfrm>
            <a:off x="2876438" y="1835950"/>
            <a:ext cx="2342604" cy="4157593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E820F9-C41A-7596-BA60-55FB35EBBE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2755" t="13984" r="26730" b="9430"/>
          <a:stretch>
            <a:fillRect/>
          </a:stretch>
        </p:blipFill>
        <p:spPr>
          <a:xfrm>
            <a:off x="362414" y="1835951"/>
            <a:ext cx="2174258" cy="4068567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583596842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571</Words>
  <Application>Microsoft Office PowerPoint</Application>
  <PresentationFormat>Широкоэкранный</PresentationFormat>
  <Paragraphs>45</Paragraphs>
  <Slides>11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</vt:lpstr>
      <vt:lpstr>Применение приема на уроке</vt:lpstr>
      <vt:lpstr>Ранние пробы метода проектов</vt:lpstr>
      <vt:lpstr>Ранние пробы метода проектов</vt:lpstr>
      <vt:lpstr>Другие пробы метода проектов</vt:lpstr>
      <vt:lpstr>Ранние пробы метода проектов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Анастасия Дорофеева</cp:lastModifiedBy>
  <cp:revision>2</cp:revision>
  <dcterms:created xsi:type="dcterms:W3CDTF">2024-01-14T08:39:34Z</dcterms:created>
  <dcterms:modified xsi:type="dcterms:W3CDTF">2026-03-25T17:00:39Z</dcterms:modified>
</cp:coreProperties>
</file>