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3" roundtripDataSignature="AMtx7mipxnPP4IVsXyQCl6FCRRUJJsN/r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customschemas.google.com/relationships/presentationmetadata" Target="metadata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da0cbd37dd_0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g3da0cbd37dd_0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4" name="Google Shape;10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352f216e9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0" name="Google Shape;110;g3352f216e9d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" name="Google Shape;11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1" name="Google Shape;12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8" name="Google Shape;12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34" name="Google Shape;134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Сравнение" type="tx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" type="body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Аудитория" id="92" name="Google Shape;92;p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80730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Прием 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Свои примеры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 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на уроках русского языка</a:t>
            </a: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b="0" i="0" sz="3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интенсив </a:t>
            </a:r>
            <a:endParaRPr b="1" i="0" sz="28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«Конструирование урока: от идеи до результата»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25" y="4788248"/>
            <a:ext cx="63642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ru-RU" sz="1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Сайтакова Дарья Алексеевна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ru-RU" sz="1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русского языка и литературы, МБОУ “Школа №11”, г.о. Балашиха</a:t>
            </a:r>
            <a:endParaRPr b="1" i="1" sz="18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da0cbd37dd_0_3"/>
          <p:cNvSpPr txBox="1"/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ru-RU" sz="3700"/>
              <a:t>Краткое описание опыта</a:t>
            </a:r>
            <a:endParaRPr b="1" sz="3700"/>
          </a:p>
        </p:txBody>
      </p:sp>
      <p:sp>
        <p:nvSpPr>
          <p:cNvPr id="101" name="Google Shape;101;g3da0cbd37dd_0_3"/>
          <p:cNvSpPr txBox="1"/>
          <p:nvPr>
            <p:ph idx="1" type="body"/>
          </p:nvPr>
        </p:nvSpPr>
        <p:spPr>
          <a:xfrm>
            <a:off x="838200" y="159000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1778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Применение приема педагогической техники «Свои примеры» для осознанного усвоения правил русского языка через создание учащимися собственных учебных материалов на основе таблицы «Модель Фрейера».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 txBox="1"/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ru-RU" sz="3700"/>
              <a:t>Краткое описание опыта </a:t>
            </a:r>
            <a:endParaRPr b="1" sz="3700"/>
          </a:p>
        </p:txBody>
      </p:sp>
      <p:sp>
        <p:nvSpPr>
          <p:cNvPr id="107" name="Google Shape;107;p2"/>
          <p:cNvSpPr txBox="1"/>
          <p:nvPr>
            <p:ph idx="1" type="body"/>
          </p:nvPr>
        </p:nvSpPr>
        <p:spPr>
          <a:xfrm>
            <a:off x="838200" y="162720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b="1" lang="ru-RU"/>
              <a:t>Цель: </a:t>
            </a:r>
            <a:r>
              <a:rPr lang="ru-RU"/>
              <a:t>Создание условия для глубокого и осознанного усвоения орфографического или грамматического правила через организацию самостоятельной творческой деятельности учащихся по созданию собственных примеров.</a:t>
            </a:r>
            <a:endParaRPr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b="1" lang="ru-RU"/>
              <a:t>Задачи:</a:t>
            </a:r>
            <a:endParaRPr b="1"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1. Обучающая: Обеспечить применение изученного правила в новой, самостоятельно сконструированной учебной ситуации.</a:t>
            </a:r>
            <a:endParaRPr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2. Развивающая: Развивать навыки систематизации, анализа и творческого подхода к учебному материалу (на основе принципа деятельности по А. Гину).</a:t>
            </a:r>
            <a:endParaRPr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3. Воспитательная: Формировать познавательную активность и ответственность за результат собственного учебного труда.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352f216e9d_0_0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13" name="Google Shape;113;g3352f216e9d_0_0"/>
          <p:cNvSpPr txBox="1"/>
          <p:nvPr>
            <p:ph idx="1" type="body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b="1" lang="ru-RU"/>
              <a:t>Суть приема:</a:t>
            </a:r>
            <a:endParaRPr b="1"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Ученики подготавливают свои собственные примеры к новому материалу (правилу, определению, понятию). Это не просто повторение изученного, а переход от репродукции к деятельности по применению и изменению полученного знания.</a:t>
            </a:r>
            <a:endParaRPr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b="1" lang="ru-RU"/>
              <a:t>Педагогический механизм:</a:t>
            </a:r>
            <a:endParaRPr b="1"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Прием работает на реализацию нескольких принципов педагогической техники:</a:t>
            </a:r>
            <a:endParaRPr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· Принцип деятельности: Знание становится инструментом, когда ученик сам его применяет, а не просто воспроизводит.</a:t>
            </a:r>
            <a:endParaRPr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· Принцип обратной связи: Учитель мгновенно видит, насколько правильно понято правило, анализируя качество придуманных учениками примеров.</a:t>
            </a:r>
            <a:endParaRPr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· Принцип свободы выбора: Ученик свободен в выборе лексического материала, формы и сложности своего примера.</a:t>
            </a:r>
            <a:endParaRPr/>
          </a:p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"/>
          <p:cNvSpPr txBox="1"/>
          <p:nvPr>
            <p:ph idx="4294967295" type="title"/>
          </p:nvPr>
        </p:nvSpPr>
        <p:spPr>
          <a:xfrm>
            <a:off x="247025" y="759425"/>
            <a:ext cx="9810900" cy="500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/>
              <a:t>Практическая значимость</a:t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b="1" i="1" lang="ru-RU" sz="2177"/>
              <a:t>Тема урока:</a:t>
            </a:r>
            <a:r>
              <a:rPr i="1" lang="ru-RU" sz="2177"/>
              <a:t> </a:t>
            </a:r>
            <a:r>
              <a:rPr lang="ru-RU" sz="2177"/>
              <a:t>слитное/раздельное написание НЕ с существительными </a:t>
            </a:r>
            <a:endParaRPr sz="2177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b="1" i="1" lang="ru-RU" sz="2177"/>
              <a:t>Класс, предмет:</a:t>
            </a:r>
            <a:r>
              <a:rPr i="1" lang="ru-RU" sz="2177"/>
              <a:t> </a:t>
            </a:r>
            <a:r>
              <a:rPr lang="ru-RU" sz="2177"/>
              <a:t>5 класс, Русский язык</a:t>
            </a:r>
            <a:endParaRPr sz="2177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b="1" i="1" lang="ru-RU" sz="2177"/>
              <a:t>Этап урока, на котором проведена апробация:</a:t>
            </a:r>
            <a:r>
              <a:rPr i="1" lang="ru-RU" sz="2177"/>
              <a:t> </a:t>
            </a:r>
            <a:r>
              <a:rPr lang="ru-RU" sz="2177"/>
              <a:t>Повторение/закрепление (после объяснения нового материала) </a:t>
            </a:r>
            <a:endParaRPr sz="2177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b="1" i="1" lang="ru-RU" sz="2177"/>
              <a:t>Варианты применения:</a:t>
            </a:r>
            <a:endParaRPr b="1" i="1" sz="2177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/>
              <a:t>Прием универсален и может быть использован при изучении любого правила:</a:t>
            </a:r>
            <a:endParaRPr sz="2177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/>
              <a:t>· Орфография: примеры на правило «Н и НН в причастиях», «Слитное и раздельное написание НЕ с разными частями речи», </a:t>
            </a:r>
            <a:r>
              <a:rPr lang="ru-RU" sz="2177"/>
              <a:t>«Чередования в корнях»</a:t>
            </a:r>
            <a:r>
              <a:rPr lang="ru-RU" sz="2177"/>
              <a:t>;</a:t>
            </a:r>
            <a:endParaRPr sz="2177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/>
              <a:t>· Морфология: составление предложений с именем числительным, подбор примеров к разрядам местоимений;</a:t>
            </a:r>
            <a:endParaRPr sz="2177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/>
              <a:t>· Синтаксис: конструирование сложных предложений разных видов.</a:t>
            </a:r>
            <a:endParaRPr sz="2177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t/>
            </a:r>
            <a:endParaRPr i="1" sz="2177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t/>
            </a:r>
            <a:endParaRPr i="1" sz="2177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sp>
        <p:nvSpPr>
          <p:cNvPr id="124" name="Google Shape;124;p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На уроке русского языка учащимся предлагается работать с таблицей “Модель Фрейера”, которая позволяет структурировать знание о правиле. Задание “Придумай свой пример” становится ключевым на этапе закрепления. На доске чертим схему таблицы, объясняем детям как заполнять таблицу. Детям раздается напечатанный шаблон. Работа в группах по 4-5 человек. Время на заполнение таблицы 20 минут (может варьироваться). Акцентируется внимание на последний пункт таблицы “Свои примеры”. Таблица заполняется учащимися самостоятельно, затем проверяется учителем. </a:t>
            </a:r>
            <a:endParaRPr/>
          </a:p>
        </p:txBody>
      </p:sp>
      <p:pic>
        <p:nvPicPr>
          <p:cNvPr id="125" name="Google Shape;125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8450" y="1367625"/>
            <a:ext cx="5899402" cy="4501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"/>
          <p:cNvSpPr txBox="1"/>
          <p:nvPr>
            <p:ph idx="1" type="body"/>
          </p:nvPr>
        </p:nvSpPr>
        <p:spPr>
          <a:xfrm>
            <a:off x="277700" y="1311300"/>
            <a:ext cx="7201800" cy="44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None/>
            </a:pPr>
            <a:r>
              <a:rPr lang="ru-RU"/>
              <a:t>Выводы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None/>
            </a:pPr>
            <a:r>
              <a:t/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None/>
            </a:pPr>
            <a:r>
              <a:rPr b="0" lang="ru-RU"/>
              <a:t>Использование приема «Свои примеры» в рамках технологии «Модель Фрейера» позволяет:</a:t>
            </a:r>
            <a:endParaRPr b="0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None/>
            </a:pPr>
            <a:r>
              <a:rPr b="0" lang="ru-RU"/>
              <a:t>1. Преодолеть формальность знаний: Ученик не просто заучивает правило, а учится применять его в новых условиях, что соответствует требованиям ФГОС к метапредметным результатам.</a:t>
            </a:r>
            <a:endParaRPr b="0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None/>
            </a:pPr>
            <a:r>
              <a:t/>
            </a:r>
            <a:endParaRPr b="0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None/>
            </a:pPr>
            <a:r>
              <a:rPr b="0" lang="ru-RU"/>
              <a:t>2. Повысить мотивацию: Создание собственных примеров (особенно с элементами юмора или связи с жизненным опытом) делает процесс обучения личностно значимым.</a:t>
            </a:r>
            <a:endParaRPr b="0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None/>
            </a:pPr>
            <a:r>
              <a:t/>
            </a:r>
            <a:endParaRPr b="0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None/>
            </a:pPr>
            <a:r>
              <a:rPr b="0" lang="ru-RU"/>
              <a:t>3. Обеспечить качественную обратную связь: Анализируя придуманные учениками примеры, учитель мгновенно выявляет пробелы в понимании (например, типичные ошибки вроде раздельного или слитного написания становятся материалом для дальнейшей работы).</a:t>
            </a:r>
            <a:endParaRPr b="0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None/>
            </a:pPr>
            <a:r>
              <a:t/>
            </a:r>
            <a:endParaRPr b="0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None/>
            </a:pPr>
            <a:r>
              <a:rPr b="0" lang="ru-RU"/>
              <a:t>4. Экономить время: Прием вписывается в структуру любого урока (закрепление, повторение) и не требует сложной подготовки, что соответствует принципу идеальности (высокого КПД) педагогической техники.</a:t>
            </a:r>
            <a:endParaRPr b="0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6666"/>
              <a:buFont typeface="Arial"/>
              <a:buNone/>
            </a:pPr>
            <a:r>
              <a:t/>
            </a:r>
            <a:endParaRPr b="0"/>
          </a:p>
        </p:txBody>
      </p:sp>
      <p:pic>
        <p:nvPicPr>
          <p:cNvPr id="131" name="Google Shape;131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31900" y="1311300"/>
            <a:ext cx="3532641" cy="467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b="1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Google Shape;13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2024-01-14T08:39:34Z</dcterms:created>
  <dc:creator>User</dc:creator>
</cp:coreProperties>
</file>