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5" r:id="rId10"/>
    <p:sldId id="266" r:id="rId11"/>
    <p:sldId id="267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2034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10153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49897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76710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17895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8844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технологии RAFT на уроке английского языка в 5 классе (обучающиеся с ЗПР) по теме «Год за годом» (УМК </a:t>
            </a:r>
            <a:r>
              <a:rPr lang="ru-RU" sz="3200" b="0" i="0" u="none" strike="noStrike" cap="none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Spotlight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)»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Устинова Кристина Вадимовна</a:t>
            </a:r>
            <a:endParaRPr lang="ru-RU" dirty="0">
              <a:ea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школа-интернат, городской округ Жуковский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AEC5AB-562A-4FDE-B58C-73571D8308AD}"/>
              </a:ext>
            </a:extLst>
          </p:cNvPr>
          <p:cNvSpPr txBox="1"/>
          <p:nvPr/>
        </p:nvSpPr>
        <p:spPr>
          <a:xfrm>
            <a:off x="2243713" y="2229700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>
                <a:solidFill>
                  <a:srgbClr val="81858C"/>
                </a:solidFill>
                <a:effectLst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F162F-5DDF-448C-A49E-E5BDEB31506C}"/>
              </a:ext>
            </a:extLst>
          </p:cNvPr>
          <p:cNvSpPr txBox="1"/>
          <p:nvPr/>
        </p:nvSpPr>
        <p:spPr>
          <a:xfrm>
            <a:off x="911816" y="1692322"/>
            <a:ext cx="1100252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3. Сложность с переносом на другие темы.</a:t>
            </a:r>
            <a:b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Без специально подготовленных визуальных опор (карточек, шаблонов) дети с ЗПР испытывают затруднения при самостоятельном применении структуры RAFT в новом контексте. Технология требует систематического использования на протяжении нескольких уроков для закрепления алгоритма.</a:t>
            </a:r>
          </a:p>
          <a:p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4.Ограниченность форматов для письменной речи.</a:t>
            </a:r>
            <a:b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Не все форматы (например, пост в блоге, объявление) привычны для детей 5 класса с ЗПР. Для успешной работы необходимо предварительное знакомство с каждым форматом на доступных примерах.</a:t>
            </a:r>
          </a:p>
        </p:txBody>
      </p:sp>
    </p:spTree>
    <p:extLst>
      <p:ext uri="{BB962C8B-B14F-4D97-AF65-F5344CB8AC3E}">
        <p14:creationId xmlns:p14="http://schemas.microsoft.com/office/powerpoint/2010/main" val="979433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AEC5AB-562A-4FDE-B58C-73571D8308AD}"/>
              </a:ext>
            </a:extLst>
          </p:cNvPr>
          <p:cNvSpPr txBox="1"/>
          <p:nvPr/>
        </p:nvSpPr>
        <p:spPr>
          <a:xfrm>
            <a:off x="2243713" y="2229700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>
                <a:solidFill>
                  <a:srgbClr val="81858C"/>
                </a:solidFill>
                <a:effectLst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F162F-5DDF-448C-A49E-E5BDEB31506C}"/>
              </a:ext>
            </a:extLst>
          </p:cNvPr>
          <p:cNvSpPr txBox="1"/>
          <p:nvPr/>
        </p:nvSpPr>
        <p:spPr>
          <a:xfrm>
            <a:off x="432258" y="1937982"/>
            <a:ext cx="11327483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i="0" dirty="0">
                <a:solidFill>
                  <a:srgbClr val="0F1115"/>
                </a:solidFill>
                <a:effectLst/>
                <a:latin typeface="quote-cjk-patch"/>
              </a:rPr>
              <a:t>5. </a:t>
            </a:r>
            <a:r>
              <a:rPr lang="ru-RU" sz="2800" b="1" i="0" dirty="0">
                <a:solidFill>
                  <a:srgbClr val="0F1115"/>
                </a:solidFill>
                <a:effectLst/>
                <a:latin typeface="quote-cjk-patch"/>
              </a:rPr>
              <a:t>Затраты времени на подготовку материалов.</a:t>
            </a:r>
            <a:b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Подготовка индивидуальных конвертов, цветных карточек, трёх уровней речевых опор и чек-листов требует значительного времени учителя. Без наличия готовой базы материалов технология труднореализуема в повседневной практике.</a:t>
            </a:r>
          </a:p>
          <a:p>
            <a:pPr algn="l"/>
            <a:endParaRPr lang="ru-RU" sz="2800" dirty="0">
              <a:solidFill>
                <a:srgbClr val="0F1115"/>
              </a:solidFill>
              <a:latin typeface="quote-cjk-patch"/>
            </a:endParaRPr>
          </a:p>
          <a:p>
            <a:pPr algn="l"/>
            <a:endParaRPr lang="ru-RU" sz="2800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/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Таким образом, технология RAFT при работе с детьми с ЗПР является </a:t>
            </a:r>
            <a:r>
              <a:rPr lang="ru-RU" sz="2800" b="1" i="0" dirty="0">
                <a:solidFill>
                  <a:srgbClr val="0F1115"/>
                </a:solidFill>
                <a:effectLst/>
                <a:latin typeface="quote-cjk-patch"/>
              </a:rPr>
              <a:t>эффективным, но </a:t>
            </a:r>
            <a:r>
              <a:rPr lang="ru-RU" sz="2800" b="1" i="0" dirty="0" err="1">
                <a:solidFill>
                  <a:srgbClr val="0F1115"/>
                </a:solidFill>
                <a:effectLst/>
                <a:latin typeface="quote-cjk-patch"/>
              </a:rPr>
              <a:t>ресурсозатратным</a:t>
            </a:r>
            <a:r>
              <a:rPr lang="ru-RU" sz="2800" b="1" i="0" dirty="0">
                <a:solidFill>
                  <a:srgbClr val="0F1115"/>
                </a:solidFill>
                <a:effectLst/>
                <a:latin typeface="quote-cjk-patch"/>
              </a:rPr>
              <a:t> инструментом</a:t>
            </a:r>
            <a:r>
              <a:rPr lang="ru-RU" sz="2800" b="0" i="0" dirty="0">
                <a:solidFill>
                  <a:srgbClr val="0F1115"/>
                </a:solidFill>
                <a:effectLst/>
                <a:latin typeface="quote-cjk-patch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113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452401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Цель:</a:t>
            </a:r>
            <a:r>
              <a:rPr lang="en-US" dirty="0"/>
              <a:t> </a:t>
            </a:r>
            <a:r>
              <a:rPr lang="en-US" dirty="0">
                <a:solidFill>
                  <a:srgbClr val="0F1115"/>
                </a:solidFill>
                <a:latin typeface="quote-cjk-patch"/>
              </a:rPr>
              <a:t>c</a:t>
            </a:r>
            <a:r>
              <a:rPr lang="ru-RU" b="0" i="0" dirty="0" err="1">
                <a:solidFill>
                  <a:srgbClr val="0F1115"/>
                </a:solidFill>
                <a:effectLst/>
                <a:latin typeface="quote-cjk-patch"/>
              </a:rPr>
              <a:t>оздание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 условий для развития письменной речи и коммуникативных навыков обучающихся с ЗПР через использование технологии RAFT на уроке английского языка.</a:t>
            </a:r>
            <a:endParaRPr lang="en-US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marL="114300" indent="0" algn="l">
              <a:buNone/>
            </a:pPr>
            <a:endParaRPr lang="en-US" dirty="0"/>
          </a:p>
          <a:p>
            <a:pPr marL="114300" indent="0" algn="l">
              <a:buNone/>
            </a:pPr>
            <a:r>
              <a:rPr lang="ru-RU" dirty="0"/>
              <a:t>Задачи:</a:t>
            </a:r>
            <a:endParaRPr lang="en-US" dirty="0"/>
          </a:p>
          <a:p>
            <a:pPr algn="l"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Познакомить учащихся с элементами технологии RAFT (роль, аудитория, формат, тема) с опорой на визуальные схемы.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Обучить составлению короткого письменного высказывания от лица выбранного персонажа (времена года, погода) с учётом адресата.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Развивать навыки смыслового чтения и работы с лексикой по теме «Времена года. Погода».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Формировать умение работать в паре/группе, используя пошаговые инструкции.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Корректировать внимание, мышление и связную речь через практико-ориентированные задания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114300" indent="0" algn="l">
              <a:buNone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RAFT (</a:t>
            </a:r>
            <a:r>
              <a:rPr lang="ru-RU" b="0" i="0" dirty="0" err="1">
                <a:solidFill>
                  <a:srgbClr val="0F1115"/>
                </a:solidFill>
                <a:effectLst/>
                <a:latin typeface="quote-cjk-patch"/>
              </a:rPr>
              <a:t>Role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 – </a:t>
            </a:r>
            <a:r>
              <a:rPr lang="ru-RU" b="0" i="0" dirty="0" err="1">
                <a:solidFill>
                  <a:srgbClr val="0F1115"/>
                </a:solidFill>
                <a:effectLst/>
                <a:latin typeface="quote-cjk-patch"/>
              </a:rPr>
              <a:t>Audience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 – Format – </a:t>
            </a:r>
            <a:r>
              <a:rPr lang="ru-RU" b="0" i="0" dirty="0" err="1">
                <a:solidFill>
                  <a:srgbClr val="0F1115"/>
                </a:solidFill>
                <a:effectLst/>
                <a:latin typeface="quote-cjk-patch"/>
              </a:rPr>
              <a:t>Topic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) — это технология обучения письменной речи, которая помогает ученикам осознанно подходить к созданию текста.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err="1">
                <a:solidFill>
                  <a:srgbClr val="0F1115"/>
                </a:solidFill>
                <a:effectLst/>
                <a:latin typeface="quote-cjk-patch"/>
              </a:rPr>
              <a:t>Role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(роль)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— ученик выбирает или получает роль, от лица которой будет писать (например, персонаж учебника, природное явление, сказочный герой).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err="1">
                <a:solidFill>
                  <a:srgbClr val="0F1115"/>
                </a:solidFill>
                <a:effectLst/>
                <a:latin typeface="quote-cjk-patch"/>
              </a:rPr>
              <a:t>Audience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(аудитория)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— тот, кому адресован текст (другой ученик, учитель, родитель, литературный персонаж).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Format (формат)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— форма текста (письмо, открытка, объявление, пост в соцсети, короткая история).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 err="1">
                <a:solidFill>
                  <a:srgbClr val="0F1115"/>
                </a:solidFill>
                <a:effectLst/>
                <a:latin typeface="quote-cjk-patch"/>
              </a:rPr>
              <a:t>Topic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 (тема)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— предмет высказывания (например, любимое время года, погода сегодня, приглашение на прогулку).</a:t>
            </a:r>
          </a:p>
          <a:p>
            <a:pPr marL="114300" indent="0" algn="l">
              <a:buNone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Для обучающихся с ЗПР технология адаптируется: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используются визуальные карточки с обозначением ролей и форматов;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предлагаются готовые речевые опоры (шаблоны предложений);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объём текста сокращается (3–5 предложений);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допускается работа в паре или с частичной помощью учителя;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ru-RU" dirty="0"/>
            </a:br>
            <a:r>
              <a:rPr lang="ru-RU" dirty="0"/>
              <a:t>Практическая значимость </a:t>
            </a:r>
            <a:br>
              <a:rPr lang="ru-RU" dirty="0"/>
            </a:br>
            <a:br>
              <a:rPr lang="ru-RU" dirty="0"/>
            </a:b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3833DD6-7899-4A85-9C68-32C675C71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101619"/>
              </p:ext>
            </p:extLst>
          </p:nvPr>
        </p:nvGraphicFramePr>
        <p:xfrm>
          <a:off x="569166" y="1765135"/>
          <a:ext cx="10402079" cy="4107180"/>
        </p:xfrm>
        <a:graphic>
          <a:graphicData uri="http://schemas.openxmlformats.org/drawingml/2006/table">
            <a:tbl>
              <a:tblPr/>
              <a:tblGrid>
                <a:gridCol w="1667075">
                  <a:extLst>
                    <a:ext uri="{9D8B030D-6E8A-4147-A177-3AD203B41FA5}">
                      <a16:colId xmlns:a16="http://schemas.microsoft.com/office/drawing/2014/main" val="3526333284"/>
                    </a:ext>
                  </a:extLst>
                </a:gridCol>
                <a:gridCol w="2183751">
                  <a:extLst>
                    <a:ext uri="{9D8B030D-6E8A-4147-A177-3AD203B41FA5}">
                      <a16:colId xmlns:a16="http://schemas.microsoft.com/office/drawing/2014/main" val="2139997253"/>
                    </a:ext>
                  </a:extLst>
                </a:gridCol>
                <a:gridCol w="2183751">
                  <a:extLst>
                    <a:ext uri="{9D8B030D-6E8A-4147-A177-3AD203B41FA5}">
                      <a16:colId xmlns:a16="http://schemas.microsoft.com/office/drawing/2014/main" val="3802029081"/>
                    </a:ext>
                  </a:extLst>
                </a:gridCol>
                <a:gridCol w="2183751">
                  <a:extLst>
                    <a:ext uri="{9D8B030D-6E8A-4147-A177-3AD203B41FA5}">
                      <a16:colId xmlns:a16="http://schemas.microsoft.com/office/drawing/2014/main" val="2692157131"/>
                    </a:ext>
                  </a:extLst>
                </a:gridCol>
                <a:gridCol w="2183751">
                  <a:extLst>
                    <a:ext uri="{9D8B030D-6E8A-4147-A177-3AD203B41FA5}">
                      <a16:colId xmlns:a16="http://schemas.microsoft.com/office/drawing/2014/main" val="1380687430"/>
                    </a:ext>
                  </a:extLst>
                </a:gridCol>
              </a:tblGrid>
              <a:tr h="40386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quote-cjk-patch"/>
                        </a:rPr>
                        <a:t>Урок / тема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>
                          <a:effectLst/>
                          <a:latin typeface="quote-cjk-patch"/>
                        </a:rPr>
                        <a:t>Роль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quote-cjk-patch"/>
                        </a:rPr>
                        <a:t>Аудитория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>
                          <a:effectLst/>
                          <a:latin typeface="quote-cjk-patch"/>
                        </a:rPr>
                        <a:t>Формат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effectLst/>
                          <a:latin typeface="quote-cjk-patch"/>
                        </a:rPr>
                        <a:t>Тема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82448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  <a:latin typeface="quote-cjk-patch"/>
                        </a:rPr>
                        <a:t>7a «</a:t>
                      </a:r>
                      <a:r>
                        <a:rPr lang="ru-RU" sz="1400" b="0">
                          <a:effectLst/>
                          <a:latin typeface="quote-cjk-patch"/>
                        </a:rPr>
                        <a:t>Времена года»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Снеговик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Младший брат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Открытка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Почему зима – весёлое время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7907328"/>
                  </a:ext>
                </a:extLst>
              </a:tr>
              <a:tr h="40386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  <a:latin typeface="quote-cjk-patch"/>
                        </a:rPr>
                        <a:t>7a «</a:t>
                      </a:r>
                      <a:r>
                        <a:rPr lang="ru-RU" sz="1400" b="0">
                          <a:effectLst/>
                          <a:latin typeface="quote-cjk-patch"/>
                        </a:rPr>
                        <a:t>Погода»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Тучка с дождём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Ученики класса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Объявление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«Сегодня нужны зонты»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403024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  <a:latin typeface="quote-cjk-patch"/>
                        </a:rPr>
                        <a:t>7b «</a:t>
                      </a:r>
                      <a:r>
                        <a:rPr lang="ru-RU" sz="1400" b="0">
                          <a:effectLst/>
                          <a:latin typeface="quote-cjk-patch"/>
                        </a:rPr>
                        <a:t>Одежда по погоде»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Мама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Ребёнок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Список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Что надеть сегодня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350421"/>
                  </a:ext>
                </a:extLst>
              </a:tr>
              <a:tr h="681974"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7b «Занятия в разное время года»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Ребёнок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Бабушка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Письмо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Как я провожу лето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24323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7с «Мой любимый месяц»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Календарь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Друзья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>
                          <a:effectLst/>
                          <a:latin typeface="quote-cjk-patch"/>
                        </a:rPr>
                        <a:t>SMS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Приглашение на день рождения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99556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Закрепление модуля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Фотограф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Подписчики в блоге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>
                          <a:effectLst/>
                          <a:latin typeface="quote-cjk-patch"/>
                        </a:rPr>
                        <a:t>Пост с фото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quote-cjk-patch"/>
                        </a:rPr>
                        <a:t>Лучший сезон для фото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10463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Практическая значимость </a:t>
            </a:r>
            <a:br>
              <a:rPr lang="ru-RU" dirty="0"/>
            </a:br>
            <a:br>
              <a:rPr lang="ru-RU" dirty="0"/>
            </a:b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dirty="0"/>
              <a:t>Такой подход позволяет многократно применять RAFT в рамках одного модуля, постепенно усложняя задания и увеличивая долю самостоятельности учащихся. Для детей с ЗПР на каждом этапе сохраняется визуальная опора и возможность работы в парах.</a:t>
            </a:r>
            <a:br>
              <a:rPr lang="ru-RU" sz="2177" i="1" dirty="0"/>
            </a:br>
            <a:br>
              <a:rPr lang="ru-RU" sz="2177" i="1" dirty="0"/>
            </a:br>
            <a:endParaRPr sz="2177" i="1" dirty="0"/>
          </a:p>
        </p:txBody>
      </p:sp>
    </p:spTree>
    <p:extLst>
      <p:ext uri="{BB962C8B-B14F-4D97-AF65-F5344CB8AC3E}">
        <p14:creationId xmlns:p14="http://schemas.microsoft.com/office/powerpoint/2010/main" val="360915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4FF1E42-1D1A-4A42-A01E-99D344CB491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l="20590" r="20590"/>
          <a:stretch>
            <a:fillRect/>
          </a:stretch>
        </p:blipFill>
        <p:spPr>
          <a:xfrm>
            <a:off x="9021170" y="3750207"/>
            <a:ext cx="3239287" cy="2557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501510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Объяснение задания</a:t>
            </a:r>
            <a:b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Учитель: </a:t>
            </a:r>
            <a:r>
              <a:rPr lang="ru-RU" b="0" i="1" dirty="0">
                <a:solidFill>
                  <a:srgbClr val="0F1115"/>
                </a:solidFill>
                <a:effectLst/>
                <a:latin typeface="quote-cjk-patch"/>
              </a:rPr>
              <a:t>«Сегодня вы будете писать небольшие тексты. Вы выберете, кем вы будете, кому напишете, в каком виде и о чём. Всё это есть в ваших конвертах. Сначала выберите карточки, потом с помощью помощников (шаблонов) составьте текст».</a:t>
            </a:r>
            <a:endParaRPr lang="ru-RU" b="0" i="0" dirty="0">
              <a:solidFill>
                <a:srgbClr val="0F1115"/>
              </a:solidFill>
              <a:effectLst/>
              <a:latin typeface="quote-cjk-patch"/>
            </a:endParaRP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Работа в парах (10–12 минут)</a:t>
            </a:r>
            <a:b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Каждая пара получает: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Набор карточек с вариантами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ролей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,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аудиторий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,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форматов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, </a:t>
            </a: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тем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 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Лист с речевыми опорами (три уровня сложности);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Лист-план для самопроверки (чек-лист).</a:t>
            </a: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Учащиеся выбирают по </a:t>
            </a: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одной карточке из каждой категории, затем с помощью шаблона составляют текст.</a:t>
            </a:r>
            <a:b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Учитель помогает отдельным парам, при необходимости корректирует выбор.</a:t>
            </a:r>
          </a:p>
          <a:p>
            <a:pPr algn="l">
              <a:buFont typeface="+mj-lt"/>
              <a:buAutoNum type="arabicPeriod"/>
            </a:pPr>
            <a:r>
              <a:rPr lang="ru-RU" b="1" i="0" dirty="0">
                <a:solidFill>
                  <a:srgbClr val="0F1115"/>
                </a:solidFill>
                <a:effectLst/>
                <a:latin typeface="quote-cjk-patch"/>
              </a:rPr>
              <a:t>Презентация (3–4 минуты)</a:t>
            </a:r>
            <a:b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b="0" i="0" dirty="0">
                <a:solidFill>
                  <a:srgbClr val="0F1115"/>
                </a:solidFill>
                <a:effectLst/>
                <a:latin typeface="quote-cjk-patch"/>
              </a:rPr>
              <a:t>2–3 пары зачитывают свои тексты. 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2AC65D9-6297-4CC9-88A8-A402CEDB4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92276"/>
              </p:ext>
            </p:extLst>
          </p:nvPr>
        </p:nvGraphicFramePr>
        <p:xfrm>
          <a:off x="6934200" y="2057400"/>
          <a:ext cx="4789227" cy="4567401"/>
        </p:xfrm>
        <a:graphic>
          <a:graphicData uri="http://schemas.openxmlformats.org/drawingml/2006/table">
            <a:tbl>
              <a:tblPr/>
              <a:tblGrid>
                <a:gridCol w="1596409">
                  <a:extLst>
                    <a:ext uri="{9D8B030D-6E8A-4147-A177-3AD203B41FA5}">
                      <a16:colId xmlns:a16="http://schemas.microsoft.com/office/drawing/2014/main" val="2427342822"/>
                    </a:ext>
                  </a:extLst>
                </a:gridCol>
                <a:gridCol w="1596409">
                  <a:extLst>
                    <a:ext uri="{9D8B030D-6E8A-4147-A177-3AD203B41FA5}">
                      <a16:colId xmlns:a16="http://schemas.microsoft.com/office/drawing/2014/main" val="3390385536"/>
                    </a:ext>
                  </a:extLst>
                </a:gridCol>
                <a:gridCol w="1596409">
                  <a:extLst>
                    <a:ext uri="{9D8B030D-6E8A-4147-A177-3AD203B41FA5}">
                      <a16:colId xmlns:a16="http://schemas.microsoft.com/office/drawing/2014/main" val="2579719782"/>
                    </a:ext>
                  </a:extLst>
                </a:gridCol>
              </a:tblGrid>
              <a:tr h="438978"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Что проверить?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Да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>
                          <a:effectLst/>
                          <a:latin typeface="quote-cjk-patch"/>
                        </a:rPr>
                        <a:t>Нет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146198"/>
                  </a:ext>
                </a:extLst>
              </a:tr>
              <a:tr h="590724"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Я указал(а), от кого текст (роль)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141653"/>
                  </a:ext>
                </a:extLst>
              </a:tr>
              <a:tr h="742469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Я написал(а), кому этот текст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914589"/>
                  </a:ext>
                </a:extLst>
              </a:tr>
              <a:tr h="590724"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У меня есть обращение и подпись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69106"/>
                  </a:ext>
                </a:extLst>
              </a:tr>
              <a:tr h="894214"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Я использовал(а) 3–5 предложений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128690"/>
                  </a:ext>
                </a:extLst>
              </a:tr>
              <a:tr h="894214"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В тексте есть слова о погоде или времени года</a:t>
                      </a:r>
                    </a:p>
                  </a:txBody>
                  <a:tcPr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R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☐</a:t>
                      </a:r>
                    </a:p>
                  </a:txBody>
                  <a:tcPr marL="15240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678187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5F80B3E9-28FB-481F-875C-E75FDC082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1241889"/>
            <a:ext cx="4486275" cy="8155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03136" rIns="0" bIns="101568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>
                <a:ln>
                  <a:noFill/>
                </a:ln>
                <a:solidFill>
                  <a:srgbClr val="0F1115"/>
                </a:solidFill>
                <a:effectLst/>
                <a:latin typeface="quote-cjk-patch"/>
              </a:rPr>
              <a:t> Чек-лист для самопроверки (на парту)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691991-2830-46DB-9422-D6B990EFAB9C}"/>
              </a:ext>
            </a:extLst>
          </p:cNvPr>
          <p:cNvSpPr txBox="1"/>
          <p:nvPr/>
        </p:nvSpPr>
        <p:spPr>
          <a:xfrm>
            <a:off x="5224368" y="351830"/>
            <a:ext cx="6127844" cy="11464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ROLE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1400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👤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AUDIENCE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1400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👥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FORMAT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1400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📄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50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TOPIC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1400" dirty="0">
                <a:solidFill>
                  <a:srgbClr val="0F1115"/>
                </a:solidFill>
                <a:effectLst/>
                <a:latin typeface="Segoe UI Emoji" panose="020B0502040204020203" pitchFamily="34" charset="0"/>
                <a:ea typeface="Times New Roman" panose="02020603050405020304" pitchFamily="18" charset="0"/>
                <a:cs typeface="Segoe UI Emoji" panose="020B0502040204020203" pitchFamily="34" charset="0"/>
              </a:rPr>
              <a:t>📝</a:t>
            </a:r>
            <a:r>
              <a:rPr lang="ru-RU" sz="140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72841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Речевые образцы</a:t>
            </a:r>
            <a:endParaRPr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F3A9A5-D157-41B4-9B98-1527710CEA60}"/>
              </a:ext>
            </a:extLst>
          </p:cNvPr>
          <p:cNvSpPr txBox="1"/>
          <p:nvPr/>
        </p:nvSpPr>
        <p:spPr>
          <a:xfrm>
            <a:off x="180833" y="2532617"/>
            <a:ext cx="60937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Dear _____ ,  </a:t>
            </a:r>
          </a:p>
          <a:p>
            <a:r>
              <a:rPr lang="en-US" dirty="0"/>
              <a:t>I am _____ .  </a:t>
            </a:r>
          </a:p>
          <a:p>
            <a:r>
              <a:rPr lang="en-US" dirty="0"/>
              <a:t>It is _____ and _____ .  </a:t>
            </a:r>
          </a:p>
          <a:p>
            <a:r>
              <a:rPr lang="en-US" dirty="0"/>
              <a:t>I like to _____ .  </a:t>
            </a:r>
          </a:p>
          <a:p>
            <a:r>
              <a:rPr lang="en-US" dirty="0"/>
              <a:t>Let's _____ !  </a:t>
            </a:r>
          </a:p>
          <a:p>
            <a:r>
              <a:rPr lang="en-US" dirty="0"/>
              <a:t>Love, _____ .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59A7F1-8D39-4223-8F39-6F650C2DADB4}"/>
              </a:ext>
            </a:extLst>
          </p:cNvPr>
          <p:cNvSpPr txBox="1"/>
          <p:nvPr/>
        </p:nvSpPr>
        <p:spPr>
          <a:xfrm>
            <a:off x="2450224" y="2640338"/>
            <a:ext cx="210812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Hello, _____ !  </a:t>
            </a:r>
          </a:p>
          <a:p>
            <a:r>
              <a:rPr lang="en-US" dirty="0"/>
              <a:t>I am a / an _____ .  </a:t>
            </a:r>
          </a:p>
          <a:p>
            <a:r>
              <a:rPr lang="en-US" dirty="0"/>
              <a:t>The weather is _____ .  </a:t>
            </a:r>
          </a:p>
          <a:p>
            <a:r>
              <a:rPr lang="en-US" dirty="0"/>
              <a:t>I can _____ .  </a:t>
            </a:r>
          </a:p>
          <a:p>
            <a:r>
              <a:rPr lang="en-US" dirty="0"/>
              <a:t>Do you want to _____ ?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9471BC-75D6-40FF-9EB4-8A068DF05CA2}"/>
              </a:ext>
            </a:extLst>
          </p:cNvPr>
          <p:cNvSpPr txBox="1"/>
          <p:nvPr/>
        </p:nvSpPr>
        <p:spPr>
          <a:xfrm>
            <a:off x="180833" y="5207313"/>
            <a:ext cx="42819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dirty="0">
                <a:solidFill>
                  <a:srgbClr val="0F1115"/>
                </a:solidFill>
                <a:effectLst/>
                <a:latin typeface="quote-cjk-patch"/>
              </a:rPr>
              <a:t>Напиши 3–5 предложений, используя слова из рамочки. Не забудь указать, от кого текст</a:t>
            </a:r>
            <a:endParaRPr lang="ru-RU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ED58DA-B550-4C44-B564-16976F5B0FED}"/>
              </a:ext>
            </a:extLst>
          </p:cNvPr>
          <p:cNvSpPr txBox="1"/>
          <p:nvPr/>
        </p:nvSpPr>
        <p:spPr>
          <a:xfrm>
            <a:off x="180833" y="4300852"/>
            <a:ext cx="42819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solidFill>
                  <a:srgbClr val="0F1115"/>
                </a:solidFill>
                <a:effectLst/>
                <a:latin typeface="quote-cjk-patch"/>
              </a:rPr>
              <a:t>Слова для вставки даны : </a:t>
            </a:r>
            <a:r>
              <a:rPr lang="en-US" sz="1800" b="0" i="1" dirty="0">
                <a:solidFill>
                  <a:srgbClr val="0F1115"/>
                </a:solidFill>
                <a:effectLst/>
                <a:latin typeface="quote-cjk-patch"/>
              </a:rPr>
              <a:t>sunny, cold, snowy, rainy, play snowballs, ride a bike, jump in puddles</a:t>
            </a:r>
            <a:r>
              <a:rPr lang="en-US" sz="1800" b="0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  <a:endParaRPr lang="ru-RU" sz="180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A4CFAFA-E807-4497-9182-A773779B4566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t="20557" b="205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2077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AEC5AB-562A-4FDE-B58C-73571D8308AD}"/>
              </a:ext>
            </a:extLst>
          </p:cNvPr>
          <p:cNvSpPr txBox="1"/>
          <p:nvPr/>
        </p:nvSpPr>
        <p:spPr>
          <a:xfrm>
            <a:off x="2243713" y="2229700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>
                <a:solidFill>
                  <a:srgbClr val="81858C"/>
                </a:solidFill>
                <a:effectLst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F162F-5DDF-448C-A49E-E5BDEB31506C}"/>
              </a:ext>
            </a:extLst>
          </p:cNvPr>
          <p:cNvSpPr txBox="1"/>
          <p:nvPr/>
        </p:nvSpPr>
        <p:spPr>
          <a:xfrm>
            <a:off x="911816" y="1915801"/>
            <a:ext cx="1072356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Использование технологии RAFT в 5 классе с обучающимися с ЗПР на материале модуля «Year </a:t>
            </a:r>
            <a:r>
              <a:rPr lang="ru-RU" sz="2400" b="0" dirty="0" err="1">
                <a:solidFill>
                  <a:srgbClr val="0F1115"/>
                </a:solidFill>
                <a:effectLst/>
                <a:latin typeface="quote-cjk-patch"/>
              </a:rPr>
              <a:t>after</a:t>
            </a: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 </a:t>
            </a:r>
            <a:r>
              <a:rPr lang="ru-RU" sz="2400" b="0" dirty="0" err="1">
                <a:solidFill>
                  <a:srgbClr val="0F1115"/>
                </a:solidFill>
                <a:effectLst/>
                <a:latin typeface="quote-cjk-patch"/>
              </a:rPr>
              <a:t>year</a:t>
            </a: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» показало свою </a:t>
            </a:r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практическую значимость</a:t>
            </a: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визуализация элементов  помогает учащимся удерживать структуру высказывания и снижает тревожность;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наличие чёткой роли и адресата повышает мотивацию и делает письменную речь осмысленной, а не механической;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работа в парах с дифференцированными речевыми опорами позволяет каждому ученику почувствовать успех;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технология способствует формированию коммуникативных навыков, развитию связной речи и функциональной грамотности.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AEC5AB-562A-4FDE-B58C-73571D8308AD}"/>
              </a:ext>
            </a:extLst>
          </p:cNvPr>
          <p:cNvSpPr txBox="1"/>
          <p:nvPr/>
        </p:nvSpPr>
        <p:spPr>
          <a:xfrm>
            <a:off x="2243713" y="2229700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>
                <a:solidFill>
                  <a:srgbClr val="81858C"/>
                </a:solidFill>
                <a:effectLst/>
              </a:rPr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F162F-5DDF-448C-A49E-E5BDEB31506C}"/>
              </a:ext>
            </a:extLst>
          </p:cNvPr>
          <p:cNvSpPr txBox="1"/>
          <p:nvPr/>
        </p:nvSpPr>
        <p:spPr>
          <a:xfrm>
            <a:off x="911816" y="1692322"/>
            <a:ext cx="1100252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Вместе с тем в ходе апробации были выявлены </a:t>
            </a:r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сложности</a:t>
            </a: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, которые необходимо учитывать при планировании и проведении подобных занятий:</a:t>
            </a:r>
          </a:p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Ограниченный объём внимания и быстрая утомляемость.</a:t>
            </a:r>
            <a:b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Детям с ЗПР сложно удерживать одновременно четыре элемента технологии. Без постоянного визуального напоминания часть учащихся «теряет» один из элементов, и текст получается неполным.</a:t>
            </a:r>
          </a:p>
          <a:p>
            <a:pPr>
              <a:buFont typeface="+mj-lt"/>
              <a:buAutoNum type="arabicPeriod"/>
            </a:pPr>
            <a:r>
              <a:rPr lang="ru-RU" sz="2400" b="1" dirty="0">
                <a:solidFill>
                  <a:srgbClr val="0F1115"/>
                </a:solidFill>
                <a:effectLst/>
                <a:latin typeface="quote-cjk-patch"/>
              </a:rPr>
              <a:t>Трудности выбора.</a:t>
            </a:r>
            <a:b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</a:br>
            <a:r>
              <a:rPr lang="ru-RU" sz="2400" b="0" dirty="0">
                <a:solidFill>
                  <a:srgbClr val="0F1115"/>
                </a:solidFill>
                <a:effectLst/>
                <a:latin typeface="quote-cjk-patch"/>
              </a:rPr>
              <a:t>Когда перед ребёнком оказывается несколько карточек в каждой категории, процесс выбора может затягиваться или вызывать растерянность. Некоторые учащиеся подолгу не могут определиться с ролью или форматом, что снижает темп работы.</a:t>
            </a:r>
          </a:p>
          <a:p>
            <a:endParaRPr lang="ru-RU" sz="2400" b="0" dirty="0">
              <a:solidFill>
                <a:srgbClr val="0F1115"/>
              </a:solidFill>
              <a:effectLst/>
              <a:latin typeface="quote-cjk-patch"/>
            </a:endParaRPr>
          </a:p>
        </p:txBody>
      </p:sp>
    </p:spTree>
    <p:extLst>
      <p:ext uri="{BB962C8B-B14F-4D97-AF65-F5344CB8AC3E}">
        <p14:creationId xmlns:p14="http://schemas.microsoft.com/office/powerpoint/2010/main" val="1304124283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1100</Words>
  <Application>Microsoft Office PowerPoint</Application>
  <PresentationFormat>Широкоэкранный</PresentationFormat>
  <Paragraphs>136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quote-cjk-patch</vt:lpstr>
      <vt:lpstr>Segoe UI Emoji</vt:lpstr>
      <vt:lpstr>Symbol</vt:lpstr>
      <vt:lpstr>Times New Roman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 Практическая значимость    </vt:lpstr>
      <vt:lpstr>      Практическая значимость    Такой подход позволяет многократно применять RAFT в рамках одного модуля, постепенно усложняя задания и увеличивая долю самостоятельности учащихся. Для детей с ЗПР на каждом этапе сохраняется визуальная опора и возможность работы в парах.  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leshka_ustinov@mail.ru</cp:lastModifiedBy>
  <cp:revision>2</cp:revision>
  <dcterms:created xsi:type="dcterms:W3CDTF">2024-01-14T08:39:34Z</dcterms:created>
  <dcterms:modified xsi:type="dcterms:W3CDTF">2026-03-25T19:44:35Z</dcterms:modified>
</cp:coreProperties>
</file>