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1"/>
  </p:sldMasterIdLst>
  <p:notesMasterIdLst>
    <p:notesMasterId r:id="rId11"/>
  </p:notesMasterIdLst>
  <p:sldIdLst>
    <p:sldId id="256" r:id="rId2"/>
    <p:sldId id="268" r:id="rId3"/>
    <p:sldId id="267" r:id="rId4"/>
    <p:sldId id="269" r:id="rId5"/>
    <p:sldId id="258" r:id="rId6"/>
    <p:sldId id="270" r:id="rId7"/>
    <p:sldId id="271" r:id="rId8"/>
    <p:sldId id="261" r:id="rId9"/>
    <p:sldId id="262" r:id="rId10"/>
  </p:sldIdLst>
  <p:sldSz cx="12192000" cy="68580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GoogleSlidesCustomDataVersion2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12" roundtripDataSignature="AMtx7miOjUEDprTQvQpSf3TMTTiCtVTq9Q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howGuides="1">
      <p:cViewPr varScale="1">
        <p:scale>
          <a:sx n="80" d="100"/>
          <a:sy n="80" d="100"/>
        </p:scale>
        <p:origin x="682" y="4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customschemas.google.com/relationships/presentationmetadata" Target="metadata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ru-RU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90" name="Google Shape;90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g3352f216e9d_0_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dirty="0"/>
          </a:p>
        </p:txBody>
      </p:sp>
      <p:sp>
        <p:nvSpPr>
          <p:cNvPr id="104" name="Google Shape;104;g3352f216e9d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10" name="Google Shape;110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54606739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15" name="Google Shape;115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368217279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22" name="Google Shape;122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p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/>
          </a:p>
        </p:txBody>
      </p:sp>
      <p:sp>
        <p:nvSpPr>
          <p:cNvPr id="127" name="Google Shape;127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и объект" type="obj">
  <p:cSld name="OBJECT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8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" name="Google Shape;17;p8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8" name="Google Shape;18;p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Объект с подписью" type="objTx">
  <p:cSld name="OBJECT_WITH_CAPTION_TEXT"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17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1" name="Google Shape;71;p17"/>
          <p:cNvSpPr txBox="1">
            <a:spLocks noGrp="1"/>
          </p:cNvSpPr>
          <p:nvPr>
            <p:ph type="body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marL="2286000" lvl="4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72" name="Google Shape;72;p17"/>
          <p:cNvSpPr txBox="1">
            <a:spLocks noGrp="1"/>
          </p:cNvSpPr>
          <p:nvPr>
            <p:ph type="body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73" name="Google Shape;73;p1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4" name="Google Shape;74;p1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5" name="Google Shape;75;p1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и вертикальный текст" type="vertTx">
  <p:cSld name="VERTICAL_TEXT">
    <p:spTree>
      <p:nvGrpSpPr>
        <p:cNvPr id="1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p18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8" name="Google Shape;78;p18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9" name="Google Shape;79;p1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0" name="Google Shape;80;p1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1" name="Google Shape;81;p1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Вертикальный заголовок и текст" type="vertTitleAndTx">
  <p:cSld name="VERTICAL_TITLE_AND_VERTICAL_TEXT"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p19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4" name="Google Shape;84;p19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5" name="Google Shape;85;p1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6" name="Google Shape;86;p1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7" name="Google Shape;87;p1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Пустой слайд" type="blank">
  <p:cSld name="BLANK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1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" name="Google Shape;23;p1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4" name="Google Shape;24;p1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Рисунок с подписью" type="picTx">
  <p:cSld name="PICTURE_WITH_CAPTION_TEXT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10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10"/>
          <p:cNvSpPr>
            <a:spLocks noGrp="1"/>
          </p:cNvSpPr>
          <p:nvPr>
            <p:ph type="pic" idx="2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28" name="Google Shape;28;p10"/>
          <p:cNvSpPr txBox="1">
            <a:spLocks noGrp="1"/>
          </p:cNvSpPr>
          <p:nvPr>
            <p:ph type="body" idx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29" name="Google Shape;29;p1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0" name="Google Shape;30;p1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1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Сравнение" type="tx">
  <p:cSld name="TITLE_AND_BODY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11"/>
          <p:cNvSpPr txBox="1">
            <a:spLocks noGrp="1"/>
          </p:cNvSpPr>
          <p:nvPr>
            <p:ph type="title"/>
          </p:nvPr>
        </p:nvSpPr>
        <p:spPr>
          <a:xfrm>
            <a:off x="839787" y="365125"/>
            <a:ext cx="10515601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4" name="Google Shape;34;p11"/>
          <p:cNvSpPr txBox="1">
            <a:spLocks noGrp="1"/>
          </p:cNvSpPr>
          <p:nvPr>
            <p:ph type="body" idx="1"/>
          </p:nvPr>
        </p:nvSpPr>
        <p:spPr>
          <a:xfrm>
            <a:off x="839787" y="1681163"/>
            <a:ext cx="5157790" cy="8239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  <a:defRPr sz="2400" b="1"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5" name="Google Shape;35;p1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Два объекта" type="twoObj">
  <p:cSld name="TWO_OBJECTS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9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9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9" name="Google Shape;39;p9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0" name="Google Shape;40;p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1" name="Google Shape;41;p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2" name="Google Shape;42;p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Титульный слайд" type="title">
  <p:cSld name="TITLE">
    <p:spTree>
      <p:nvGrpSpPr>
        <p:cNvPr id="1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p12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5" name="Google Shape;45;p12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46" name="Google Shape;46;p1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1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1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раздела" type="secHead">
  <p:cSld name="SECTION_HEADER"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13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1" name="Google Shape;51;p13"/>
          <p:cNvSpPr txBox="1"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52" name="Google Shape;52;p1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1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4" name="Google Shape;54;p1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Сравнение" type="twoTxTwoObj">
  <p:cSld name="TWO_OBJECTS_WITH_TEXT"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p14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7" name="Google Shape;57;p14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58" name="Google Shape;58;p14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9" name="Google Shape;59;p14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60" name="Google Shape;60;p14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1" name="Google Shape;61;p1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2" name="Google Shape;62;p1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1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Только заголовок" type="titleOnly">
  <p:cSld name="TITLE_ONLY">
    <p:spTree>
      <p:nvGrpSpPr>
        <p:cNvPr id="1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p15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6" name="Google Shape;66;p1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1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8" name="Google Shape;68;p1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4">
            <a:alphaModFix/>
          </a:blip>
          <a:stretch>
            <a:fillRect/>
          </a:stretch>
        </a:blip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7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" name="Google Shape;11;p7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Google Shape;12;p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" name="Google Shape;13;p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Google Shape;14;p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" name="Google Shape;92;p1" descr="Аудитория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rcRect/>
          <a:stretch/>
        </p:blipFill>
        <p:spPr>
          <a:xfrm flipH="1">
            <a:off x="488325" y="1760425"/>
            <a:ext cx="3348600" cy="3784200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49803"/>
              </a:srgbClr>
            </a:outerShdw>
          </a:effectLst>
        </p:spPr>
      </p:pic>
      <p:sp>
        <p:nvSpPr>
          <p:cNvPr id="93" name="Google Shape;93;p1"/>
          <p:cNvSpPr/>
          <p:nvPr/>
        </p:nvSpPr>
        <p:spPr>
          <a:xfrm>
            <a:off x="3906675" y="2050175"/>
            <a:ext cx="7938900" cy="14157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endParaRPr sz="2200" b="0" i="0" u="none" strike="noStrike" cap="none" dirty="0">
              <a:solidFill>
                <a:schemeClr val="tx1"/>
              </a:solidFill>
              <a:latin typeface="Calibri" panose="020F0502020204030204" pitchFamily="34" charset="0"/>
              <a:ea typeface="Calibri"/>
              <a:cs typeface="Calibri" panose="020F0502020204030204" pitchFamily="34" charset="0"/>
              <a:sym typeface="Calibri"/>
            </a:endParaRPr>
          </a:p>
          <a:p>
            <a:pPr lvl="0" algn="ctr">
              <a:buSzPts val="3200"/>
            </a:pPr>
            <a:r>
              <a:rPr lang="ru-RU" sz="32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  <a:sym typeface="Calibri"/>
              </a:rPr>
              <a:t>Тема </a:t>
            </a:r>
            <a:r>
              <a:rPr lang="ru-RU" sz="3200" b="0" i="0" u="none" strike="noStrike" cap="none" dirty="0" smtClean="0">
                <a:solidFill>
                  <a:schemeClr val="tx1"/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  <a:sym typeface="Calibri"/>
              </a:rPr>
              <a:t>«</a:t>
            </a:r>
            <a:r>
              <a:rPr lang="ru-RU" sz="3200" dirty="0" smtClean="0">
                <a:solidFill>
                  <a:schemeClr val="tx1"/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</a:rPr>
              <a:t>Применение</a:t>
            </a:r>
            <a:r>
              <a:rPr lang="ru-RU" sz="3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sz="32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метода </a:t>
            </a:r>
            <a:r>
              <a:rPr lang="ru-RU" sz="3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мини-проектов </a:t>
            </a:r>
            <a:r>
              <a:rPr lang="ru-RU" sz="32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на уроках </a:t>
            </a:r>
            <a:r>
              <a:rPr lang="ru-RU" sz="3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труда (технологии)</a:t>
            </a:r>
            <a:r>
              <a:rPr lang="ru-RU" sz="3200" b="0" i="0" u="none" strike="noStrike" cap="none" dirty="0" smtClean="0">
                <a:solidFill>
                  <a:schemeClr val="tx1"/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  <a:sym typeface="Calibri"/>
              </a:rPr>
              <a:t>»</a:t>
            </a:r>
            <a:endParaRPr sz="3200" b="0" i="0" u="none" strike="noStrike" cap="none" dirty="0">
              <a:solidFill>
                <a:schemeClr val="tx1"/>
              </a:solidFill>
              <a:latin typeface="Calibri" panose="020F0502020204030204" pitchFamily="34" charset="0"/>
              <a:ea typeface="Calibri"/>
              <a:cs typeface="Calibri" panose="020F0502020204030204" pitchFamily="34" charset="0"/>
              <a:sym typeface="Calibri"/>
            </a:endParaRPr>
          </a:p>
        </p:txBody>
      </p:sp>
      <p:sp>
        <p:nvSpPr>
          <p:cNvPr id="95" name="Google Shape;95;p1"/>
          <p:cNvSpPr/>
          <p:nvPr/>
        </p:nvSpPr>
        <p:spPr>
          <a:xfrm>
            <a:off x="4828136" y="4788253"/>
            <a:ext cx="6096000" cy="6739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just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ru-RU" sz="1800" b="1" u="none" strike="noStrike" cap="none" dirty="0" smtClean="0">
                <a:solidFill>
                  <a:schemeClr val="tx1"/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  <a:sym typeface="Calibri"/>
              </a:rPr>
              <a:t>Коростылева Светлана </a:t>
            </a:r>
            <a:r>
              <a:rPr lang="ru-RU" sz="1800" b="1" u="none" strike="noStrike" cap="none" dirty="0" smtClean="0">
                <a:solidFill>
                  <a:schemeClr val="tx1"/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  <a:sym typeface="Calibri"/>
              </a:rPr>
              <a:t>Васильевна</a:t>
            </a:r>
            <a:r>
              <a:rPr lang="en-US" sz="1800" b="1" u="none" strike="noStrike" cap="none" dirty="0" smtClean="0">
                <a:solidFill>
                  <a:schemeClr val="tx1"/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  <a:sym typeface="Calibri"/>
              </a:rPr>
              <a:t>,</a:t>
            </a:r>
            <a:r>
              <a:rPr lang="ru-RU" sz="1800" b="1" dirty="0">
                <a:solidFill>
                  <a:schemeClr val="tx1"/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  <a:sym typeface="Calibri"/>
              </a:rPr>
              <a:t> </a:t>
            </a:r>
            <a:r>
              <a:rPr lang="ru-RU" sz="1800" b="1" u="none" strike="noStrike" cap="none" dirty="0" smtClean="0">
                <a:solidFill>
                  <a:schemeClr val="tx1"/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  <a:sym typeface="Calibri"/>
              </a:rPr>
              <a:t>т</a:t>
            </a:r>
            <a:r>
              <a:rPr lang="ru-RU" sz="1800" b="1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/>
              </a:rPr>
              <a:t>руд (технология)</a:t>
            </a:r>
            <a:r>
              <a:rPr lang="en-US" sz="1800" b="1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/>
              </a:rPr>
              <a:t>,</a:t>
            </a:r>
            <a:r>
              <a:rPr lang="ru-RU" sz="1800" b="1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/>
              </a:rPr>
              <a:t> </a:t>
            </a:r>
            <a:r>
              <a:rPr lang="ru-RU" sz="1800" b="1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/>
              </a:rPr>
              <a:t>МАОУ </a:t>
            </a:r>
            <a:r>
              <a:rPr lang="ru-RU" sz="1800" b="1" dirty="0" err="1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/>
              </a:rPr>
              <a:t>Апрелевская</a:t>
            </a:r>
            <a:r>
              <a:rPr lang="ru-RU" sz="1800" b="1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/>
              </a:rPr>
              <a:t> </a:t>
            </a:r>
            <a:r>
              <a:rPr lang="ru-RU" sz="1800" b="1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/>
              </a:rPr>
              <a:t>СОШ №1</a:t>
            </a:r>
            <a:r>
              <a:rPr lang="en-US" sz="1800" b="1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/>
              </a:rPr>
              <a:t>, </a:t>
            </a:r>
            <a:r>
              <a:rPr lang="ru-RU" sz="1800" b="1" u="none" strike="noStrike" cap="none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/>
              </a:rPr>
              <a:t>Наро-Фоминский </a:t>
            </a:r>
            <a:r>
              <a:rPr lang="ru-RU" sz="1800" b="1" u="none" strike="noStrike" cap="none" dirty="0" err="1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/>
              </a:rPr>
              <a:t>г.о</a:t>
            </a:r>
            <a:r>
              <a:rPr lang="ru-RU" sz="1800" b="1" u="none" strike="noStrike" cap="none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/>
              </a:rPr>
              <a:t>.</a:t>
            </a:r>
            <a:endParaRPr sz="1800" b="0" u="none" strike="noStrike" cap="none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  <a:sym typeface="Arial"/>
            </a:endParaRPr>
          </a:p>
          <a:p>
            <a:pPr marL="0" marR="0" lvl="0" indent="0" algn="just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1" u="none" strike="noStrike" cap="none" dirty="0">
              <a:solidFill>
                <a:schemeClr val="tx1"/>
              </a:solidFill>
              <a:latin typeface="Calibri" panose="020F0502020204030204" pitchFamily="34" charset="0"/>
              <a:ea typeface="Calibri"/>
              <a:cs typeface="Calibri" panose="020F0502020204030204" pitchFamily="34" charset="0"/>
              <a:sym typeface="Calibri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09624" y="1312962"/>
            <a:ext cx="10010775" cy="41996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000" dirty="0">
                <a:latin typeface="Calibri" panose="020F0502020204030204" pitchFamily="34" charset="0"/>
                <a:cs typeface="Calibri" panose="020F0502020204030204" pitchFamily="34" charset="0"/>
              </a:rPr>
              <a:t>Цель</a:t>
            </a:r>
            <a:r>
              <a:rPr lang="ru-RU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: Продемонстрировать эффективность метода мини-проектов на уроках труда для формирования у учащихся продуктивного  мышления и решения небольшой творческой задачи.</a:t>
            </a:r>
          </a:p>
          <a:p>
            <a:pPr>
              <a:lnSpc>
                <a:spcPct val="150000"/>
              </a:lnSpc>
            </a:pPr>
            <a:endParaRPr lang="ru-RU" sz="2000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150000"/>
              </a:lnSpc>
            </a:pPr>
            <a:r>
              <a:rPr lang="ru-RU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Основные задачи метода:</a:t>
            </a:r>
          </a:p>
          <a:p>
            <a:pPr>
              <a:lnSpc>
                <a:spcPct val="150000"/>
              </a:lnSpc>
            </a:pPr>
            <a:r>
              <a:rPr lang="ru-RU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- мини-проект реализуется за 1-2 урока;</a:t>
            </a:r>
          </a:p>
          <a:p>
            <a:pPr>
              <a:lnSpc>
                <a:spcPct val="150000"/>
              </a:lnSpc>
            </a:pPr>
            <a:r>
              <a:rPr lang="ru-RU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- проект всегда ориентирован на создание осязаемого продукта (эскиз</a:t>
            </a:r>
            <a:r>
              <a:rPr lang="en-US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ru-RU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изделие</a:t>
            </a:r>
            <a:r>
              <a:rPr lang="en-US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,</a:t>
            </a:r>
            <a:r>
              <a:rPr lang="ru-RU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 блюдо);</a:t>
            </a:r>
          </a:p>
          <a:p>
            <a:pPr>
              <a:lnSpc>
                <a:spcPct val="150000"/>
              </a:lnSpc>
            </a:pPr>
            <a:r>
              <a:rPr lang="ru-RU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- самостоятельность;</a:t>
            </a:r>
          </a:p>
          <a:p>
            <a:pPr>
              <a:lnSpc>
                <a:spcPct val="150000"/>
              </a:lnSpc>
            </a:pPr>
            <a:r>
              <a:rPr lang="ru-RU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- творческий поиск.</a:t>
            </a:r>
          </a:p>
        </p:txBody>
      </p:sp>
    </p:spTree>
    <p:extLst>
      <p:ext uri="{BB962C8B-B14F-4D97-AF65-F5344CB8AC3E}">
        <p14:creationId xmlns:p14="http://schemas.microsoft.com/office/powerpoint/2010/main" val="302944830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85875" y="1014740"/>
            <a:ext cx="9620250" cy="51706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000" b="1" dirty="0">
                <a:latin typeface="Calibri" panose="020F0502020204030204" pitchFamily="34" charset="0"/>
                <a:cs typeface="Calibri" panose="020F0502020204030204" pitchFamily="34" charset="0"/>
              </a:rPr>
              <a:t>Метод проектов </a:t>
            </a:r>
            <a:r>
              <a:rPr lang="ru-RU" sz="2000" dirty="0">
                <a:latin typeface="Calibri" panose="020F0502020204030204" pitchFamily="34" charset="0"/>
                <a:cs typeface="Calibri" panose="020F0502020204030204" pitchFamily="34" charset="0"/>
              </a:rPr>
              <a:t>– это способ организации самостоятельной деятельности учащихся по достижению определенного результата</a:t>
            </a:r>
            <a:r>
              <a:rPr lang="ru-RU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ru-RU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Через проектную деятельность формируются абсолютно все универсальные учебные действия ФГОС.</a:t>
            </a:r>
          </a:p>
          <a:p>
            <a:pPr>
              <a:lnSpc>
                <a:spcPct val="150000"/>
              </a:lnSpc>
            </a:pPr>
            <a:r>
              <a:rPr lang="ru-RU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Метод </a:t>
            </a:r>
            <a:r>
              <a:rPr lang="ru-RU" sz="2000" dirty="0">
                <a:latin typeface="Calibri" panose="020F0502020204030204" pitchFamily="34" charset="0"/>
                <a:cs typeface="Calibri" panose="020F0502020204030204" pitchFamily="34" charset="0"/>
              </a:rPr>
              <a:t>мини-проектов позволяет учащимся самостоятельно пройти все этапы – от планирования до создания реального </a:t>
            </a:r>
            <a:r>
              <a:rPr lang="ru-RU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продукта за короткое время</a:t>
            </a:r>
            <a:r>
              <a:rPr lang="ru-RU" sz="2000" dirty="0" smtClean="0"/>
              <a:t>.</a:t>
            </a:r>
            <a:endParaRPr lang="ru-RU" sz="2000" dirty="0"/>
          </a:p>
          <a:p>
            <a:pPr lvl="0">
              <a:lnSpc>
                <a:spcPct val="150000"/>
              </a:lnSpc>
            </a:pPr>
            <a:r>
              <a:rPr lang="ru-RU" sz="2000" kern="1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Суть </a:t>
            </a:r>
            <a:r>
              <a:rPr lang="ru-RU" sz="2000" kern="12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самого метода должна оставаться неизменной – самостоятельная поисковая, исследовательская, проблемная, творческая деятельность учащихся, совместная или индивидуальная.</a:t>
            </a:r>
          </a:p>
          <a:p>
            <a:pPr lvl="0">
              <a:lnSpc>
                <a:spcPct val="150000"/>
              </a:lnSpc>
            </a:pPr>
            <a:r>
              <a:rPr lang="ru-RU" altLang="ru-RU" sz="2000" b="1" dirty="0">
                <a:solidFill>
                  <a:srgbClr val="0A0A0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Роль учителя:</a:t>
            </a:r>
            <a:r>
              <a:rPr lang="ru-RU" altLang="ru-RU" sz="2000" dirty="0">
                <a:solidFill>
                  <a:srgbClr val="0A0A0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 Консультант и помощник, который направляет, но не выполняет работу за ученика</a:t>
            </a:r>
            <a:r>
              <a:rPr lang="ru-RU" altLang="ru-RU" sz="2000" dirty="0" smtClean="0">
                <a:solidFill>
                  <a:srgbClr val="0A0A0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  <a:endParaRPr lang="ru-RU" altLang="ru-RU" sz="2000" dirty="0">
              <a:solidFill>
                <a:srgbClr val="0A0A0A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4613357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457450" y="4165253"/>
            <a:ext cx="6705600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Мини-проект это три «П» </a:t>
            </a:r>
          </a:p>
          <a:p>
            <a:pPr algn="ctr"/>
            <a:endParaRPr lang="ru-RU" sz="2000" b="1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ru-RU" sz="20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  ПРОБЛЕМА          </a:t>
            </a:r>
            <a:r>
              <a:rPr lang="ru-RU" sz="2000" b="1" dirty="0">
                <a:latin typeface="Calibri" panose="020F0502020204030204" pitchFamily="34" charset="0"/>
                <a:cs typeface="Calibri" panose="020F0502020204030204" pitchFamily="34" charset="0"/>
              </a:rPr>
              <a:t>ПРОЕКТИРОВАНИЕ     </a:t>
            </a:r>
            <a:r>
              <a:rPr lang="ru-RU" sz="20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       ПРОДУКТ</a:t>
            </a:r>
          </a:p>
          <a:p>
            <a:r>
              <a:rPr lang="ru-RU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  (подготовка)              (реализация)              (проверка)</a:t>
            </a:r>
          </a:p>
          <a:p>
            <a:endParaRPr lang="ru-RU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t="12656"/>
          <a:stretch/>
        </p:blipFill>
        <p:spPr>
          <a:xfrm>
            <a:off x="3114139" y="638174"/>
            <a:ext cx="4405139" cy="3123045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4149141" y="128380"/>
            <a:ext cx="242887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>
                <a:latin typeface="Calibri" panose="020F0502020204030204" pitchFamily="34" charset="0"/>
                <a:cs typeface="Calibri" panose="020F0502020204030204" pitchFamily="34" charset="0"/>
              </a:rPr>
              <a:t>Проект это пять «П»</a:t>
            </a:r>
          </a:p>
        </p:txBody>
      </p:sp>
    </p:spTree>
    <p:extLst>
      <p:ext uri="{BB962C8B-B14F-4D97-AF65-F5344CB8AC3E}">
        <p14:creationId xmlns:p14="http://schemas.microsoft.com/office/powerpoint/2010/main" val="329302202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g3352f216e9d_0_0"/>
          <p:cNvSpPr txBox="1">
            <a:spLocks noGrp="1"/>
          </p:cNvSpPr>
          <p:nvPr>
            <p:ph type="title"/>
          </p:nvPr>
        </p:nvSpPr>
        <p:spPr>
          <a:xfrm>
            <a:off x="3325091" y="55418"/>
            <a:ext cx="4293007" cy="81258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>
              <a:buSzPts val="4400"/>
            </a:pPr>
            <a:r>
              <a:rPr lang="ru-RU" altLang="ru-RU" sz="1800" b="1" dirty="0">
                <a:solidFill>
                  <a:srgbClr val="0A0A0A"/>
                </a:solidFill>
                <a:latin typeface="Google Sans"/>
              </a:rPr>
              <a:t>Этапы </a:t>
            </a:r>
            <a:r>
              <a:rPr lang="ru-RU" altLang="ru-RU" sz="1800" b="1" dirty="0" smtClean="0">
                <a:solidFill>
                  <a:srgbClr val="0A0A0A"/>
                </a:solidFill>
                <a:latin typeface="Google Sans"/>
              </a:rPr>
              <a:t>выполнения проекта</a:t>
            </a:r>
            <a:r>
              <a:rPr lang="ru-RU" altLang="ru-RU" sz="1800" b="1" dirty="0">
                <a:solidFill>
                  <a:srgbClr val="0A0A0A"/>
                </a:solidFill>
                <a:latin typeface="Google Sans"/>
              </a:rPr>
              <a:t>:</a:t>
            </a:r>
            <a:r>
              <a:rPr lang="ru-RU" altLang="ru-RU" sz="1800" dirty="0">
                <a:solidFill>
                  <a:srgbClr val="0A0A0A"/>
                </a:solidFill>
                <a:latin typeface="Google Sans"/>
              </a:rPr>
              <a:t> </a:t>
            </a:r>
            <a:endParaRPr sz="1800" dirty="0"/>
          </a:p>
        </p:txBody>
      </p:sp>
      <p:pic>
        <p:nvPicPr>
          <p:cNvPr id="5" name="Рисунок 4" descr="https://resh.edu.ru/uploads/lesson_extract/7553/20200113174540/OEBPS/objects/c_tech_5_1_1/454b68af-99de-4d02-a68e-5b884a6b6c0d.pn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5418" y="628073"/>
            <a:ext cx="6243782" cy="49876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982" r="41539"/>
          <a:stretch/>
        </p:blipFill>
        <p:spPr>
          <a:xfrm rot="5400000">
            <a:off x="6970756" y="477071"/>
            <a:ext cx="2861741" cy="6505907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Прямоугольник 1"/>
          <p:cNvSpPr/>
          <p:nvPr/>
        </p:nvSpPr>
        <p:spPr>
          <a:xfrm>
            <a:off x="2822861" y="373498"/>
            <a:ext cx="5578765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err="1">
                <a:latin typeface="Calibri" panose="020F0502020204030204" pitchFamily="34" charset="0"/>
                <a:cs typeface="Calibri" panose="020F0502020204030204" pitchFamily="34" charset="0"/>
              </a:rPr>
              <a:t>Профориентационный</a:t>
            </a:r>
            <a:r>
              <a:rPr lang="ru-RU" sz="2000" b="1" dirty="0">
                <a:latin typeface="Calibri" panose="020F0502020204030204" pitchFamily="34" charset="0"/>
                <a:cs typeface="Calibri" panose="020F0502020204030204" pitchFamily="34" charset="0"/>
              </a:rPr>
              <a:t> групповой </a:t>
            </a:r>
            <a:r>
              <a:rPr lang="ru-RU" sz="20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мини-проект </a:t>
            </a:r>
            <a:r>
              <a:rPr lang="ru-RU" sz="2000" b="1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lang="ru-RU" sz="2000" b="1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u-RU" sz="2000" b="1" dirty="0">
                <a:latin typeface="Calibri" panose="020F0502020204030204" pitchFamily="34" charset="0"/>
                <a:cs typeface="Calibri" panose="020F0502020204030204" pitchFamily="34" charset="0"/>
              </a:rPr>
              <a:t>«Мир профессий» </a:t>
            </a:r>
            <a:br>
              <a:rPr lang="ru-RU" sz="2000" b="1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u-RU" sz="2000" b="1" dirty="0">
                <a:latin typeface="Calibri" panose="020F0502020204030204" pitchFamily="34" charset="0"/>
                <a:cs typeface="Calibri" panose="020F0502020204030204" pitchFamily="34" charset="0"/>
              </a:rPr>
              <a:t>8 </a:t>
            </a:r>
            <a:r>
              <a:rPr lang="ru-RU" sz="20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класс</a:t>
            </a:r>
          </a:p>
          <a:p>
            <a:r>
              <a:rPr lang="ru-RU" sz="20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урок Публичная </a:t>
            </a:r>
            <a:r>
              <a:rPr lang="ru-RU" sz="2000" b="1" dirty="0">
                <a:latin typeface="Calibri" panose="020F0502020204030204" pitchFamily="34" charset="0"/>
                <a:cs typeface="Calibri" panose="020F0502020204030204" pitchFamily="34" charset="0"/>
              </a:rPr>
              <a:t>защита в виде презентации</a:t>
            </a:r>
            <a:r>
              <a:rPr lang="ru-RU" sz="20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  <a:endParaRPr lang="ru-RU" sz="20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90550" y="2299154"/>
            <a:ext cx="3914775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latin typeface="Calibri" panose="020F0502020204030204" pitchFamily="34" charset="0"/>
                <a:cs typeface="Calibri" panose="020F0502020204030204" pitchFamily="34" charset="0"/>
              </a:rPr>
              <a:t>Учащимися были определены этапы командного проекта; распределены роли и обязанности в команде; определена проблема</a:t>
            </a:r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,</a:t>
            </a:r>
            <a:r>
              <a:rPr lang="ru-RU" sz="2000" dirty="0">
                <a:latin typeface="Calibri" panose="020F0502020204030204" pitchFamily="34" charset="0"/>
                <a:cs typeface="Calibri" panose="020F0502020204030204" pitchFamily="34" charset="0"/>
              </a:rPr>
              <a:t> цель и задачи; обоснование проекта; анализ ресурсов; выполнение проекта по разработанным этапам; подготовка проекта к защите; защита проекта.</a:t>
            </a:r>
          </a:p>
        </p:txBody>
      </p:sp>
    </p:spTree>
    <p:extLst>
      <p:ext uri="{BB962C8B-B14F-4D97-AF65-F5344CB8AC3E}">
        <p14:creationId xmlns:p14="http://schemas.microsoft.com/office/powerpoint/2010/main" val="341643183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87"/>
          <a:stretch/>
        </p:blipFill>
        <p:spPr>
          <a:xfrm>
            <a:off x="8990740" y="3605432"/>
            <a:ext cx="2686050" cy="22921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582" t="21317" r="37528" b="18289"/>
          <a:stretch/>
        </p:blipFill>
        <p:spPr>
          <a:xfrm rot="5400000">
            <a:off x="4899313" y="2749975"/>
            <a:ext cx="1865746" cy="4248727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937" t="48866" r="21778" b="17787"/>
          <a:stretch/>
        </p:blipFill>
        <p:spPr>
          <a:xfrm rot="5400000">
            <a:off x="734032" y="3607483"/>
            <a:ext cx="1816618" cy="2484583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2894740" y="289966"/>
            <a:ext cx="6096000" cy="163121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000" b="1" dirty="0">
                <a:latin typeface="Calibri" panose="020F0502020204030204" pitchFamily="34" charset="0"/>
                <a:cs typeface="Calibri" panose="020F0502020204030204" pitchFamily="34" charset="0"/>
              </a:rPr>
              <a:t>Тема </a:t>
            </a:r>
            <a:r>
              <a:rPr lang="ru-RU" sz="20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индивидуального </a:t>
            </a:r>
            <a:r>
              <a:rPr lang="ru-RU" sz="2000" b="1" dirty="0">
                <a:latin typeface="Calibri" panose="020F0502020204030204" pitchFamily="34" charset="0"/>
                <a:cs typeface="Calibri" panose="020F0502020204030204" pitchFamily="34" charset="0"/>
              </a:rPr>
              <a:t>мини-проекта</a:t>
            </a:r>
            <a:br>
              <a:rPr lang="ru-RU" sz="2000" b="1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u-RU" sz="2000" b="1" dirty="0">
                <a:latin typeface="Calibri" panose="020F0502020204030204" pitchFamily="34" charset="0"/>
                <a:cs typeface="Calibri" panose="020F0502020204030204" pitchFamily="34" charset="0"/>
              </a:rPr>
              <a:t>«Подарок на 8 Марта»</a:t>
            </a:r>
            <a:br>
              <a:rPr lang="ru-RU" sz="2000" b="1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u-RU" sz="2000" b="1" dirty="0">
                <a:latin typeface="Calibri" panose="020F0502020204030204" pitchFamily="34" charset="0"/>
                <a:cs typeface="Calibri" panose="020F0502020204030204" pitchFamily="34" charset="0"/>
              </a:rPr>
              <a:t> 5 </a:t>
            </a:r>
            <a:r>
              <a:rPr lang="ru-RU" sz="20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класс</a:t>
            </a:r>
          </a:p>
          <a:p>
            <a:pPr lvl="0"/>
            <a:r>
              <a:rPr lang="ru-RU" sz="2000" b="1" dirty="0">
                <a:latin typeface="Calibri" panose="020F0502020204030204" pitchFamily="34" charset="0"/>
                <a:cs typeface="Calibri" panose="020F0502020204030204" pitchFamily="34" charset="0"/>
              </a:rPr>
              <a:t>Комбинированный урок- </a:t>
            </a:r>
            <a:r>
              <a:rPr lang="ru-RU" sz="20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изучение </a:t>
            </a:r>
            <a:r>
              <a:rPr lang="ru-RU" sz="2000" b="1" dirty="0">
                <a:latin typeface="Calibri" panose="020F0502020204030204" pitchFamily="34" charset="0"/>
                <a:cs typeface="Calibri" panose="020F0502020204030204" pitchFamily="34" charset="0"/>
              </a:rPr>
              <a:t>нового материала</a:t>
            </a:r>
            <a:r>
              <a:rPr lang="en-US" sz="2000" b="1" dirty="0">
                <a:latin typeface="Calibri" panose="020F0502020204030204" pitchFamily="34" charset="0"/>
                <a:cs typeface="Calibri" panose="020F0502020204030204" pitchFamily="34" charset="0"/>
              </a:rPr>
              <a:t>,</a:t>
            </a:r>
            <a:r>
              <a:rPr lang="ru-RU" sz="2000" b="1" dirty="0">
                <a:latin typeface="Calibri" panose="020F0502020204030204" pitchFamily="34" charset="0"/>
                <a:cs typeface="Calibri" panose="020F0502020204030204" pitchFamily="34" charset="0"/>
              </a:rPr>
              <a:t> практическая работа</a:t>
            </a:r>
            <a:r>
              <a:rPr lang="ru-RU" sz="20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  <a:endParaRPr lang="ru-RU" sz="20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00050" y="2054240"/>
            <a:ext cx="11477625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latin typeface="Calibri" panose="020F0502020204030204" pitchFamily="34" charset="0"/>
                <a:cs typeface="Calibri" panose="020F0502020204030204" pitchFamily="34" charset="0"/>
              </a:rPr>
              <a:t>Совместно с учащимися определена проблема, продукт, цель, задачи проекта; проведен анализ ресурсов; сформулировано обоснование проекта; выполнен эскиз; подобраны материалы и инструменты; изготовление продукта с соблюдением правил безопасной работы; демонстрация готового продукта.</a:t>
            </a:r>
          </a:p>
        </p:txBody>
      </p:sp>
    </p:spTree>
    <p:extLst>
      <p:ext uri="{BB962C8B-B14F-4D97-AF65-F5344CB8AC3E}">
        <p14:creationId xmlns:p14="http://schemas.microsoft.com/office/powerpoint/2010/main" val="65689129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529549" y="1340784"/>
            <a:ext cx="8804365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Учащиеся выполняют мини-проекты с удовольствием</a:t>
            </a:r>
            <a:r>
              <a:rPr lang="en-US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,</a:t>
            </a:r>
            <a:r>
              <a:rPr lang="ru-RU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 поскольку могут увидеть результат своего труда за короткий промежуток времени. Но стоит сказать</a:t>
            </a:r>
            <a:r>
              <a:rPr lang="en-US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,</a:t>
            </a:r>
            <a:r>
              <a:rPr lang="ru-RU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 что пяти- </a:t>
            </a:r>
            <a:r>
              <a:rPr lang="ru-RU" sz="2000" dirty="0">
                <a:latin typeface="Calibri" panose="020F0502020204030204" pitchFamily="34" charset="0"/>
                <a:cs typeface="Calibri" panose="020F0502020204030204" pitchFamily="34" charset="0"/>
              </a:rPr>
              <a:t>и шестиклассники нуждаются в значительной </a:t>
            </a:r>
            <a:r>
              <a:rPr lang="ru-RU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обучающей </a:t>
            </a:r>
            <a:r>
              <a:rPr lang="ru-RU" sz="2000" dirty="0">
                <a:latin typeface="Calibri" panose="020F0502020204030204" pitchFamily="34" charset="0"/>
                <a:cs typeface="Calibri" panose="020F0502020204030204" pitchFamily="34" charset="0"/>
              </a:rPr>
              <a:t>и стимулирующей помощи педагога почти на всех этапах </a:t>
            </a:r>
            <a:r>
              <a:rPr lang="ru-RU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работы над </a:t>
            </a:r>
            <a:r>
              <a:rPr lang="ru-RU" sz="2000" dirty="0">
                <a:latin typeface="Calibri" panose="020F0502020204030204" pitchFamily="34" charset="0"/>
                <a:cs typeface="Calibri" panose="020F0502020204030204" pitchFamily="34" charset="0"/>
              </a:rPr>
              <a:t>проектами. </a:t>
            </a:r>
            <a:r>
              <a:rPr lang="ru-RU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Особенно </a:t>
            </a:r>
            <a:r>
              <a:rPr lang="ru-RU" sz="2000" dirty="0">
                <a:latin typeface="Calibri" panose="020F0502020204030204" pitchFamily="34" charset="0"/>
                <a:cs typeface="Calibri" panose="020F0502020204030204" pitchFamily="34" charset="0"/>
              </a:rPr>
              <a:t>трудно дается им выделение проблемы, </a:t>
            </a:r>
            <a:r>
              <a:rPr lang="ru-RU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формулирование </a:t>
            </a:r>
            <a:r>
              <a:rPr lang="ru-RU" sz="2000" dirty="0">
                <a:latin typeface="Calibri" panose="020F0502020204030204" pitchFamily="34" charset="0"/>
                <a:cs typeface="Calibri" panose="020F0502020204030204" pitchFamily="34" charset="0"/>
              </a:rPr>
              <a:t>цели работы, планирование деятельности. У детей этого </a:t>
            </a:r>
            <a:r>
              <a:rPr lang="ru-RU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возраста еще </a:t>
            </a:r>
            <a:r>
              <a:rPr lang="ru-RU" sz="2000" dirty="0">
                <a:latin typeface="Calibri" panose="020F0502020204030204" pitchFamily="34" charset="0"/>
                <a:cs typeface="Calibri" panose="020F0502020204030204" pitchFamily="34" charset="0"/>
              </a:rPr>
              <a:t>не окончательно сформировалось субъективное ощущение </a:t>
            </a:r>
            <a:r>
              <a:rPr lang="ru-RU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времени, поэтому </a:t>
            </a:r>
            <a:r>
              <a:rPr lang="ru-RU" sz="2000" dirty="0">
                <a:latin typeface="Calibri" panose="020F0502020204030204" pitchFamily="34" charset="0"/>
                <a:cs typeface="Calibri" panose="020F0502020204030204" pitchFamily="34" charset="0"/>
              </a:rPr>
              <a:t>они не могут распределить его </a:t>
            </a:r>
            <a:r>
              <a:rPr lang="ru-RU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рационально</a:t>
            </a:r>
            <a:r>
              <a:rPr lang="ru-RU" sz="2000" dirty="0">
                <a:latin typeface="Calibri" panose="020F0502020204030204" pitchFamily="34" charset="0"/>
                <a:cs typeface="Calibri" panose="020F0502020204030204" pitchFamily="34" charset="0"/>
              </a:rPr>
              <a:t>, не всегда </a:t>
            </a:r>
            <a:r>
              <a:rPr lang="ru-RU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объективно оценивают </a:t>
            </a:r>
            <a:r>
              <a:rPr lang="ru-RU" sz="2000" dirty="0">
                <a:latin typeface="Calibri" panose="020F0502020204030204" pitchFamily="34" charset="0"/>
                <a:cs typeface="Calibri" panose="020F0502020204030204" pitchFamily="34" charset="0"/>
              </a:rPr>
              <a:t>собственные силы</a:t>
            </a:r>
            <a:r>
              <a:rPr lang="ru-RU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p6"/>
          <p:cNvSpPr/>
          <p:nvPr/>
        </p:nvSpPr>
        <p:spPr>
          <a:xfrm>
            <a:off x="2448387" y="969245"/>
            <a:ext cx="6729600" cy="88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3600"/>
              <a:buFont typeface="Calibri"/>
              <a:buNone/>
            </a:pPr>
            <a:r>
              <a:rPr lang="ru-RU" sz="3600" b="1" i="0" u="none" strike="noStrike" cap="none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Мы открыты 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3600"/>
              <a:buFont typeface="Calibri"/>
              <a:buNone/>
            </a:pPr>
            <a:r>
              <a:rPr lang="ru-RU" sz="3600" b="1" i="0" u="none" strike="noStrike" cap="none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для сотрудничества и новых идей</a:t>
            </a:r>
            <a:endParaRPr sz="3600" b="1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30" name="Google Shape;130;p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1198508"/>
            <a:ext cx="12192000" cy="50741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1_Тема Office">
  <a:themeElements>
    <a:clrScheme name="Стандартная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7827</TotalTime>
  <Words>359</Words>
  <Application>Microsoft Office PowerPoint</Application>
  <PresentationFormat>Широкоэкранный</PresentationFormat>
  <Paragraphs>30</Paragraphs>
  <Slides>9</Slides>
  <Notes>6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3" baseType="lpstr">
      <vt:lpstr>Arial</vt:lpstr>
      <vt:lpstr>Calibri</vt:lpstr>
      <vt:lpstr>Google Sans</vt:lpstr>
      <vt:lpstr>1_Тема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Этапы выполнения проекта: 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Пользователь</cp:lastModifiedBy>
  <cp:revision>64</cp:revision>
  <dcterms:created xsi:type="dcterms:W3CDTF">2024-01-14T08:39:34Z</dcterms:created>
  <dcterms:modified xsi:type="dcterms:W3CDTF">2026-03-31T18:18:50Z</dcterms:modified>
</cp:coreProperties>
</file>