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3" r:id="rId5"/>
    <p:sldId id="264" r:id="rId6"/>
    <p:sldId id="259" r:id="rId7"/>
    <p:sldId id="260" r:id="rId8"/>
    <p:sldId id="266" r:id="rId9"/>
    <p:sldId id="261" r:id="rId10"/>
    <p:sldId id="265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iOjUEDprTQvQpSf3TMTTiCtVTq9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0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C59"/>
    <a:srgbClr val="939E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72936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86" y="2560561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Тема: </a:t>
            </a:r>
            <a:r>
              <a:rPr lang="ru-RU" sz="3200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«Приём «Лови ошибку!» по А.А. </a:t>
            </a:r>
            <a:r>
              <a:rPr lang="ru-RU" sz="320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Гину»</a:t>
            </a:r>
            <a:endParaRPr sz="3200" b="0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ru-RU" sz="1800" b="1" i="1" dirty="0">
              <a:solidFill>
                <a:srgbClr val="1D315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lvl="0" algn="just">
              <a:lnSpc>
                <a:spcPct val="70000"/>
              </a:lnSpc>
              <a:buSzPts val="1800"/>
            </a:pPr>
            <a:r>
              <a:rPr lang="ru-RU" sz="1800" b="1" i="1" dirty="0" err="1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Мурадянц</a:t>
            </a: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Яна </a:t>
            </a:r>
            <a:r>
              <a:rPr lang="ru-RU" sz="1800" b="1" i="1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Эрнстовна</a:t>
            </a:r>
            <a:endParaRPr lang="ru-RU" sz="1800" b="1" i="1" dirty="0">
              <a:solidFill>
                <a:srgbClr val="1D315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lvl="0" algn="just">
              <a:lnSpc>
                <a:spcPct val="70000"/>
              </a:lnSpc>
              <a:buSzPts val="1800"/>
            </a:pP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Учитель начальных классов, МОУ «СОШ №2</a:t>
            </a:r>
            <a:r>
              <a:rPr lang="ru-RU" sz="1800" b="1" i="1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», </a:t>
            </a: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городской округ Истра</a:t>
            </a:r>
            <a:endParaRPr sz="1800" b="1" i="1" u="none" strike="noStrike" cap="none" dirty="0">
              <a:solidFill>
                <a:srgbClr val="1D315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Мы открыты </a:t>
            </a:r>
            <a:endParaRPr sz="1400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для сотрудничества и новых идей</a:t>
            </a:r>
            <a:endParaRPr sz="3600" b="1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1844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579874" y="1675647"/>
            <a:ext cx="1095430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внимания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критического мышления обучающихся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путем создания на уроке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ситуаций, требующих поисково-аналитической деятельности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endParaRPr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заставить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взглянуть на получаемую информацию с долей скептицизма, породить желание проверить надёжность источников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ормировать устойчивость внимания;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развивать аналитические способности, умение сравнивать, обобщать и устанавливать причинно-следственные связи;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способствовать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прочному усвоению учебного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700" dirty="0">
              <a:solidFill>
                <a:srgbClr val="373C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811040" y="1892630"/>
            <a:ext cx="10267870" cy="3487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just">
              <a:spcBef>
                <a:spcPts val="0"/>
              </a:spcBef>
              <a:spcAft>
                <a:spcPts val="600"/>
              </a:spcAft>
              <a:buSzPts val="2800"/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«Лови ошибку!» по А.А. Гину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педагогический приём,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впервые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описан в книге «Приёмы педагогической техники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>
              <a:spcBef>
                <a:spcPts val="0"/>
              </a:spcBef>
              <a:spcAft>
                <a:spcPts val="600"/>
              </a:spcAft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метода заключается в намеренном, заранее спланированном искажении учителем учебного материала. Педагог сознательно допускает ошибку (в факте, определении, формуле, логике рассуждения или решении задачи), а задача учащихся — обнаружить эту неточность, аргументированно доказать её ошибочность и предложить правильный вариант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>
              <a:spcBef>
                <a:spcPts val="0"/>
              </a:spcBef>
              <a:spcAft>
                <a:spcPts val="600"/>
              </a:spcAft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не просто проверка знаний, 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учебная ситуация, построенная на принципах проблемного обучения и игровой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6;g3352f216e9d_0_0"/>
          <p:cNvSpPr txBox="1">
            <a:spLocks/>
          </p:cNvSpPr>
          <p:nvPr/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 smtClean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lang="ru-RU" sz="3700" dirty="0">
              <a:solidFill>
                <a:srgbClr val="373C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Google Shape;107;g3352f216e9d_0_0"/>
          <p:cNvSpPr txBox="1">
            <a:spLocks/>
          </p:cNvSpPr>
          <p:nvPr/>
        </p:nvSpPr>
        <p:spPr>
          <a:xfrm>
            <a:off x="2602804" y="2459573"/>
            <a:ext cx="7676013" cy="2781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20700" indent="-342900" algn="just">
              <a:lnSpc>
                <a:spcPct val="150000"/>
              </a:lnSpc>
              <a:buSzPts val="2800"/>
              <a:buFontTx/>
              <a:buChar char="-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должна быть «педагогически ценной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520700" indent="-342900" algn="just">
              <a:lnSpc>
                <a:spcPct val="150000"/>
              </a:lnSpc>
              <a:buSzPts val="2800"/>
              <a:buFontTx/>
              <a:buChar char="-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 имеющихся знаний;</a:t>
            </a:r>
          </a:p>
          <a:p>
            <a:pPr marL="520700" indent="-342900" algn="just">
              <a:lnSpc>
                <a:spcPct val="150000"/>
              </a:lnSpc>
              <a:buSzPts val="2800"/>
              <a:buFontTx/>
              <a:buChar char="-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предупреждение;</a:t>
            </a:r>
          </a:p>
          <a:p>
            <a:pPr marL="520700" indent="-342900" algn="just">
              <a:lnSpc>
                <a:spcPct val="150000"/>
              </a:lnSpc>
              <a:buSzPts val="2800"/>
              <a:buFontTx/>
              <a:buChar char="-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четкая постановка задачи;</a:t>
            </a:r>
          </a:p>
          <a:p>
            <a:pPr marL="520700" indent="-342900" algn="just">
              <a:lnSpc>
                <a:spcPct val="150000"/>
              </a:lnSpc>
              <a:buSzPts val="2800"/>
              <a:buFontTx/>
              <a:buChar char="-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акцент на правильном варианте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algn="just">
              <a:buSzPts val="2800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02804" y="1133873"/>
            <a:ext cx="65245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939EB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правила применения приема: </a:t>
            </a:r>
            <a:endParaRPr lang="ru-RU" sz="2800" dirty="0">
              <a:solidFill>
                <a:srgbClr val="939EB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17250" y="2073295"/>
            <a:ext cx="3542191" cy="119848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  <a:r>
              <a:rPr lang="ru-RU" sz="2400" dirty="0" smtClean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«педагогически ценной» </a:t>
            </a:r>
            <a:r>
              <a:rPr lang="ru-RU" sz="24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87410" y="2064418"/>
            <a:ext cx="3045040" cy="1198487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редупреждение и постановка задач</a:t>
            </a:r>
            <a:endParaRPr lang="ru-RU" sz="2400" dirty="0">
              <a:solidFill>
                <a:srgbClr val="373C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470776" y="2064418"/>
            <a:ext cx="3283259" cy="1198488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оиск ошибок</a:t>
            </a:r>
            <a:endParaRPr lang="ru-RU" sz="2400" dirty="0">
              <a:solidFill>
                <a:srgbClr val="373C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91469" y="3957505"/>
            <a:ext cx="3041870" cy="1199455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аргументация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87410" y="3957505"/>
            <a:ext cx="3188562" cy="1199456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яркая фиксация верного варианта</a:t>
            </a:r>
          </a:p>
        </p:txBody>
      </p:sp>
      <p:sp>
        <p:nvSpPr>
          <p:cNvPr id="8" name="Google Shape;106;g3352f216e9d_0_0"/>
          <p:cNvSpPr txBox="1">
            <a:spLocks/>
          </p:cNvSpPr>
          <p:nvPr/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 smtClean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lang="ru-RU" sz="3700" dirty="0">
              <a:solidFill>
                <a:srgbClr val="373C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4080029" y="2481668"/>
            <a:ext cx="497150" cy="435005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7875972" y="2481668"/>
            <a:ext cx="497150" cy="435005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9890551" y="3392703"/>
            <a:ext cx="443706" cy="435005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0800000">
            <a:off x="7973626" y="4339729"/>
            <a:ext cx="497150" cy="435005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14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6;g3352f216e9d_0_0"/>
          <p:cNvSpPr txBox="1">
            <a:spLocks/>
          </p:cNvSpPr>
          <p:nvPr/>
        </p:nvSpPr>
        <p:spPr>
          <a:xfrm>
            <a:off x="2181522" y="158559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 smtClean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  <a:endParaRPr lang="ru-RU" sz="3700" dirty="0">
              <a:solidFill>
                <a:srgbClr val="373C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1731" y="2521257"/>
            <a:ext cx="98113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</a:t>
            </a:r>
            <a:r>
              <a:rPr lang="ru-RU" sz="24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 (УМК «Школа России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Луна бывает разной?» (раздел «Почему и зачем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?»)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применения: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парная работа с раздаточным материалом (текстом) на выявление и исправление ошибок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620993" y="399495"/>
            <a:ext cx="6167900" cy="545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dirty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sz="3600" dirty="0">
              <a:solidFill>
                <a:srgbClr val="373C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18871" b="18871"/>
          <a:stretch>
            <a:fillRect/>
          </a:stretch>
        </p:blipFill>
        <p:spPr>
          <a:xfrm>
            <a:off x="6356350" y="1376363"/>
            <a:ext cx="5521325" cy="4581525"/>
          </a:xfrm>
          <a:prstGeom prst="rect">
            <a:avLst/>
          </a:prstGeom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75208" y="1891366"/>
            <a:ext cx="5814873" cy="3551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>
              <a:spcBef>
                <a:spcPts val="0"/>
              </a:spcBef>
              <a:buSzPts val="2800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окружающего мира в 1 классе по теме «Почему Луна бывает разной?» был успешно апробирован прием «Лови ошибку!». После изучения нового материала детям было предложено выступить в роли экспертов и помочь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Незнайке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всё перепутал.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получили карточки с текстом его письма, содержащим пять утверждений 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Луне. Работая в парах, первоклассники искали неточности 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исправляли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ошибки. При фронтальной проверке каждый исправленный пункт требовал от детей не просто верного ответа, но и обязательного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объяснения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17;p4"/>
          <p:cNvSpPr txBox="1">
            <a:spLocks/>
          </p:cNvSpPr>
          <p:nvPr/>
        </p:nvSpPr>
        <p:spPr>
          <a:xfrm>
            <a:off x="2620993" y="399495"/>
            <a:ext cx="6167900" cy="545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smtClean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lang="ru-RU" sz="3600" dirty="0">
              <a:solidFill>
                <a:srgbClr val="373C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12872" y="1912272"/>
            <a:ext cx="7384142" cy="3416320"/>
          </a:xfrm>
          <a:prstGeom prst="rect">
            <a:avLst/>
          </a:prstGeom>
          <a:ln w="28575">
            <a:solidFill>
              <a:schemeClr val="tx2">
                <a:lumMod val="9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Знайка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я был на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уроке окружающего мира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теперь всё знаю про Луну. Слушай!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Луна -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звезда, как и Солнце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Луна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светится сама ночью, чтобы нам было светло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Луна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время круглая, как мяч, просто иногда она прячется за тучки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Когда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Луна похожа на дольку апельсина, её называют месяцем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Луна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вращается вокруг Солнца.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 как я всё запомнил? Жду ответа.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Твой друг Незнайка.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70158" y="893979"/>
            <a:ext cx="2739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с текстом</a:t>
            </a:r>
            <a:endParaRPr lang="ru-RU" sz="2400" dirty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096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7181" y="1869420"/>
            <a:ext cx="798694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проведенная апробация приема «Лови ошибку!» на уроке окружающего мира в 1 классе полностью подтвердила его высокую педагогическую эффективность. Прием не только обеспечил прочное и осознанное усвоение темы «Почему Луна бывает разной?», но и превратил этап закрепления знаний в увлекательную интеллектуальную игру, вызвавшую живой интерес у каждого ученика. Дети учились мыслить критически, аргументированно доказывать свою точку зрения и работать в сотрудничестве со сверстниками. Простота реализации, универсальность и мощный развивающий потенциал позволяют рекомендовать данный прием к активному использованию в образовательной </a:t>
            </a:r>
            <a:r>
              <a:rPr lang="ru-RU" sz="20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Google Shape;106;g3352f216e9d_0_0"/>
          <p:cNvSpPr txBox="1">
            <a:spLocks/>
          </p:cNvSpPr>
          <p:nvPr/>
        </p:nvSpPr>
        <p:spPr>
          <a:xfrm>
            <a:off x="2243713" y="273968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 smtClean="0">
                <a:solidFill>
                  <a:srgbClr val="373C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sz="3700" dirty="0">
              <a:solidFill>
                <a:srgbClr val="373C5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585</Words>
  <Application>Microsoft Office PowerPoint</Application>
  <PresentationFormat>Широкоэкранный</PresentationFormat>
  <Paragraphs>56</Paragraphs>
  <Slides>10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1_Тема Office</vt:lpstr>
      <vt:lpstr>Презентация PowerPoint</vt:lpstr>
      <vt:lpstr>Презентация PowerPoint</vt:lpstr>
      <vt:lpstr>Теоретическое описание приема</vt:lpstr>
      <vt:lpstr>Презентация PowerPoint</vt:lpstr>
      <vt:lpstr>Презентация PowerPoint</vt:lpstr>
      <vt:lpstr>Презентация PowerPoint</vt:lpstr>
      <vt:lpstr>Применение приема на уроке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PC</cp:lastModifiedBy>
  <cp:revision>29</cp:revision>
  <dcterms:created xsi:type="dcterms:W3CDTF">2024-01-14T08:39:34Z</dcterms:created>
  <dcterms:modified xsi:type="dcterms:W3CDTF">2026-03-31T18:51:43Z</dcterms:modified>
</cp:coreProperties>
</file>