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4" r:id="rId5"/>
    <p:sldId id="263" r:id="rId6"/>
    <p:sldId id="259" r:id="rId7"/>
    <p:sldId id="265" r:id="rId8"/>
    <p:sldId id="266" r:id="rId9"/>
    <p:sldId id="260" r:id="rId10"/>
    <p:sldId id="267" r:id="rId11"/>
    <p:sldId id="268" r:id="rId12"/>
    <p:sldId id="269" r:id="rId13"/>
    <p:sldId id="270" r:id="rId14"/>
    <p:sldId id="271" r:id="rId15"/>
    <p:sldId id="261" r:id="rId16"/>
    <p:sldId id="273" r:id="rId17"/>
    <p:sldId id="272" r:id="rId18"/>
    <p:sldId id="262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174256" y="1825322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109812" y="1609590"/>
            <a:ext cx="9082188" cy="2585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700" b="1" i="0" u="none" strike="noStrike" cap="none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2700" b="1" i="0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Тема: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2700" i="0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«Использование педагогического приёма</a:t>
            </a:r>
            <a:r>
              <a:rPr lang="ru-RU" sz="2700" b="1" i="0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ru-RU" sz="2700" b="1" i="1" u="sng" strike="noStrike" cap="none" dirty="0">
                <a:solidFill>
                  <a:srgbClr val="0070C0"/>
                </a:solidFill>
                <a:latin typeface="+mn-lt"/>
                <a:ea typeface="Calibri"/>
                <a:cs typeface="Calibri"/>
                <a:sym typeface="Calibri"/>
              </a:rPr>
              <a:t>Творчество работает на будущее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2700" i="1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ru-RU" sz="2700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во внеурочной деятельности младших школьников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2700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по А. А. Гину»</a:t>
            </a:r>
            <a:endParaRPr sz="2700" i="0" u="sng" strike="noStrike" cap="none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62625" y="111475"/>
            <a:ext cx="7226100" cy="1292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600" b="1" i="0" u="none" strike="noStrike" cap="none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600" b="1" dirty="0" err="1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интенсив</a:t>
            </a:r>
            <a:r>
              <a:rPr lang="ru-RU" sz="2600" b="1" i="0" u="none" strike="noStrike" cap="none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600" b="1" i="0" u="none" strike="noStrike" cap="none" dirty="0">
              <a:solidFill>
                <a:schemeClr val="tx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600" b="1" i="0" u="none" strike="noStrike" cap="none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«</a:t>
            </a:r>
            <a:r>
              <a:rPr lang="ru-RU" sz="26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600" b="1" i="0" u="none" strike="noStrike" cap="none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»</a:t>
            </a:r>
            <a:endParaRPr sz="2600" b="1" i="0" u="none" strike="noStrike" cap="none" dirty="0">
              <a:solidFill>
                <a:schemeClr val="tx1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3284068" y="5032678"/>
            <a:ext cx="8733676" cy="110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ФИО спикера: Суслова Анастасия Владиславовна 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tx1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Должность: </a:t>
            </a:r>
            <a:r>
              <a:rPr lang="ru-RU" sz="1800" i="1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Учитель начальных классов</a:t>
            </a:r>
            <a:endParaRPr lang="ru-RU" sz="1800" b="1" i="1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ru-RU" sz="1800" b="1" i="1" u="none" strike="noStrike" cap="none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М</a:t>
            </a:r>
            <a:r>
              <a:rPr lang="ru-RU" sz="1800" b="1" i="1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есто работы: </a:t>
            </a:r>
            <a:r>
              <a:rPr lang="ru-RU" sz="1800" i="1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МОУ СОШ №51 имени Г. И. Северина, г.о. Люберцы</a:t>
            </a:r>
            <a:r>
              <a:rPr lang="ru-RU" sz="1800" b="1" i="1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endParaRPr sz="1800" b="1" i="1" u="none" strike="noStrike" cap="none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7;p4">
            <a:extLst>
              <a:ext uri="{FF2B5EF4-FFF2-40B4-BE49-F238E27FC236}">
                <a16:creationId xmlns:a16="http://schemas.microsoft.com/office/drawing/2014/main" id="{B07CFCDF-62CB-0DAE-2B8C-D32CB0A44A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6466" y="0"/>
            <a:ext cx="9114631" cy="1916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400" b="1" dirty="0">
                <a:latin typeface="+mj-lt"/>
              </a:rPr>
              <a:t>Применение приема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solidFill>
                  <a:srgbClr val="0070C0"/>
                </a:solidFill>
                <a:latin typeface="+mj-lt"/>
              </a:rPr>
              <a:t>«Творчество работает на будущее»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latin typeface="+mj-lt"/>
              </a:rPr>
              <a:t> во внеурочной деятельности </a:t>
            </a:r>
            <a:endParaRPr sz="3400" b="1" dirty="0">
              <a:latin typeface="+mj-lt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8EF59D9-26DD-B8B0-EB15-A375ED2E3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5599" y="1916827"/>
            <a:ext cx="3030996" cy="4167359"/>
          </a:xfrm>
          <a:prstGeom prst="rect">
            <a:avLst/>
          </a:prstGeom>
        </p:spPr>
      </p:pic>
      <p:sp>
        <p:nvSpPr>
          <p:cNvPr id="9" name="Google Shape;119;p4">
            <a:extLst>
              <a:ext uri="{FF2B5EF4-FFF2-40B4-BE49-F238E27FC236}">
                <a16:creationId xmlns:a16="http://schemas.microsoft.com/office/drawing/2014/main" id="{A5FFB960-C71A-2849-BF2E-952CF7FC8C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95405" y="2272598"/>
            <a:ext cx="806296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300" dirty="0">
                <a:latin typeface="+mn-lt"/>
              </a:rPr>
              <a:t>     Название сказки  было оговорено учителем и согласовано с детьми — </a:t>
            </a:r>
            <a:r>
              <a:rPr lang="ru-RU" sz="2300" b="1" dirty="0">
                <a:latin typeface="+mn-lt"/>
              </a:rPr>
              <a:t>«Волшебная кисточка».</a:t>
            </a:r>
            <a:r>
              <a:rPr lang="ru-RU" sz="2300" dirty="0">
                <a:latin typeface="+mn-lt"/>
              </a:rPr>
              <a:t> Я предложила ребятам название нашей сказки, а ребята предлагали идеи того, о чём могла бы быть наша сказка. Дети решили, что наша сказка должна быть о доброте и добрых поступках.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300" dirty="0">
                <a:latin typeface="+mn-lt"/>
              </a:rPr>
              <a:t>   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300" dirty="0">
                <a:latin typeface="+mn-lt"/>
              </a:rPr>
              <a:t>    Обобщая мысли и предложения детей, мы пришли к единому выводу того, что в сказке будет речь о том, что кисточка, которой рисовала наша с ребятами главная героиня Маша, стала волшебной, в этом, Маше помогла Фея.</a:t>
            </a:r>
            <a:endParaRPr sz="23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3251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EF35484-2BDB-2DFA-F550-8C1A1CA09408}"/>
              </a:ext>
            </a:extLst>
          </p:cNvPr>
          <p:cNvSpPr txBox="1"/>
          <p:nvPr/>
        </p:nvSpPr>
        <p:spPr>
          <a:xfrm>
            <a:off x="0" y="2725183"/>
            <a:ext cx="6320465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latin typeface="+mn-lt"/>
              </a:rPr>
              <a:t>      Главная героиня решила, что она будет рисовать этой «Волшебной кисточкой» различные предметы, такие как: цветы для пожилых людей, игрушки для детей, которые находятся в детских домах, дом для бездомного котёнка, фрукты, чтобы люди были здоровы!</a:t>
            </a:r>
            <a:endParaRPr lang="ru-RU" sz="2300" dirty="0"/>
          </a:p>
        </p:txBody>
      </p:sp>
      <p:sp>
        <p:nvSpPr>
          <p:cNvPr id="8" name="Google Shape;117;p4">
            <a:extLst>
              <a:ext uri="{FF2B5EF4-FFF2-40B4-BE49-F238E27FC236}">
                <a16:creationId xmlns:a16="http://schemas.microsoft.com/office/drawing/2014/main" id="{DAE83BC9-0A94-1E1F-5FE9-A82E5C2CBA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6466" y="0"/>
            <a:ext cx="9114631" cy="1916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400" b="1" dirty="0">
                <a:latin typeface="+mj-lt"/>
              </a:rPr>
              <a:t>Применение приема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solidFill>
                  <a:srgbClr val="0070C0"/>
                </a:solidFill>
                <a:latin typeface="+mj-lt"/>
              </a:rPr>
              <a:t>«Творчество работает на будущее»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latin typeface="+mj-lt"/>
              </a:rPr>
              <a:t> во внеурочной деятельности </a:t>
            </a:r>
            <a:endParaRPr sz="3400" b="1" dirty="0">
              <a:latin typeface="+mj-lt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1A85F1-0830-195E-9347-783BFFD52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7606" y="2152786"/>
            <a:ext cx="5338115" cy="367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225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7;p4">
            <a:extLst>
              <a:ext uri="{FF2B5EF4-FFF2-40B4-BE49-F238E27FC236}">
                <a16:creationId xmlns:a16="http://schemas.microsoft.com/office/drawing/2014/main" id="{433FED1D-1315-6732-9BB0-33CFE2B63F5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6466" y="0"/>
            <a:ext cx="9114631" cy="1916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400" b="1" dirty="0">
                <a:latin typeface="+mj-lt"/>
              </a:rPr>
              <a:t>Применение приема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solidFill>
                  <a:srgbClr val="0070C0"/>
                </a:solidFill>
                <a:latin typeface="+mj-lt"/>
              </a:rPr>
              <a:t>«Творчество работает на будущее»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latin typeface="+mj-lt"/>
              </a:rPr>
              <a:t> во внеурочной деятельности </a:t>
            </a:r>
            <a:endParaRPr sz="3400" b="1" dirty="0">
              <a:latin typeface="+mj-l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1DFC19-DE13-ED7D-4A7C-434ED4973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807" y="2022954"/>
            <a:ext cx="4055029" cy="31912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DEED943-C2C2-294C-B2DC-EA7A388FC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3471" y="3664184"/>
            <a:ext cx="3455252" cy="25398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5E6B808-D2A8-B583-958A-429ACE3DA8EC}"/>
              </a:ext>
            </a:extLst>
          </p:cNvPr>
          <p:cNvSpPr txBox="1"/>
          <p:nvPr/>
        </p:nvSpPr>
        <p:spPr>
          <a:xfrm>
            <a:off x="0" y="2725183"/>
            <a:ext cx="6320465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latin typeface="+mn-lt"/>
              </a:rPr>
              <a:t>       </a:t>
            </a:r>
            <a:endParaRPr lang="ru-RU" sz="23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E639F8-10E6-C869-40D8-C64DF96F77CE}"/>
              </a:ext>
            </a:extLst>
          </p:cNvPr>
          <p:cNvSpPr txBox="1"/>
          <p:nvPr/>
        </p:nvSpPr>
        <p:spPr>
          <a:xfrm>
            <a:off x="112483" y="2785220"/>
            <a:ext cx="6852093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latin typeface="+mn-lt"/>
              </a:rPr>
              <a:t>      Ученики 2 класса работали над созданием сказки, сочиняя по предложению.</a:t>
            </a:r>
          </a:p>
          <a:p>
            <a:r>
              <a:rPr lang="ru-RU" sz="2300" dirty="0">
                <a:latin typeface="+mn-lt"/>
              </a:rPr>
              <a:t>      Сначала мы работали и записывали предложения на едином, черновом листе, передавая его каждому, а только потом, мы разъединили по частям нашу сказку, чтобы каждая часть, событие были на отдельном листе.</a:t>
            </a: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2537035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7;p4">
            <a:extLst>
              <a:ext uri="{FF2B5EF4-FFF2-40B4-BE49-F238E27FC236}">
                <a16:creationId xmlns:a16="http://schemas.microsoft.com/office/drawing/2014/main" id="{118EC79D-2087-12B0-F59F-92548E069B7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6466" y="0"/>
            <a:ext cx="9114631" cy="1916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400" b="1" dirty="0">
                <a:latin typeface="+mj-lt"/>
              </a:rPr>
              <a:t>Применение приема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solidFill>
                  <a:srgbClr val="0070C0"/>
                </a:solidFill>
                <a:latin typeface="+mj-lt"/>
              </a:rPr>
              <a:t>«Творчество работает на будущее»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latin typeface="+mj-lt"/>
              </a:rPr>
              <a:t> во внеурочной деятельности </a:t>
            </a:r>
            <a:endParaRPr sz="3400" b="1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0767EA-16F8-6FF5-36BC-FDFA02151020}"/>
              </a:ext>
            </a:extLst>
          </p:cNvPr>
          <p:cNvSpPr txBox="1"/>
          <p:nvPr/>
        </p:nvSpPr>
        <p:spPr>
          <a:xfrm>
            <a:off x="322980" y="2390503"/>
            <a:ext cx="11546039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latin typeface="+mn-lt"/>
              </a:rPr>
              <a:t>      С подбором картинок и иллюстраций к каждой странице сказки я помогла ребятам, подготовив раскраски (главные герои, другие объекты и предметы).       Картинки подбирались с учётом событий сказки, чтобы была точная последовательность и понимание сюжетной линии. </a:t>
            </a:r>
          </a:p>
          <a:p>
            <a:r>
              <a:rPr lang="ru-RU" sz="2300" dirty="0">
                <a:latin typeface="+mn-lt"/>
              </a:rPr>
              <a:t>      У каждого ученика была своя часть сказки, ученик получал картинку, вырезал, приклеивал и раскрашивал героев или другие предметы, в зависимости от того, какое событие сказки ему попалось.</a:t>
            </a:r>
          </a:p>
          <a:p>
            <a:r>
              <a:rPr lang="ru-RU" sz="2300" dirty="0">
                <a:latin typeface="+mn-lt"/>
              </a:rPr>
              <a:t>     Если у ребят совпадали герои, то они совещались о том, чтобы герои были одинаково раскрашены.</a:t>
            </a: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3662181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17;p4">
            <a:extLst>
              <a:ext uri="{FF2B5EF4-FFF2-40B4-BE49-F238E27FC236}">
                <a16:creationId xmlns:a16="http://schemas.microsoft.com/office/drawing/2014/main" id="{716FFA92-0363-C2F8-7A2A-F3A0E92210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38683" y="0"/>
            <a:ext cx="9114631" cy="1916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400" b="1" dirty="0">
                <a:latin typeface="+mj-lt"/>
              </a:rPr>
              <a:t>Применение приема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solidFill>
                  <a:srgbClr val="0070C0"/>
                </a:solidFill>
                <a:latin typeface="+mj-lt"/>
              </a:rPr>
              <a:t>«Творчество работает на будущее»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latin typeface="+mj-lt"/>
              </a:rPr>
              <a:t> во внеурочной деятельности </a:t>
            </a:r>
            <a:endParaRPr sz="3400" b="1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3F54B1-BE67-EBE3-9F10-360BBE35FEE7}"/>
              </a:ext>
            </a:extLst>
          </p:cNvPr>
          <p:cNvSpPr txBox="1"/>
          <p:nvPr/>
        </p:nvSpPr>
        <p:spPr>
          <a:xfrm>
            <a:off x="322980" y="2390504"/>
            <a:ext cx="6972135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latin typeface="+mn-lt"/>
              </a:rPr>
              <a:t>      После всей проделанной работы, мы собрали все листы нашей сказки, скрепили их и у нас получилась целая книжка с доброй и душевной историей!</a:t>
            </a:r>
          </a:p>
          <a:p>
            <a:r>
              <a:rPr lang="ru-RU" sz="2300" dirty="0">
                <a:latin typeface="+mn-lt"/>
              </a:rPr>
              <a:t>       Мы перечитываем нашу сказку с ребятами, они сами, каждый раз, берут её с полки, показывают ребятам других классов, чтобы ещё раз посмотреть на свои старания, труд, частичку души, которую внёс каждый из учеников 2 класса.</a:t>
            </a:r>
            <a:endParaRPr lang="ru-RU" sz="23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2A96D1-4034-581F-A1D7-D10B85E9A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070" y="1916827"/>
            <a:ext cx="4189949" cy="486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111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7;p4">
            <a:extLst>
              <a:ext uri="{FF2B5EF4-FFF2-40B4-BE49-F238E27FC236}">
                <a16:creationId xmlns:a16="http://schemas.microsoft.com/office/drawing/2014/main" id="{5E9B9128-9BB8-4C1E-23ED-74D666B4E5D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38683" y="655661"/>
            <a:ext cx="9114631" cy="587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400" b="1" dirty="0">
                <a:latin typeface="+mj-lt"/>
              </a:rPr>
              <a:t>Выводы</a:t>
            </a:r>
            <a:endParaRPr sz="3400" b="1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0972D4-6140-3A14-DB18-C6F11A986B12}"/>
              </a:ext>
            </a:extLst>
          </p:cNvPr>
          <p:cNvSpPr txBox="1"/>
          <p:nvPr/>
        </p:nvSpPr>
        <p:spPr>
          <a:xfrm>
            <a:off x="271243" y="1828930"/>
            <a:ext cx="1164951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300" dirty="0">
                <a:latin typeface="+mn-lt"/>
              </a:rPr>
              <a:t>      </a:t>
            </a:r>
            <a:r>
              <a:rPr lang="ru-RU" sz="2400" dirty="0">
                <a:latin typeface="+mn-lt"/>
              </a:rPr>
              <a:t>Подводя итог проделанной работы, хочется сказать, что использование приёма А. А. Гина «Творчество работает на будущее» оказывает полезное и положительное влияние и впечатление на детей, на их психические процессы (мышление, воображение и др.), помогает развивать внимательность, ответственность за выполнение части своей работы, самостоятельность, развивает творческое воображение. </a:t>
            </a:r>
          </a:p>
          <a:p>
            <a:r>
              <a:rPr lang="ru-RU" sz="2400" dirty="0">
                <a:latin typeface="+mn-lt"/>
              </a:rPr>
              <a:t>     Конечно же, мы с ребятами сталкивались и с трудностями в нашей работе, например, кому-то из ребят было не просто продолжить сюжетную линию, и мы с ребятами помогали и поддерживали  друг друга, с помощью дополнительных вопросов, чтобы у нас продолжала развиваться история нашей сказки. Такой вид работы требует стараний и терпения.</a:t>
            </a:r>
            <a:endParaRPr lang="ru-RU" sz="23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3F196F-717B-B9EB-DDDC-729772B243BC}"/>
              </a:ext>
            </a:extLst>
          </p:cNvPr>
          <p:cNvSpPr txBox="1"/>
          <p:nvPr/>
        </p:nvSpPr>
        <p:spPr>
          <a:xfrm>
            <a:off x="293828" y="1613118"/>
            <a:ext cx="11254312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300" dirty="0">
                <a:latin typeface="+mn-lt"/>
              </a:rPr>
              <a:t>     Ребятам очень понравилось работать над составлением сказки, это, действительно, очень интересно, это было заметно и видно по тому, как они старались красиво и аккуратно писать, раскрашивать, придумывать продолжение сказки, я помогала им с помощью наводящих и уточняющих вопросов. </a:t>
            </a:r>
          </a:p>
          <a:p>
            <a:pPr algn="just"/>
            <a:endParaRPr lang="ru-RU" sz="2300" dirty="0">
              <a:latin typeface="+mn-lt"/>
            </a:endParaRPr>
          </a:p>
          <a:p>
            <a:pPr algn="just"/>
            <a:r>
              <a:rPr lang="ru-RU" sz="2300" dirty="0">
                <a:latin typeface="+mn-lt"/>
              </a:rPr>
              <a:t>     Самое главное, что мы с ребятами извлекли для себя из всей нашей проделанной работы, что доброта в нас самих и совершение добрых поступков в окружающий нас мир, по отношению к другим людям — должно быть как можно больше, пусть даже маленьких, но они будут ценными и важными, это оказывает положительное влияние на нас и на всё то, что окружает нас!</a:t>
            </a:r>
            <a:endParaRPr lang="ru-RU" sz="2300" dirty="0"/>
          </a:p>
        </p:txBody>
      </p:sp>
      <p:sp>
        <p:nvSpPr>
          <p:cNvPr id="7" name="Google Shape;117;p4">
            <a:extLst>
              <a:ext uri="{FF2B5EF4-FFF2-40B4-BE49-F238E27FC236}">
                <a16:creationId xmlns:a16="http://schemas.microsoft.com/office/drawing/2014/main" id="{2F9104E4-9B7F-D116-6140-521398BFA7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38683" y="655661"/>
            <a:ext cx="9114631" cy="587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400" b="1" dirty="0">
                <a:latin typeface="+mj-lt"/>
              </a:rPr>
              <a:t>Выводы</a:t>
            </a:r>
            <a:endParaRPr sz="3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7715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7;p4">
            <a:extLst>
              <a:ext uri="{FF2B5EF4-FFF2-40B4-BE49-F238E27FC236}">
                <a16:creationId xmlns:a16="http://schemas.microsoft.com/office/drawing/2014/main" id="{64F83E07-5BD8-85FF-8172-1260A719D81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1201" y="3429000"/>
            <a:ext cx="10889597" cy="141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6300" b="1" dirty="0">
                <a:latin typeface="+mj-lt"/>
              </a:rPr>
              <a:t>Благодарю за внимание!</a:t>
            </a:r>
            <a:endParaRPr sz="63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3325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252665" y="1699455"/>
            <a:ext cx="11489070" cy="4286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1" dirty="0">
                <a:latin typeface="+mn-lt"/>
              </a:rPr>
              <a:t>Цель — </a:t>
            </a:r>
            <a:r>
              <a:rPr lang="ru-RU" sz="2500" dirty="0">
                <a:latin typeface="+mn-lt"/>
              </a:rPr>
              <a:t>изучение и использование педагогического приёма А. А. Гина </a:t>
            </a:r>
            <a:r>
              <a:rPr lang="ru-RU" sz="2500" b="1" dirty="0">
                <a:latin typeface="+mn-lt"/>
              </a:rPr>
              <a:t>«Творчество работает на будущее»</a:t>
            </a:r>
            <a:r>
              <a:rPr lang="ru-RU" sz="2500" dirty="0">
                <a:latin typeface="+mn-lt"/>
              </a:rPr>
              <a:t> во внеурочной деятельности младших школьников.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500" b="1" dirty="0"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1" dirty="0">
                <a:latin typeface="+mn-lt"/>
              </a:rPr>
              <a:t>Задачи: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500" b="1" dirty="0">
              <a:latin typeface="+mn-lt"/>
            </a:endParaRPr>
          </a:p>
          <a:p>
            <a:pPr marL="63500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500" dirty="0">
                <a:latin typeface="+mn-lt"/>
              </a:rPr>
              <a:t>Изучить теоретическую суть педагогического приёма А. Гина  «Творчество работает на будущее»;</a:t>
            </a:r>
          </a:p>
          <a:p>
            <a:pPr marL="635000"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endParaRPr lang="ru-RU" sz="2500" dirty="0"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1" dirty="0">
                <a:latin typeface="+mn-lt"/>
              </a:rPr>
              <a:t>2. </a:t>
            </a:r>
            <a:r>
              <a:rPr lang="ru-RU" sz="2500" dirty="0">
                <a:latin typeface="+mn-lt"/>
              </a:rPr>
              <a:t>Спланировать работу с применением данного приёма во внеурочной деятельности;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500" dirty="0"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1" dirty="0">
                <a:latin typeface="+mn-lt"/>
              </a:rPr>
              <a:t>3. </a:t>
            </a:r>
            <a:r>
              <a:rPr lang="ru-RU" sz="2500" dirty="0">
                <a:latin typeface="+mn-lt"/>
              </a:rPr>
              <a:t>Использовать приём </a:t>
            </a:r>
            <a:r>
              <a:rPr lang="ru-RU" sz="2500" b="1" dirty="0">
                <a:latin typeface="+mn-lt"/>
              </a:rPr>
              <a:t>«Творчество работает на будущее» </a:t>
            </a:r>
            <a:r>
              <a:rPr lang="ru-RU" sz="2500" dirty="0">
                <a:latin typeface="+mn-lt"/>
              </a:rPr>
              <a:t>во внеурочной деятельности младших школьников;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500" dirty="0"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1" dirty="0">
                <a:latin typeface="+mn-lt"/>
              </a:rPr>
              <a:t>4. </a:t>
            </a:r>
            <a:r>
              <a:rPr lang="ru-RU" sz="2500" dirty="0">
                <a:latin typeface="+mn-lt"/>
              </a:rPr>
              <a:t>Провести анализ и выводы о проделанной работе по применению приёма А. Гина.</a:t>
            </a:r>
            <a:endParaRPr lang="ru-RU" sz="2500" b="1" dirty="0">
              <a:latin typeface="+mn-lt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A251952-4FCD-89CA-F8AA-4BD00B302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265" y="0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+mj-lt"/>
              </a:rPr>
              <a:t>План работы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122796" y="269424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b="1" dirty="0">
                <a:latin typeface="+mj-lt"/>
              </a:rPr>
              <a:t>Теоретическое описание приема</a:t>
            </a:r>
            <a:endParaRPr b="1" dirty="0">
              <a:latin typeface="+mj-lt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289529" y="2766041"/>
            <a:ext cx="6468140" cy="336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dirty="0">
                <a:solidFill>
                  <a:srgbClr val="000000"/>
                </a:solidFill>
                <a:latin typeface="+mn-lt"/>
              </a:rPr>
              <a:t>       Педагогический приём </a:t>
            </a:r>
            <a:r>
              <a:rPr lang="ru-RU" sz="2500" b="1" dirty="0">
                <a:solidFill>
                  <a:srgbClr val="000000"/>
                </a:solidFill>
                <a:latin typeface="+mn-lt"/>
              </a:rPr>
              <a:t>«</a:t>
            </a:r>
            <a:r>
              <a:rPr lang="ru-RU" sz="2500" b="1" i="0" dirty="0">
                <a:solidFill>
                  <a:srgbClr val="000000"/>
                </a:solidFill>
                <a:effectLst/>
                <a:latin typeface="+mn-lt"/>
              </a:rPr>
              <a:t>Творчество работает на будущее»</a:t>
            </a:r>
            <a:r>
              <a:rPr lang="ru-RU" sz="2500" b="0" i="0" u="none" strike="noStrike" dirty="0">
                <a:solidFill>
                  <a:srgbClr val="000000"/>
                </a:solidFill>
                <a:effectLst/>
                <a:latin typeface="+mn-lt"/>
              </a:rPr>
              <a:t> — это приём, предложенный 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0" i="1" u="none" strike="noStrike" dirty="0">
                <a:solidFill>
                  <a:srgbClr val="000000"/>
                </a:solidFill>
                <a:effectLst/>
                <a:latin typeface="+mn-lt"/>
              </a:rPr>
              <a:t>Анатолием Александровичем </a:t>
            </a:r>
            <a:r>
              <a:rPr lang="ru-RU" sz="2500" b="0" i="1" u="none" strike="noStrike" dirty="0" err="1">
                <a:solidFill>
                  <a:srgbClr val="000000"/>
                </a:solidFill>
                <a:effectLst/>
                <a:latin typeface="+mn-lt"/>
              </a:rPr>
              <a:t>Гином</a:t>
            </a:r>
            <a:endParaRPr lang="ru-RU" sz="2500" b="0" i="1" u="none" strike="noStrike" dirty="0">
              <a:solidFill>
                <a:srgbClr val="000000"/>
              </a:solidFill>
              <a:effectLst/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0" i="1" u="none" strike="noStrike" dirty="0">
                <a:solidFill>
                  <a:srgbClr val="000000"/>
                </a:solidFill>
                <a:effectLst/>
                <a:latin typeface="+mn-lt"/>
              </a:rPr>
              <a:t> </a:t>
            </a:r>
            <a:r>
              <a:rPr lang="ru-RU" sz="2500" b="0" i="0" u="none" strike="noStrike" dirty="0">
                <a:solidFill>
                  <a:srgbClr val="000000"/>
                </a:solidFill>
                <a:effectLst/>
                <a:latin typeface="+mn-lt"/>
              </a:rPr>
              <a:t>в книге 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0" i="0" u="none" strike="noStrike" dirty="0">
                <a:solidFill>
                  <a:srgbClr val="000000"/>
                </a:solidFill>
                <a:effectLst/>
                <a:latin typeface="+mn-lt"/>
              </a:rPr>
              <a:t>«Приёмы педагогической техники».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1" i="0" dirty="0">
                <a:solidFill>
                  <a:srgbClr val="000000"/>
                </a:solidFill>
                <a:effectLst/>
                <a:latin typeface="+mn-lt"/>
              </a:rPr>
              <a:t>      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1" dirty="0">
                <a:solidFill>
                  <a:srgbClr val="000000"/>
                </a:solidFill>
                <a:latin typeface="+mn-lt"/>
              </a:rPr>
              <a:t>    </a:t>
            </a:r>
            <a:endParaRPr sz="2500" dirty="0">
              <a:latin typeface="+mn-lt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41D33B-8919-AC05-2440-EC3E63476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871" y="1716217"/>
            <a:ext cx="4671600" cy="40621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7;g3352f216e9d_0_0">
            <a:extLst>
              <a:ext uri="{FF2B5EF4-FFF2-40B4-BE49-F238E27FC236}">
                <a16:creationId xmlns:a16="http://schemas.microsoft.com/office/drawing/2014/main" id="{E6E6568B-947B-0B93-2A36-FCAF7863B105}"/>
              </a:ext>
            </a:extLst>
          </p:cNvPr>
          <p:cNvSpPr txBox="1">
            <a:spLocks/>
          </p:cNvSpPr>
          <p:nvPr/>
        </p:nvSpPr>
        <p:spPr>
          <a:xfrm>
            <a:off x="0" y="2126753"/>
            <a:ext cx="12061461" cy="336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50800" algn="just">
              <a:lnSpc>
                <a:spcPct val="90000"/>
              </a:lnSpc>
              <a:buClr>
                <a:schemeClr val="dk1"/>
              </a:buClr>
              <a:buSzPts val="2800"/>
            </a:pPr>
            <a:endParaRPr lang="ru-RU" sz="2500" b="1" dirty="0">
              <a:latin typeface="+mn-lt"/>
            </a:endParaRPr>
          </a:p>
          <a:p>
            <a:pPr marL="228600" indent="-50800" algn="just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ru-RU" sz="2500" b="1" dirty="0">
                <a:latin typeface="+mn-lt"/>
              </a:rPr>
              <a:t>       Суть приёма: </a:t>
            </a:r>
            <a:r>
              <a:rPr lang="ru-RU" sz="2500" dirty="0">
                <a:latin typeface="+mn-lt"/>
              </a:rPr>
              <a:t>ученики выполняют </a:t>
            </a:r>
            <a:r>
              <a:rPr lang="ru-RU" sz="2500" b="1" dirty="0">
                <a:latin typeface="+mn-lt"/>
              </a:rPr>
              <a:t>творческое задание</a:t>
            </a:r>
            <a:r>
              <a:rPr lang="ru-RU" sz="2500" dirty="0">
                <a:latin typeface="+mn-lt"/>
              </a:rPr>
              <a:t>, также, творческое домашнее задание, по разработке дидактических материалов, которые учитель сможет использовать потом в работе с другими учениками. </a:t>
            </a:r>
          </a:p>
          <a:p>
            <a:pPr marL="228600" indent="-50800" algn="just">
              <a:lnSpc>
                <a:spcPct val="90000"/>
              </a:lnSpc>
              <a:buClr>
                <a:schemeClr val="dk1"/>
              </a:buClr>
              <a:buSzPts val="2800"/>
            </a:pPr>
            <a:endParaRPr lang="ru-RU" sz="2500" dirty="0">
              <a:latin typeface="+mn-lt"/>
            </a:endParaRPr>
          </a:p>
          <a:p>
            <a:pPr marL="228600" indent="-50800" algn="just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ru-RU" sz="2500" dirty="0">
                <a:latin typeface="+mn-lt"/>
              </a:rPr>
              <a:t>   </a:t>
            </a:r>
          </a:p>
        </p:txBody>
      </p:sp>
      <p:sp>
        <p:nvSpPr>
          <p:cNvPr id="5" name="Google Shape;106;g3352f216e9d_0_0">
            <a:extLst>
              <a:ext uri="{FF2B5EF4-FFF2-40B4-BE49-F238E27FC236}">
                <a16:creationId xmlns:a16="http://schemas.microsoft.com/office/drawing/2014/main" id="{09A18459-BDBD-BDC4-BB6D-BD7CA0269737}"/>
              </a:ext>
            </a:extLst>
          </p:cNvPr>
          <p:cNvSpPr txBox="1">
            <a:spLocks/>
          </p:cNvSpPr>
          <p:nvPr/>
        </p:nvSpPr>
        <p:spPr>
          <a:xfrm>
            <a:off x="2063726" y="306773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1" dirty="0">
                <a:latin typeface="+mj-lt"/>
              </a:rPr>
              <a:t>Теоретическое описание приема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5ABA89-650A-A90E-732C-0A49C3E3D8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883813" y="3810121"/>
            <a:ext cx="2177648" cy="217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07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E36540-0BE0-EA85-8852-91899EDE5767}"/>
              </a:ext>
            </a:extLst>
          </p:cNvPr>
          <p:cNvSpPr txBox="1"/>
          <p:nvPr/>
        </p:nvSpPr>
        <p:spPr>
          <a:xfrm>
            <a:off x="454837" y="2140575"/>
            <a:ext cx="11282326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Такими материалами могут быть: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 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dirty="0">
                <a:latin typeface="+mn-lt"/>
              </a:rPr>
              <a:t>— 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сборники задач;</a:t>
            </a:r>
            <a:r>
              <a:rPr lang="af-ZA" sz="2500" b="0" i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endParaRPr lang="ru-RU" sz="25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dirty="0">
                <a:latin typeface="+mn-lt"/>
              </a:rPr>
              <a:t>— 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рассказы;</a:t>
            </a:r>
            <a:r>
              <a:rPr lang="af-ZA" sz="2500" b="0" i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endParaRPr lang="ru-RU" sz="25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dirty="0">
                <a:latin typeface="+mn-lt"/>
              </a:rPr>
              <a:t>— 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кроссворды;</a:t>
            </a:r>
            <a:r>
              <a:rPr lang="af-ZA" sz="2500" b="0" i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endParaRPr lang="ru-RU" sz="25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dirty="0">
                <a:latin typeface="+mn-lt"/>
              </a:rPr>
              <a:t>— 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тематические сборники интересных фактов, примеров и задач;</a:t>
            </a:r>
            <a:r>
              <a:rPr lang="af-ZA" sz="2500" b="0" i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endParaRPr lang="ru-RU" sz="25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dirty="0">
                <a:latin typeface="+mn-lt"/>
              </a:rPr>
              <a:t>— 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сборники аннотаций на статьи по выбранной теме;</a:t>
            </a:r>
            <a:r>
              <a:rPr lang="af-ZA" sz="2500" b="0" i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endParaRPr lang="ru-RU" sz="2500" b="0" i="0" dirty="0">
              <a:solidFill>
                <a:srgbClr val="000000"/>
              </a:solidFill>
              <a:effectLst/>
              <a:latin typeface="+mn-lt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500" dirty="0">
                <a:latin typeface="+mn-lt"/>
              </a:rPr>
              <a:t>— 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учебные комиксы;</a:t>
            </a:r>
            <a:r>
              <a:rPr lang="af-ZA" sz="2500" b="0" i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endParaRPr lang="ru-RU" sz="2500" b="0" i="0" dirty="0">
              <a:solidFill>
                <a:srgbClr val="000000"/>
              </a:solidFill>
              <a:effectLst/>
              <a:latin typeface="+mn-lt"/>
            </a:endParaRPr>
          </a:p>
          <a:p>
            <a:pPr algn="just"/>
            <a:r>
              <a:rPr lang="ru-RU" sz="2500" dirty="0">
                <a:latin typeface="+mn-lt"/>
              </a:rPr>
              <a:t>  — 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плакаты - опорные сигналы;</a:t>
            </a:r>
            <a:r>
              <a:rPr lang="af-ZA" sz="2500" b="0" i="0" dirty="0">
                <a:solidFill>
                  <a:srgbClr val="000000"/>
                </a:solidFill>
                <a:effectLst/>
                <a:latin typeface="+mn-lt"/>
              </a:rPr>
              <a:t> </a:t>
            </a:r>
            <a:endParaRPr lang="ru-RU" sz="2500" b="0" i="0" dirty="0">
              <a:solidFill>
                <a:srgbClr val="000000"/>
              </a:solidFill>
              <a:effectLst/>
              <a:latin typeface="+mn-lt"/>
            </a:endParaRPr>
          </a:p>
          <a:p>
            <a:pPr algn="just"/>
            <a:r>
              <a:rPr lang="ru-RU" sz="2500" dirty="0">
                <a:latin typeface="+mn-lt"/>
              </a:rPr>
              <a:t>  — </a:t>
            </a:r>
            <a:r>
              <a:rPr lang="ru-RU" sz="2500" b="0" i="0" dirty="0">
                <a:solidFill>
                  <a:srgbClr val="000000"/>
                </a:solidFill>
                <a:effectLst/>
                <a:latin typeface="+mn-lt"/>
              </a:rPr>
              <a:t>мнемонические формулировки, стихи и другие.</a:t>
            </a:r>
          </a:p>
        </p:txBody>
      </p:sp>
      <p:sp>
        <p:nvSpPr>
          <p:cNvPr id="5" name="Google Shape;106;g3352f216e9d_0_0">
            <a:extLst>
              <a:ext uri="{FF2B5EF4-FFF2-40B4-BE49-F238E27FC236}">
                <a16:creationId xmlns:a16="http://schemas.microsoft.com/office/drawing/2014/main" id="{F5DC846D-F6F1-01DC-6A47-A6974ECCB4A2}"/>
              </a:ext>
            </a:extLst>
          </p:cNvPr>
          <p:cNvSpPr txBox="1">
            <a:spLocks/>
          </p:cNvSpPr>
          <p:nvPr/>
        </p:nvSpPr>
        <p:spPr>
          <a:xfrm>
            <a:off x="2152330" y="384339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4400" b="1" dirty="0">
                <a:latin typeface="+mj-lt"/>
              </a:rPr>
              <a:t>Теоретическое описание приема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FCE4D28-620F-24B5-0FAB-EBA59F351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5055" y="1710039"/>
            <a:ext cx="3284945" cy="200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76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837715" y="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b="1" dirty="0">
                <a:latin typeface="+mj-lt"/>
              </a:rPr>
              <a:t>Практическая значимость</a:t>
            </a:r>
            <a:endParaRPr b="1" dirty="0">
              <a:latin typeface="+mj-l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endParaRPr sz="2177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E3D865-4AAF-AF2D-4758-9BEA117EA579}"/>
              </a:ext>
            </a:extLst>
          </p:cNvPr>
          <p:cNvSpPr txBox="1"/>
          <p:nvPr/>
        </p:nvSpPr>
        <p:spPr>
          <a:xfrm rot="10800000" flipV="1">
            <a:off x="58939" y="1997074"/>
            <a:ext cx="1207412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300" b="1" dirty="0"/>
              <a:t>Тема внеурочного занятия: </a:t>
            </a:r>
            <a:r>
              <a:rPr lang="ru-RU" sz="2300" dirty="0"/>
              <a:t>Активность «Соберём сказку»</a:t>
            </a:r>
            <a:endParaRPr lang="ru-RU" sz="2300" b="1" dirty="0"/>
          </a:p>
          <a:p>
            <a:pPr algn="just"/>
            <a:r>
              <a:rPr lang="ru-RU" sz="2300" b="1" dirty="0"/>
              <a:t>Класс: </a:t>
            </a:r>
            <a:r>
              <a:rPr lang="ru-RU" sz="2300" dirty="0"/>
              <a:t>младшие школьники 2 класса</a:t>
            </a:r>
            <a:endParaRPr lang="ru-RU" sz="2300" b="1" dirty="0"/>
          </a:p>
          <a:p>
            <a:pPr algn="just"/>
            <a:r>
              <a:rPr lang="ru-RU" sz="2300" b="1" dirty="0"/>
              <a:t>Этап внеурочного занятия, на котором была проведена апробация: </a:t>
            </a:r>
          </a:p>
          <a:p>
            <a:pPr algn="just"/>
            <a:r>
              <a:rPr lang="ru-RU" sz="2300" dirty="0"/>
              <a:t>Закрепление новых знаний, способов действий и их применение </a:t>
            </a:r>
          </a:p>
          <a:p>
            <a:pPr algn="just"/>
            <a:endParaRPr lang="ru-RU" sz="2300" b="1" dirty="0"/>
          </a:p>
          <a:p>
            <a:pPr algn="just"/>
            <a:r>
              <a:rPr lang="ru-RU" sz="2300" b="1" dirty="0"/>
              <a:t>Возможные варианты применения: </a:t>
            </a:r>
            <a:r>
              <a:rPr lang="ru-RU" sz="2300" dirty="0"/>
              <a:t>практическое применение приёма «Творчество работает на будущее» состояло в создании вместе с поддержкой учителя и деятельностью учеников 2 класса </a:t>
            </a:r>
            <a:r>
              <a:rPr lang="ru-RU" sz="2300" b="1" dirty="0"/>
              <a:t>общей сказки</a:t>
            </a:r>
            <a:r>
              <a:rPr lang="ru-RU" sz="2300" dirty="0"/>
              <a:t>, где каждый добавляет по предложению. </a:t>
            </a:r>
          </a:p>
          <a:p>
            <a:pPr algn="just"/>
            <a:r>
              <a:rPr lang="ru-RU" sz="2300" b="1" dirty="0"/>
              <a:t> 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07F5FC-0120-11E8-15FF-877A950A4869}"/>
              </a:ext>
            </a:extLst>
          </p:cNvPr>
          <p:cNvSpPr txBox="1"/>
          <p:nvPr/>
        </p:nvSpPr>
        <p:spPr>
          <a:xfrm>
            <a:off x="443697" y="1600200"/>
            <a:ext cx="1130460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500" b="1" dirty="0"/>
              <a:t>    </a:t>
            </a:r>
            <a:r>
              <a:rPr lang="ru-RU" sz="2500" dirty="0"/>
              <a:t>Помимо такого творческого варианта применения приёма </a:t>
            </a:r>
            <a:r>
              <a:rPr lang="ru-RU" sz="2500" b="1" dirty="0"/>
              <a:t>«Творчество работает на будущее»</a:t>
            </a:r>
            <a:r>
              <a:rPr lang="ru-RU" sz="2500" dirty="0"/>
              <a:t> можно, конечно же, по другому внедрить данный приём в работу и деятельность. </a:t>
            </a:r>
          </a:p>
          <a:p>
            <a:pPr algn="just"/>
            <a:endParaRPr lang="ru-RU" sz="2500" dirty="0"/>
          </a:p>
          <a:p>
            <a:pPr algn="just"/>
            <a:r>
              <a:rPr lang="ru-RU" sz="2500" dirty="0"/>
              <a:t>    Например:</a:t>
            </a:r>
          </a:p>
          <a:p>
            <a:pPr algn="just"/>
            <a:endParaRPr lang="ru-RU" sz="2500" dirty="0"/>
          </a:p>
          <a:p>
            <a:pPr algn="just"/>
            <a:r>
              <a:rPr lang="ru-RU" sz="2500" dirty="0"/>
              <a:t>• Ученики могут придумывать «</a:t>
            </a:r>
            <a:r>
              <a:rPr lang="ru-RU" sz="2500" dirty="0" err="1"/>
              <a:t>запоминалки</a:t>
            </a:r>
            <a:r>
              <a:rPr lang="ru-RU" sz="2500" dirty="0"/>
              <a:t>» (памятки изученных правил по учебным предметам), например, как домашнее задание, состоявшее в создании учеником «</a:t>
            </a:r>
            <a:r>
              <a:rPr lang="ru-RU" sz="2500" dirty="0" err="1"/>
              <a:t>запоминалки</a:t>
            </a:r>
            <a:r>
              <a:rPr lang="ru-RU" sz="2500" dirty="0"/>
              <a:t>» по изученному правилу;</a:t>
            </a:r>
          </a:p>
          <a:p>
            <a:pPr algn="just"/>
            <a:endParaRPr lang="ru-RU" sz="2500" dirty="0"/>
          </a:p>
          <a:p>
            <a:pPr algn="just"/>
            <a:r>
              <a:rPr lang="ru-RU" sz="2500" dirty="0"/>
              <a:t>• Составление кроссворда на учебные темы и др.</a:t>
            </a:r>
          </a:p>
          <a:p>
            <a:pPr algn="just"/>
            <a:endParaRPr lang="ru-RU" sz="2500" dirty="0"/>
          </a:p>
        </p:txBody>
      </p:sp>
      <p:sp>
        <p:nvSpPr>
          <p:cNvPr id="5" name="Google Shape;112;p3">
            <a:extLst>
              <a:ext uri="{FF2B5EF4-FFF2-40B4-BE49-F238E27FC236}">
                <a16:creationId xmlns:a16="http://schemas.microsoft.com/office/drawing/2014/main" id="{8272B718-2ED8-69CB-04A2-B49CD08B2EEC}"/>
              </a:ext>
            </a:extLst>
          </p:cNvPr>
          <p:cNvSpPr txBox="1">
            <a:spLocks/>
          </p:cNvSpPr>
          <p:nvPr/>
        </p:nvSpPr>
        <p:spPr>
          <a:xfrm>
            <a:off x="837715" y="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00000"/>
            </a:pPr>
            <a:endParaRPr lang="ru-RU" dirty="0"/>
          </a:p>
          <a:p>
            <a:pPr algn="ctr">
              <a:buSzPct val="100000"/>
            </a:pPr>
            <a:r>
              <a:rPr lang="ru-RU" b="1" dirty="0">
                <a:latin typeface="+mj-lt"/>
              </a:rPr>
              <a:t>Практическая значимость</a:t>
            </a:r>
          </a:p>
          <a:p>
            <a:pPr>
              <a:buSzPct val="202112"/>
            </a:pPr>
            <a:endParaRPr lang="ru-RU" sz="2177" i="1" dirty="0"/>
          </a:p>
        </p:txBody>
      </p:sp>
    </p:spTree>
    <p:extLst>
      <p:ext uri="{BB962C8B-B14F-4D97-AF65-F5344CB8AC3E}">
        <p14:creationId xmlns:p14="http://schemas.microsoft.com/office/powerpoint/2010/main" val="2687227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D68CC5-110A-B6F2-DD34-5BEE28C05944}"/>
              </a:ext>
            </a:extLst>
          </p:cNvPr>
          <p:cNvSpPr txBox="1"/>
          <p:nvPr/>
        </p:nvSpPr>
        <p:spPr>
          <a:xfrm>
            <a:off x="388253" y="2052958"/>
            <a:ext cx="11337095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500" dirty="0">
                <a:latin typeface="+mn-lt"/>
              </a:rPr>
              <a:t>     Р</a:t>
            </a:r>
            <a:r>
              <a:rPr lang="ru-RU" sz="2500" b="0" i="0" dirty="0">
                <a:effectLst/>
                <a:latin typeface="+mn-lt"/>
              </a:rPr>
              <a:t>ебятам будет интереснее работать с тем материалом, что сделан их же сверстниками. Ведь это будут их знакомые, возможно, также, чьи-то старшие братья и сестры. </a:t>
            </a:r>
          </a:p>
          <a:p>
            <a:pPr algn="just"/>
            <a:r>
              <a:rPr lang="ru-RU" sz="2500" b="0" i="0" dirty="0">
                <a:effectLst/>
                <a:latin typeface="+mn-lt"/>
              </a:rPr>
              <a:t>    </a:t>
            </a:r>
          </a:p>
          <a:p>
            <a:pPr algn="just"/>
            <a:r>
              <a:rPr lang="ru-RU" sz="2500" dirty="0">
                <a:latin typeface="+mn-lt"/>
              </a:rPr>
              <a:t>    </a:t>
            </a:r>
            <a:r>
              <a:rPr lang="ru-RU" sz="2500" b="0" i="0" dirty="0">
                <a:effectLst/>
                <a:latin typeface="+mn-lt"/>
              </a:rPr>
              <a:t>Помимо всего этого, и самим авторам-ученикам будет приятнее сочинять, составлять эти работы, если они станут использоваться в живом деле. Тем более, что каждая работа подписана автором, а это добрая память!</a:t>
            </a:r>
            <a:endParaRPr lang="ru-RU" sz="2500" dirty="0">
              <a:effectLst/>
              <a:latin typeface="+mn-lt"/>
            </a:endParaRPr>
          </a:p>
          <a:p>
            <a:pPr algn="just"/>
            <a:endParaRPr lang="ru-RU" sz="2500" dirty="0">
              <a:effectLst/>
              <a:latin typeface="+mn-lt"/>
            </a:endParaRPr>
          </a:p>
        </p:txBody>
      </p:sp>
      <p:sp>
        <p:nvSpPr>
          <p:cNvPr id="5" name="Google Shape;112;p3">
            <a:extLst>
              <a:ext uri="{FF2B5EF4-FFF2-40B4-BE49-F238E27FC236}">
                <a16:creationId xmlns:a16="http://schemas.microsoft.com/office/drawing/2014/main" id="{10A94F13-12DC-CBD1-1C97-9D04553CA98D}"/>
              </a:ext>
            </a:extLst>
          </p:cNvPr>
          <p:cNvSpPr txBox="1">
            <a:spLocks/>
          </p:cNvSpPr>
          <p:nvPr/>
        </p:nvSpPr>
        <p:spPr>
          <a:xfrm>
            <a:off x="837715" y="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00000"/>
            </a:pPr>
            <a:endParaRPr lang="ru-RU" dirty="0"/>
          </a:p>
          <a:p>
            <a:pPr algn="ctr">
              <a:buSzPct val="100000"/>
            </a:pPr>
            <a:r>
              <a:rPr lang="ru-RU" b="1" dirty="0">
                <a:latin typeface="+mj-lt"/>
              </a:rPr>
              <a:t>Практическая значимость</a:t>
            </a:r>
          </a:p>
          <a:p>
            <a:pPr>
              <a:buSzPct val="202112"/>
            </a:pPr>
            <a:endParaRPr lang="ru-RU" sz="2177" i="1" dirty="0"/>
          </a:p>
        </p:txBody>
      </p:sp>
    </p:spTree>
    <p:extLst>
      <p:ext uri="{BB962C8B-B14F-4D97-AF65-F5344CB8AC3E}">
        <p14:creationId xmlns:p14="http://schemas.microsoft.com/office/powerpoint/2010/main" val="2871208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118791" y="0"/>
            <a:ext cx="9114631" cy="1916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400" b="1" dirty="0">
                <a:latin typeface="+mj-lt"/>
              </a:rPr>
              <a:t>Применение приема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solidFill>
                  <a:srgbClr val="0070C0"/>
                </a:solidFill>
                <a:latin typeface="+mj-lt"/>
              </a:rPr>
              <a:t>«Творчество работает на будущее»</a:t>
            </a:r>
            <a:br>
              <a:rPr lang="ru-RU" sz="3400" b="1" dirty="0">
                <a:latin typeface="+mj-lt"/>
              </a:rPr>
            </a:br>
            <a:r>
              <a:rPr lang="ru-RU" sz="3400" b="1" dirty="0">
                <a:latin typeface="+mj-lt"/>
              </a:rPr>
              <a:t> во внеурочной деятельности </a:t>
            </a:r>
            <a:endParaRPr sz="3400" b="1" dirty="0">
              <a:latin typeface="+mj-lt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0" y="3035380"/>
            <a:ext cx="6096000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>
                <a:latin typeface="+mn-lt"/>
              </a:rPr>
              <a:t>     Приём </a:t>
            </a:r>
            <a:r>
              <a:rPr lang="ru-RU" sz="2400" b="1" dirty="0">
                <a:latin typeface="+mn-lt"/>
              </a:rPr>
              <a:t>«Творчество работает на будущее» </a:t>
            </a:r>
            <a:r>
              <a:rPr lang="ru-RU" sz="2400" dirty="0">
                <a:latin typeface="+mn-lt"/>
              </a:rPr>
              <a:t>был применён и использован во внеурочной деятельности младших школьников 2 класса по </a:t>
            </a:r>
            <a:r>
              <a:rPr lang="ru-RU" sz="2400" b="1" dirty="0">
                <a:latin typeface="+mn-lt"/>
              </a:rPr>
              <a:t>созданию сказки «Волшебная кисточка».</a:t>
            </a:r>
            <a:endParaRPr sz="2400" dirty="0">
              <a:latin typeface="+mn-lt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F0C378B-CDB3-2618-F4E0-C263D1947B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568"/>
          <a:stretch>
            <a:fillRect/>
          </a:stretch>
        </p:blipFill>
        <p:spPr>
          <a:xfrm>
            <a:off x="6096000" y="2123571"/>
            <a:ext cx="5727391" cy="38115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18</Slides>
  <Notes>7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1_Тема Office</vt:lpstr>
      <vt:lpstr>Презентация PowerPoint</vt:lpstr>
      <vt:lpstr>План работы</vt:lpstr>
      <vt:lpstr>Теоретическое описание приема</vt:lpstr>
      <vt:lpstr>Презентация PowerPoint</vt:lpstr>
      <vt:lpstr>Презентация PowerPoint</vt:lpstr>
      <vt:lpstr> Практическая значимость </vt:lpstr>
      <vt:lpstr>Презентация PowerPoint</vt:lpstr>
      <vt:lpstr>Презентация PowerPoint</vt:lpstr>
      <vt:lpstr>Применение приема «Творчество работает на будущее»  во внеурочной деятельности </vt:lpstr>
      <vt:lpstr>Применение приема «Творчество работает на будущее»  во внеурочной деятельности </vt:lpstr>
      <vt:lpstr>Применение приема «Творчество работает на будущее»  во внеурочной деятельности </vt:lpstr>
      <vt:lpstr>Применение приема «Творчество работает на будущее»  во внеурочной деятельности </vt:lpstr>
      <vt:lpstr>Применение приема «Творчество работает на будущее»  во внеурочной деятельности </vt:lpstr>
      <vt:lpstr>Применение приема «Творчество работает на будущее»  во внеурочной деятельности </vt:lpstr>
      <vt:lpstr>Выводы</vt:lpstr>
      <vt:lpstr>Выводы</vt:lpstr>
      <vt:lpstr>Благодарю за внимание!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nastya.suslova.04@mail.ru</cp:lastModifiedBy>
  <cp:revision>2</cp:revision>
  <dcterms:created xsi:type="dcterms:W3CDTF">2024-01-14T08:39:34Z</dcterms:created>
  <dcterms:modified xsi:type="dcterms:W3CDTF">2026-03-08T21:02:25Z</dcterms:modified>
</cp:coreProperties>
</file>