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3" r:id="rId4"/>
    <p:sldId id="258" r:id="rId5"/>
    <p:sldId id="259" r:id="rId6"/>
    <p:sldId id="264" r:id="rId7"/>
    <p:sldId id="260" r:id="rId8"/>
    <p:sldId id="265" r:id="rId9"/>
    <p:sldId id="266" r:id="rId10"/>
    <p:sldId id="261" r:id="rId11"/>
    <p:sldId id="267" r:id="rId12"/>
    <p:sldId id="262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5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1" d="100"/>
          <a:sy n="51" d="100"/>
        </p:scale>
        <p:origin x="1164" y="1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2824CE-6DB6-43AD-A763-B05EF995F8AE}" type="doc">
      <dgm:prSet loTypeId="urn:microsoft.com/office/officeart/2005/8/layout/equation2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8E6D7C7-D541-4DAC-8088-273394AF0D6D}">
      <dgm:prSet phldrT="[Текст]" custT="1"/>
      <dgm:spPr/>
      <dgm:t>
        <a:bodyPr/>
        <a:lstStyle/>
        <a:p>
          <a:r>
            <a:rPr lang="ru-RU" sz="1600" b="1" dirty="0">
              <a:latin typeface="Calibri" panose="020F0502020204030204" pitchFamily="34" charset="0"/>
              <a:cs typeface="Calibri" panose="020F0502020204030204" pitchFamily="34" charset="0"/>
            </a:rPr>
            <a:t>актуализация и закрепление предметных знаний </a:t>
          </a:r>
        </a:p>
      </dgm:t>
    </dgm:pt>
    <dgm:pt modelId="{9BAB74BD-245F-4C29-BF46-011A384CAC14}" type="parTrans" cxnId="{FA9F1A33-6914-4A51-B0E7-2170E8BA1162}">
      <dgm:prSet/>
      <dgm:spPr/>
      <dgm:t>
        <a:bodyPr/>
        <a:lstStyle/>
        <a:p>
          <a:endParaRPr lang="ru-RU" sz="1600" b="1"/>
        </a:p>
      </dgm:t>
    </dgm:pt>
    <dgm:pt modelId="{7A010573-8C25-45B3-898A-DD620C782A1C}" type="sibTrans" cxnId="{FA9F1A33-6914-4A51-B0E7-2170E8BA1162}">
      <dgm:prSet custT="1"/>
      <dgm:spPr/>
      <dgm:t>
        <a:bodyPr/>
        <a:lstStyle/>
        <a:p>
          <a:endParaRPr lang="ru-RU" sz="1600" b="1"/>
        </a:p>
      </dgm:t>
    </dgm:pt>
    <dgm:pt modelId="{96EB7AFD-B740-4294-B8D3-5852CCB10A8A}">
      <dgm:prSet phldrT="[Текст]" custT="1"/>
      <dgm:spPr/>
      <dgm:t>
        <a:bodyPr/>
        <a:lstStyle/>
        <a:p>
          <a:r>
            <a:rPr lang="ru-RU" sz="1600" b="1" dirty="0">
              <a:latin typeface="Calibri" panose="020F0502020204030204" pitchFamily="34" charset="0"/>
              <a:cs typeface="Calibri" panose="020F0502020204030204" pitchFamily="34" charset="0"/>
            </a:rPr>
            <a:t>игровое моделирование</a:t>
          </a:r>
        </a:p>
      </dgm:t>
    </dgm:pt>
    <dgm:pt modelId="{032F8CE2-F557-4513-9ED1-B5169E4BAB5B}" type="parTrans" cxnId="{CFA0556D-D78E-45AC-BF72-CF3550149765}">
      <dgm:prSet/>
      <dgm:spPr/>
      <dgm:t>
        <a:bodyPr/>
        <a:lstStyle/>
        <a:p>
          <a:endParaRPr lang="ru-RU" sz="1600" b="1"/>
        </a:p>
      </dgm:t>
    </dgm:pt>
    <dgm:pt modelId="{5F8069B2-54C4-4629-9641-B5270AD150CA}" type="sibTrans" cxnId="{CFA0556D-D78E-45AC-BF72-CF3550149765}">
      <dgm:prSet custT="1"/>
      <dgm:spPr/>
      <dgm:t>
        <a:bodyPr/>
        <a:lstStyle/>
        <a:p>
          <a:endParaRPr lang="ru-RU" sz="1600" b="1"/>
        </a:p>
      </dgm:t>
    </dgm:pt>
    <dgm:pt modelId="{07F36915-B20E-4366-96C8-FA5EA11D1F44}">
      <dgm:prSet phldrT="[Текст]" custT="1"/>
      <dgm:spPr/>
      <dgm:t>
        <a:bodyPr/>
        <a:lstStyle/>
        <a:p>
          <a:r>
            <a:rPr lang="ru-RU" sz="2400" b="1" dirty="0">
              <a:latin typeface="Calibri" panose="020F0502020204030204" pitchFamily="34" charset="0"/>
              <a:cs typeface="Calibri" panose="020F0502020204030204" pitchFamily="34" charset="0"/>
            </a:rPr>
            <a:t>развитие логического мышления и навыков конструктивного сотрудничества в группе</a:t>
          </a:r>
        </a:p>
      </dgm:t>
    </dgm:pt>
    <dgm:pt modelId="{4963D8B7-8E82-4EBA-A904-9FC9FCEC8911}" type="parTrans" cxnId="{7E6D381D-5817-4BA7-8012-E158B1DA675B}">
      <dgm:prSet/>
      <dgm:spPr/>
      <dgm:t>
        <a:bodyPr/>
        <a:lstStyle/>
        <a:p>
          <a:endParaRPr lang="ru-RU" sz="1600" b="1"/>
        </a:p>
      </dgm:t>
    </dgm:pt>
    <dgm:pt modelId="{05BA0F9F-8316-4410-8E80-F9EE9CBA6DF9}" type="sibTrans" cxnId="{7E6D381D-5817-4BA7-8012-E158B1DA675B}">
      <dgm:prSet/>
      <dgm:spPr/>
      <dgm:t>
        <a:bodyPr/>
        <a:lstStyle/>
        <a:p>
          <a:endParaRPr lang="ru-RU" sz="1600" b="1"/>
        </a:p>
      </dgm:t>
    </dgm:pt>
    <dgm:pt modelId="{266F2B2C-39CA-488D-8F1A-19366B062B15}" type="pres">
      <dgm:prSet presAssocID="{B42824CE-6DB6-43AD-A763-B05EF995F8AE}" presName="Name0" presStyleCnt="0">
        <dgm:presLayoutVars>
          <dgm:dir/>
          <dgm:resizeHandles val="exact"/>
        </dgm:presLayoutVars>
      </dgm:prSet>
      <dgm:spPr/>
    </dgm:pt>
    <dgm:pt modelId="{0FFD12AE-D643-4C32-9C1B-AEA140CC2135}" type="pres">
      <dgm:prSet presAssocID="{B42824CE-6DB6-43AD-A763-B05EF995F8AE}" presName="vNodes" presStyleCnt="0"/>
      <dgm:spPr/>
    </dgm:pt>
    <dgm:pt modelId="{819F6C19-03E1-4D2B-A102-5287013C8FFA}" type="pres">
      <dgm:prSet presAssocID="{38E6D7C7-D541-4DAC-8088-273394AF0D6D}" presName="node" presStyleLbl="node1" presStyleIdx="0" presStyleCnt="3">
        <dgm:presLayoutVars>
          <dgm:bulletEnabled val="1"/>
        </dgm:presLayoutVars>
      </dgm:prSet>
      <dgm:spPr/>
    </dgm:pt>
    <dgm:pt modelId="{C6A43C14-3D5F-481C-AD87-B90593E9D2BF}" type="pres">
      <dgm:prSet presAssocID="{7A010573-8C25-45B3-898A-DD620C782A1C}" presName="spacerT" presStyleCnt="0"/>
      <dgm:spPr/>
    </dgm:pt>
    <dgm:pt modelId="{08613832-3413-4792-BB29-98E9040EDF7F}" type="pres">
      <dgm:prSet presAssocID="{7A010573-8C25-45B3-898A-DD620C782A1C}" presName="sibTrans" presStyleLbl="sibTrans2D1" presStyleIdx="0" presStyleCnt="2"/>
      <dgm:spPr/>
    </dgm:pt>
    <dgm:pt modelId="{F15D7E50-5975-4AEB-8706-04FD40094D5A}" type="pres">
      <dgm:prSet presAssocID="{7A010573-8C25-45B3-898A-DD620C782A1C}" presName="spacerB" presStyleCnt="0"/>
      <dgm:spPr/>
    </dgm:pt>
    <dgm:pt modelId="{EE516553-CBCC-49D3-8E44-5E697C4F1272}" type="pres">
      <dgm:prSet presAssocID="{96EB7AFD-B740-4294-B8D3-5852CCB10A8A}" presName="node" presStyleLbl="node1" presStyleIdx="1" presStyleCnt="3" custScaleX="118547">
        <dgm:presLayoutVars>
          <dgm:bulletEnabled val="1"/>
        </dgm:presLayoutVars>
      </dgm:prSet>
      <dgm:spPr/>
    </dgm:pt>
    <dgm:pt modelId="{339E27C7-536F-4E34-A313-4A6904D9750A}" type="pres">
      <dgm:prSet presAssocID="{B42824CE-6DB6-43AD-A763-B05EF995F8AE}" presName="sibTransLast" presStyleLbl="sibTrans2D1" presStyleIdx="1" presStyleCnt="2"/>
      <dgm:spPr/>
    </dgm:pt>
    <dgm:pt modelId="{02828EF6-74DB-40AC-878C-DCC5B97A6487}" type="pres">
      <dgm:prSet presAssocID="{B42824CE-6DB6-43AD-A763-B05EF995F8AE}" presName="connectorText" presStyleLbl="sibTrans2D1" presStyleIdx="1" presStyleCnt="2"/>
      <dgm:spPr/>
    </dgm:pt>
    <dgm:pt modelId="{F40A39ED-1E22-4A5B-A753-BDC7AFDB75C0}" type="pres">
      <dgm:prSet presAssocID="{B42824CE-6DB6-43AD-A763-B05EF995F8AE}" presName="lastNode" presStyleLbl="node1" presStyleIdx="2" presStyleCnt="3">
        <dgm:presLayoutVars>
          <dgm:bulletEnabled val="1"/>
        </dgm:presLayoutVars>
      </dgm:prSet>
      <dgm:spPr/>
    </dgm:pt>
  </dgm:ptLst>
  <dgm:cxnLst>
    <dgm:cxn modelId="{7E6D381D-5817-4BA7-8012-E158B1DA675B}" srcId="{B42824CE-6DB6-43AD-A763-B05EF995F8AE}" destId="{07F36915-B20E-4366-96C8-FA5EA11D1F44}" srcOrd="2" destOrd="0" parTransId="{4963D8B7-8E82-4EBA-A904-9FC9FCEC8911}" sibTransId="{05BA0F9F-8316-4410-8E80-F9EE9CBA6DF9}"/>
    <dgm:cxn modelId="{21173121-89BE-4F21-8499-F783AE45DD36}" type="presOf" srcId="{07F36915-B20E-4366-96C8-FA5EA11D1F44}" destId="{F40A39ED-1E22-4A5B-A753-BDC7AFDB75C0}" srcOrd="0" destOrd="0" presId="urn:microsoft.com/office/officeart/2005/8/layout/equation2"/>
    <dgm:cxn modelId="{FA9F1A33-6914-4A51-B0E7-2170E8BA1162}" srcId="{B42824CE-6DB6-43AD-A763-B05EF995F8AE}" destId="{38E6D7C7-D541-4DAC-8088-273394AF0D6D}" srcOrd="0" destOrd="0" parTransId="{9BAB74BD-245F-4C29-BF46-011A384CAC14}" sibTransId="{7A010573-8C25-45B3-898A-DD620C782A1C}"/>
    <dgm:cxn modelId="{CFA0556D-D78E-45AC-BF72-CF3550149765}" srcId="{B42824CE-6DB6-43AD-A763-B05EF995F8AE}" destId="{96EB7AFD-B740-4294-B8D3-5852CCB10A8A}" srcOrd="1" destOrd="0" parTransId="{032F8CE2-F557-4513-9ED1-B5169E4BAB5B}" sibTransId="{5F8069B2-54C4-4629-9641-B5270AD150CA}"/>
    <dgm:cxn modelId="{2B8A5F88-BDC0-4129-980B-44DCD7ADBF58}" type="presOf" srcId="{5F8069B2-54C4-4629-9641-B5270AD150CA}" destId="{339E27C7-536F-4E34-A313-4A6904D9750A}" srcOrd="0" destOrd="0" presId="urn:microsoft.com/office/officeart/2005/8/layout/equation2"/>
    <dgm:cxn modelId="{7D9B7E91-72AD-43F3-B8DA-ED106DF1BB36}" type="presOf" srcId="{5F8069B2-54C4-4629-9641-B5270AD150CA}" destId="{02828EF6-74DB-40AC-878C-DCC5B97A6487}" srcOrd="1" destOrd="0" presId="urn:microsoft.com/office/officeart/2005/8/layout/equation2"/>
    <dgm:cxn modelId="{A005E7A8-52B8-4F13-9F85-0E49E4901BAB}" type="presOf" srcId="{96EB7AFD-B740-4294-B8D3-5852CCB10A8A}" destId="{EE516553-CBCC-49D3-8E44-5E697C4F1272}" srcOrd="0" destOrd="0" presId="urn:microsoft.com/office/officeart/2005/8/layout/equation2"/>
    <dgm:cxn modelId="{AFE993B0-16AF-4340-B399-1D2344558CB2}" type="presOf" srcId="{B42824CE-6DB6-43AD-A763-B05EF995F8AE}" destId="{266F2B2C-39CA-488D-8F1A-19366B062B15}" srcOrd="0" destOrd="0" presId="urn:microsoft.com/office/officeart/2005/8/layout/equation2"/>
    <dgm:cxn modelId="{01913CB5-925A-4A32-94DB-32FD3046FC45}" type="presOf" srcId="{38E6D7C7-D541-4DAC-8088-273394AF0D6D}" destId="{819F6C19-03E1-4D2B-A102-5287013C8FFA}" srcOrd="0" destOrd="0" presId="urn:microsoft.com/office/officeart/2005/8/layout/equation2"/>
    <dgm:cxn modelId="{27B2CDD8-BEE3-45DA-B778-50DB499E7A1A}" type="presOf" srcId="{7A010573-8C25-45B3-898A-DD620C782A1C}" destId="{08613832-3413-4792-BB29-98E9040EDF7F}" srcOrd="0" destOrd="0" presId="urn:microsoft.com/office/officeart/2005/8/layout/equation2"/>
    <dgm:cxn modelId="{F93B41EF-6826-4FC4-8364-87BA404DD1A8}" type="presParOf" srcId="{266F2B2C-39CA-488D-8F1A-19366B062B15}" destId="{0FFD12AE-D643-4C32-9C1B-AEA140CC2135}" srcOrd="0" destOrd="0" presId="urn:microsoft.com/office/officeart/2005/8/layout/equation2"/>
    <dgm:cxn modelId="{0F4841D9-A1A6-466D-96D2-660DDFE78CA5}" type="presParOf" srcId="{0FFD12AE-D643-4C32-9C1B-AEA140CC2135}" destId="{819F6C19-03E1-4D2B-A102-5287013C8FFA}" srcOrd="0" destOrd="0" presId="urn:microsoft.com/office/officeart/2005/8/layout/equation2"/>
    <dgm:cxn modelId="{9E4CC2CB-C8BE-49ED-9B27-01D9C4158107}" type="presParOf" srcId="{0FFD12AE-D643-4C32-9C1B-AEA140CC2135}" destId="{C6A43C14-3D5F-481C-AD87-B90593E9D2BF}" srcOrd="1" destOrd="0" presId="urn:microsoft.com/office/officeart/2005/8/layout/equation2"/>
    <dgm:cxn modelId="{1F534266-7C04-492C-B2CB-9FE3C951317D}" type="presParOf" srcId="{0FFD12AE-D643-4C32-9C1B-AEA140CC2135}" destId="{08613832-3413-4792-BB29-98E9040EDF7F}" srcOrd="2" destOrd="0" presId="urn:microsoft.com/office/officeart/2005/8/layout/equation2"/>
    <dgm:cxn modelId="{A01C0187-DC77-4612-AA3D-FF106AC5972D}" type="presParOf" srcId="{0FFD12AE-D643-4C32-9C1B-AEA140CC2135}" destId="{F15D7E50-5975-4AEB-8706-04FD40094D5A}" srcOrd="3" destOrd="0" presId="urn:microsoft.com/office/officeart/2005/8/layout/equation2"/>
    <dgm:cxn modelId="{D019EA6E-5C94-48B4-8C32-682AA6DA628F}" type="presParOf" srcId="{0FFD12AE-D643-4C32-9C1B-AEA140CC2135}" destId="{EE516553-CBCC-49D3-8E44-5E697C4F1272}" srcOrd="4" destOrd="0" presId="urn:microsoft.com/office/officeart/2005/8/layout/equation2"/>
    <dgm:cxn modelId="{5B92ED60-993B-43FB-9F5E-05BD84A537BD}" type="presParOf" srcId="{266F2B2C-39CA-488D-8F1A-19366B062B15}" destId="{339E27C7-536F-4E34-A313-4A6904D9750A}" srcOrd="1" destOrd="0" presId="urn:microsoft.com/office/officeart/2005/8/layout/equation2"/>
    <dgm:cxn modelId="{0DEEB131-B3A1-495B-9CB6-607578975C7D}" type="presParOf" srcId="{339E27C7-536F-4E34-A313-4A6904D9750A}" destId="{02828EF6-74DB-40AC-878C-DCC5B97A6487}" srcOrd="0" destOrd="0" presId="urn:microsoft.com/office/officeart/2005/8/layout/equation2"/>
    <dgm:cxn modelId="{19A053F4-744A-425E-834D-826163D7A3C2}" type="presParOf" srcId="{266F2B2C-39CA-488D-8F1A-19366B062B15}" destId="{F40A39ED-1E22-4A5B-A753-BDC7AFDB75C0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CFD356-7403-4B15-8630-F6442C654033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5B6996C-2A2F-44F1-8791-24BAC19E289B}">
      <dgm:prSet phldrT="[Текст]" custT="1"/>
      <dgm:spPr/>
      <dgm:t>
        <a:bodyPr/>
        <a:lstStyle/>
        <a:p>
          <a:r>
            <a:rPr lang="ru-RU" sz="1800" b="1" dirty="0">
              <a:latin typeface="Calibri" panose="020F0502020204030204" pitchFamily="34" charset="0"/>
              <a:cs typeface="Calibri" panose="020F0502020204030204" pitchFamily="34" charset="0"/>
            </a:rPr>
            <a:t>Активизация</a:t>
          </a:r>
          <a:r>
            <a:rPr lang="ru-RU" sz="1800" dirty="0">
              <a:latin typeface="Calibri" panose="020F0502020204030204" pitchFamily="34" charset="0"/>
              <a:cs typeface="Calibri" panose="020F0502020204030204" pitchFamily="34" charset="0"/>
            </a:rPr>
            <a:t> учебной деятельности за счет смены формата взаимодействия (игровая модель вместо фронтального опроса).</a:t>
          </a:r>
        </a:p>
      </dgm:t>
    </dgm:pt>
    <dgm:pt modelId="{BE938340-5B8A-4C51-8991-A089A2864BDC}" type="parTrans" cxnId="{BF4329AC-222C-4276-B832-E8C851723F90}">
      <dgm:prSet/>
      <dgm:spPr/>
      <dgm:t>
        <a:bodyPr/>
        <a:lstStyle/>
        <a:p>
          <a:endParaRPr lang="ru-RU"/>
        </a:p>
      </dgm:t>
    </dgm:pt>
    <dgm:pt modelId="{BB020258-9E0E-4157-AA67-6B44AEBCF29F}" type="sibTrans" cxnId="{BF4329AC-222C-4276-B832-E8C851723F90}">
      <dgm:prSet/>
      <dgm:spPr/>
      <dgm:t>
        <a:bodyPr/>
        <a:lstStyle/>
        <a:p>
          <a:endParaRPr lang="ru-RU"/>
        </a:p>
      </dgm:t>
    </dgm:pt>
    <dgm:pt modelId="{F195AAE3-1854-449B-A775-6500DE8AFCFE}">
      <dgm:prSet phldrT="[Текст]" custT="1"/>
      <dgm:spPr/>
      <dgm:t>
        <a:bodyPr/>
        <a:lstStyle/>
        <a:p>
          <a:r>
            <a:rPr lang="ru-RU" sz="1800" b="1" dirty="0">
              <a:latin typeface="Calibri" panose="020F0502020204030204" pitchFamily="34" charset="0"/>
              <a:cs typeface="Calibri" panose="020F0502020204030204" pitchFamily="34" charset="0"/>
            </a:rPr>
            <a:t>Интеграция</a:t>
          </a:r>
          <a:r>
            <a:rPr lang="ru-RU" sz="1800" dirty="0">
              <a:latin typeface="Calibri" panose="020F0502020204030204" pitchFamily="34" charset="0"/>
              <a:cs typeface="Calibri" panose="020F0502020204030204" pitchFamily="34" charset="0"/>
            </a:rPr>
            <a:t> теоретических знаний и практических алгоритмов в единую игровую систему.</a:t>
          </a:r>
        </a:p>
      </dgm:t>
    </dgm:pt>
    <dgm:pt modelId="{EA9D33F8-CCF5-44A5-AF29-AC9512ED68E1}" type="parTrans" cxnId="{1790B98A-0153-475A-BA31-D38BE86D0FCC}">
      <dgm:prSet/>
      <dgm:spPr/>
      <dgm:t>
        <a:bodyPr/>
        <a:lstStyle/>
        <a:p>
          <a:endParaRPr lang="ru-RU"/>
        </a:p>
      </dgm:t>
    </dgm:pt>
    <dgm:pt modelId="{71581FE5-27B5-443C-9804-21E4C40797D4}" type="sibTrans" cxnId="{1790B98A-0153-475A-BA31-D38BE86D0FCC}">
      <dgm:prSet/>
      <dgm:spPr/>
      <dgm:t>
        <a:bodyPr/>
        <a:lstStyle/>
        <a:p>
          <a:endParaRPr lang="ru-RU"/>
        </a:p>
      </dgm:t>
    </dgm:pt>
    <dgm:pt modelId="{356AB920-A584-4C85-852F-B633328C2C79}">
      <dgm:prSet phldrT="[Текст]" custT="1"/>
      <dgm:spPr/>
      <dgm:t>
        <a:bodyPr/>
        <a:lstStyle/>
        <a:p>
          <a:r>
            <a:rPr lang="ru-RU" sz="1800" b="1" dirty="0">
              <a:latin typeface="Calibri" panose="020F0502020204030204" pitchFamily="34" charset="0"/>
              <a:cs typeface="Calibri" panose="020F0502020204030204" pitchFamily="34" charset="0"/>
            </a:rPr>
            <a:t>Развитие</a:t>
          </a:r>
          <a:r>
            <a:rPr lang="ru-RU" sz="1800" dirty="0">
              <a:latin typeface="Calibri" panose="020F0502020204030204" pitchFamily="34" charset="0"/>
              <a:cs typeface="Calibri" panose="020F0502020204030204" pitchFamily="34" charset="0"/>
            </a:rPr>
            <a:t> метапредметных компетенций (командная работа, управление эмоциями, логическое планирование).</a:t>
          </a:r>
        </a:p>
      </dgm:t>
    </dgm:pt>
    <dgm:pt modelId="{4F3DF796-C653-4D10-AF6F-A53614258834}" type="parTrans" cxnId="{89451A3E-7E3F-42AF-BFB5-C55A89A37855}">
      <dgm:prSet/>
      <dgm:spPr/>
      <dgm:t>
        <a:bodyPr/>
        <a:lstStyle/>
        <a:p>
          <a:endParaRPr lang="ru-RU"/>
        </a:p>
      </dgm:t>
    </dgm:pt>
    <dgm:pt modelId="{8D53B415-EE3F-457A-845D-F732EAF93BE6}" type="sibTrans" cxnId="{89451A3E-7E3F-42AF-BFB5-C55A89A37855}">
      <dgm:prSet/>
      <dgm:spPr/>
      <dgm:t>
        <a:bodyPr/>
        <a:lstStyle/>
        <a:p>
          <a:endParaRPr lang="ru-RU"/>
        </a:p>
      </dgm:t>
    </dgm:pt>
    <dgm:pt modelId="{5E7789FA-780B-42D7-8528-D282CFB60746}">
      <dgm:prSet custT="1"/>
      <dgm:spPr/>
      <dgm:t>
        <a:bodyPr/>
        <a:lstStyle/>
        <a:p>
          <a:r>
            <a:rPr lang="ru-RU" sz="1800" b="1" dirty="0">
              <a:latin typeface="Calibri" panose="020F0502020204030204" pitchFamily="34" charset="0"/>
              <a:cs typeface="Calibri" panose="020F0502020204030204" pitchFamily="34" charset="0"/>
            </a:rPr>
            <a:t>Обеспечение</a:t>
          </a:r>
          <a:r>
            <a:rPr lang="ru-RU" sz="1800" dirty="0">
              <a:latin typeface="Calibri" panose="020F0502020204030204" pitchFamily="34" charset="0"/>
              <a:cs typeface="Calibri" panose="020F0502020204030204" pitchFamily="34" charset="0"/>
            </a:rPr>
            <a:t> непрерывной обратной связи между педагогом и учащимися в процессе закрепления материала.</a:t>
          </a:r>
        </a:p>
      </dgm:t>
    </dgm:pt>
    <dgm:pt modelId="{6943DDBA-8FDF-44A7-AB6C-E7D7880EFFD0}" type="parTrans" cxnId="{16755ADE-DA02-415D-A072-8D88CF39210A}">
      <dgm:prSet/>
      <dgm:spPr/>
      <dgm:t>
        <a:bodyPr/>
        <a:lstStyle/>
        <a:p>
          <a:endParaRPr lang="ru-RU"/>
        </a:p>
      </dgm:t>
    </dgm:pt>
    <dgm:pt modelId="{757F96D3-BA0B-4EC5-8A5F-22122B99881B}" type="sibTrans" cxnId="{16755ADE-DA02-415D-A072-8D88CF39210A}">
      <dgm:prSet/>
      <dgm:spPr/>
      <dgm:t>
        <a:bodyPr/>
        <a:lstStyle/>
        <a:p>
          <a:endParaRPr lang="ru-RU"/>
        </a:p>
      </dgm:t>
    </dgm:pt>
    <dgm:pt modelId="{C8AAD07C-E1F5-467F-91B2-944B3E97BB7B}" type="pres">
      <dgm:prSet presAssocID="{53CFD356-7403-4B15-8630-F6442C654033}" presName="linear" presStyleCnt="0">
        <dgm:presLayoutVars>
          <dgm:dir/>
          <dgm:animLvl val="lvl"/>
          <dgm:resizeHandles val="exact"/>
        </dgm:presLayoutVars>
      </dgm:prSet>
      <dgm:spPr/>
    </dgm:pt>
    <dgm:pt modelId="{CC984A73-134B-47E3-A5E4-DAADC63CB98C}" type="pres">
      <dgm:prSet presAssocID="{F5B6996C-2A2F-44F1-8791-24BAC19E289B}" presName="parentLin" presStyleCnt="0"/>
      <dgm:spPr/>
    </dgm:pt>
    <dgm:pt modelId="{9A6DCD88-2480-4986-AB78-46121E571DDE}" type="pres">
      <dgm:prSet presAssocID="{F5B6996C-2A2F-44F1-8791-24BAC19E289B}" presName="parentLeftMargin" presStyleLbl="node1" presStyleIdx="0" presStyleCnt="4"/>
      <dgm:spPr/>
    </dgm:pt>
    <dgm:pt modelId="{43FDCEA6-DB49-439B-A957-9BA73F0C20B7}" type="pres">
      <dgm:prSet presAssocID="{F5B6996C-2A2F-44F1-8791-24BAC19E289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938393F3-F1B5-4FAD-8438-0A227FBB8A8E}" type="pres">
      <dgm:prSet presAssocID="{F5B6996C-2A2F-44F1-8791-24BAC19E289B}" presName="negativeSpace" presStyleCnt="0"/>
      <dgm:spPr/>
    </dgm:pt>
    <dgm:pt modelId="{ECCC3FBF-BC0F-4AD8-8319-A8648F5B1FA8}" type="pres">
      <dgm:prSet presAssocID="{F5B6996C-2A2F-44F1-8791-24BAC19E289B}" presName="childText" presStyleLbl="conFgAcc1" presStyleIdx="0" presStyleCnt="4">
        <dgm:presLayoutVars>
          <dgm:bulletEnabled val="1"/>
        </dgm:presLayoutVars>
      </dgm:prSet>
      <dgm:spPr/>
    </dgm:pt>
    <dgm:pt modelId="{DE78CFF2-85E4-4F2E-BD83-31F1CBAF5EDF}" type="pres">
      <dgm:prSet presAssocID="{BB020258-9E0E-4157-AA67-6B44AEBCF29F}" presName="spaceBetweenRectangles" presStyleCnt="0"/>
      <dgm:spPr/>
    </dgm:pt>
    <dgm:pt modelId="{366FF041-CAB4-4F52-9DF5-6E91C6317081}" type="pres">
      <dgm:prSet presAssocID="{F195AAE3-1854-449B-A775-6500DE8AFCFE}" presName="parentLin" presStyleCnt="0"/>
      <dgm:spPr/>
    </dgm:pt>
    <dgm:pt modelId="{CC7E29E7-2308-4459-8760-B57E8B37CCCF}" type="pres">
      <dgm:prSet presAssocID="{F195AAE3-1854-449B-A775-6500DE8AFCFE}" presName="parentLeftMargin" presStyleLbl="node1" presStyleIdx="0" presStyleCnt="4"/>
      <dgm:spPr/>
    </dgm:pt>
    <dgm:pt modelId="{7B273D4A-D617-4EBA-BD87-FBAB27005F69}" type="pres">
      <dgm:prSet presAssocID="{F195AAE3-1854-449B-A775-6500DE8AFCFE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1355C8CE-2277-409A-8F52-2DF08AECF6EA}" type="pres">
      <dgm:prSet presAssocID="{F195AAE3-1854-449B-A775-6500DE8AFCFE}" presName="negativeSpace" presStyleCnt="0"/>
      <dgm:spPr/>
    </dgm:pt>
    <dgm:pt modelId="{0E483313-F1A7-4E31-A0F2-E7664A792BA1}" type="pres">
      <dgm:prSet presAssocID="{F195AAE3-1854-449B-A775-6500DE8AFCFE}" presName="childText" presStyleLbl="conFgAcc1" presStyleIdx="1" presStyleCnt="4">
        <dgm:presLayoutVars>
          <dgm:bulletEnabled val="1"/>
        </dgm:presLayoutVars>
      </dgm:prSet>
      <dgm:spPr/>
    </dgm:pt>
    <dgm:pt modelId="{0AC86685-FF1C-45B7-B207-2B01334FA4C7}" type="pres">
      <dgm:prSet presAssocID="{71581FE5-27B5-443C-9804-21E4C40797D4}" presName="spaceBetweenRectangles" presStyleCnt="0"/>
      <dgm:spPr/>
    </dgm:pt>
    <dgm:pt modelId="{695F9FBA-CB31-4A30-9B39-3DC069270AD8}" type="pres">
      <dgm:prSet presAssocID="{356AB920-A584-4C85-852F-B633328C2C79}" presName="parentLin" presStyleCnt="0"/>
      <dgm:spPr/>
    </dgm:pt>
    <dgm:pt modelId="{03DA4FC3-0740-4905-97C7-2C03F213678A}" type="pres">
      <dgm:prSet presAssocID="{356AB920-A584-4C85-852F-B633328C2C79}" presName="parentLeftMargin" presStyleLbl="node1" presStyleIdx="1" presStyleCnt="4"/>
      <dgm:spPr/>
    </dgm:pt>
    <dgm:pt modelId="{9C191C50-8C88-486D-A855-51BAF1ECCEA1}" type="pres">
      <dgm:prSet presAssocID="{356AB920-A584-4C85-852F-B633328C2C79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03E8880-09E0-4E31-A107-D9610DD56C4C}" type="pres">
      <dgm:prSet presAssocID="{356AB920-A584-4C85-852F-B633328C2C79}" presName="negativeSpace" presStyleCnt="0"/>
      <dgm:spPr/>
    </dgm:pt>
    <dgm:pt modelId="{5F57A0FC-257E-44F4-BB6E-62853528C558}" type="pres">
      <dgm:prSet presAssocID="{356AB920-A584-4C85-852F-B633328C2C79}" presName="childText" presStyleLbl="conFgAcc1" presStyleIdx="2" presStyleCnt="4">
        <dgm:presLayoutVars>
          <dgm:bulletEnabled val="1"/>
        </dgm:presLayoutVars>
      </dgm:prSet>
      <dgm:spPr/>
    </dgm:pt>
    <dgm:pt modelId="{4F9CDC1A-9FF6-4413-B52B-2C39FAF6AE38}" type="pres">
      <dgm:prSet presAssocID="{8D53B415-EE3F-457A-845D-F732EAF93BE6}" presName="spaceBetweenRectangles" presStyleCnt="0"/>
      <dgm:spPr/>
    </dgm:pt>
    <dgm:pt modelId="{CDE42F5D-AF2F-425C-8F3F-E54B2FA3F11E}" type="pres">
      <dgm:prSet presAssocID="{5E7789FA-780B-42D7-8528-D282CFB60746}" presName="parentLin" presStyleCnt="0"/>
      <dgm:spPr/>
    </dgm:pt>
    <dgm:pt modelId="{363D7F41-AD2E-4EDF-B386-AFEBDD88F2D0}" type="pres">
      <dgm:prSet presAssocID="{5E7789FA-780B-42D7-8528-D282CFB60746}" presName="parentLeftMargin" presStyleLbl="node1" presStyleIdx="2" presStyleCnt="4"/>
      <dgm:spPr/>
    </dgm:pt>
    <dgm:pt modelId="{DE084547-6484-4C8B-B431-3367B544DC9D}" type="pres">
      <dgm:prSet presAssocID="{5E7789FA-780B-42D7-8528-D282CFB60746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F94A3509-ECBA-4D38-887D-936DBA55040D}" type="pres">
      <dgm:prSet presAssocID="{5E7789FA-780B-42D7-8528-D282CFB60746}" presName="negativeSpace" presStyleCnt="0"/>
      <dgm:spPr/>
    </dgm:pt>
    <dgm:pt modelId="{4D36A49C-6AE0-46E9-A3FD-B99A9C16EF9C}" type="pres">
      <dgm:prSet presAssocID="{5E7789FA-780B-42D7-8528-D282CFB60746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AECDE802-0FF2-4AC2-A199-94B37882C554}" type="presOf" srcId="{356AB920-A584-4C85-852F-B633328C2C79}" destId="{9C191C50-8C88-486D-A855-51BAF1ECCEA1}" srcOrd="1" destOrd="0" presId="urn:microsoft.com/office/officeart/2005/8/layout/list1"/>
    <dgm:cxn modelId="{1E1D4F3B-B790-4B8C-8D97-4AC5B311C571}" type="presOf" srcId="{F5B6996C-2A2F-44F1-8791-24BAC19E289B}" destId="{43FDCEA6-DB49-439B-A957-9BA73F0C20B7}" srcOrd="1" destOrd="0" presId="urn:microsoft.com/office/officeart/2005/8/layout/list1"/>
    <dgm:cxn modelId="{89451A3E-7E3F-42AF-BFB5-C55A89A37855}" srcId="{53CFD356-7403-4B15-8630-F6442C654033}" destId="{356AB920-A584-4C85-852F-B633328C2C79}" srcOrd="2" destOrd="0" parTransId="{4F3DF796-C653-4D10-AF6F-A53614258834}" sibTransId="{8D53B415-EE3F-457A-845D-F732EAF93BE6}"/>
    <dgm:cxn modelId="{51F9EF46-A268-4D4A-8849-E5DF135816C9}" type="presOf" srcId="{5E7789FA-780B-42D7-8528-D282CFB60746}" destId="{DE084547-6484-4C8B-B431-3367B544DC9D}" srcOrd="1" destOrd="0" presId="urn:microsoft.com/office/officeart/2005/8/layout/list1"/>
    <dgm:cxn modelId="{1790B98A-0153-475A-BA31-D38BE86D0FCC}" srcId="{53CFD356-7403-4B15-8630-F6442C654033}" destId="{F195AAE3-1854-449B-A775-6500DE8AFCFE}" srcOrd="1" destOrd="0" parTransId="{EA9D33F8-CCF5-44A5-AF29-AC9512ED68E1}" sibTransId="{71581FE5-27B5-443C-9804-21E4C40797D4}"/>
    <dgm:cxn modelId="{BF4329AC-222C-4276-B832-E8C851723F90}" srcId="{53CFD356-7403-4B15-8630-F6442C654033}" destId="{F5B6996C-2A2F-44F1-8791-24BAC19E289B}" srcOrd="0" destOrd="0" parTransId="{BE938340-5B8A-4C51-8991-A089A2864BDC}" sibTransId="{BB020258-9E0E-4157-AA67-6B44AEBCF29F}"/>
    <dgm:cxn modelId="{0928D6AD-DDDE-44F4-9E8C-17198A1BA00A}" type="presOf" srcId="{F195AAE3-1854-449B-A775-6500DE8AFCFE}" destId="{7B273D4A-D617-4EBA-BD87-FBAB27005F69}" srcOrd="1" destOrd="0" presId="urn:microsoft.com/office/officeart/2005/8/layout/list1"/>
    <dgm:cxn modelId="{66E7C9BD-80F3-4369-B168-E949033FFDFD}" type="presOf" srcId="{5E7789FA-780B-42D7-8528-D282CFB60746}" destId="{363D7F41-AD2E-4EDF-B386-AFEBDD88F2D0}" srcOrd="0" destOrd="0" presId="urn:microsoft.com/office/officeart/2005/8/layout/list1"/>
    <dgm:cxn modelId="{63CB64BE-0AFA-4F35-B7F5-43CE2F0CFD70}" type="presOf" srcId="{F5B6996C-2A2F-44F1-8791-24BAC19E289B}" destId="{9A6DCD88-2480-4986-AB78-46121E571DDE}" srcOrd="0" destOrd="0" presId="urn:microsoft.com/office/officeart/2005/8/layout/list1"/>
    <dgm:cxn modelId="{56E2C0CB-A811-4CAC-B051-7025B2832E5F}" type="presOf" srcId="{356AB920-A584-4C85-852F-B633328C2C79}" destId="{03DA4FC3-0740-4905-97C7-2C03F213678A}" srcOrd="0" destOrd="0" presId="urn:microsoft.com/office/officeart/2005/8/layout/list1"/>
    <dgm:cxn modelId="{16755ADE-DA02-415D-A072-8D88CF39210A}" srcId="{53CFD356-7403-4B15-8630-F6442C654033}" destId="{5E7789FA-780B-42D7-8528-D282CFB60746}" srcOrd="3" destOrd="0" parTransId="{6943DDBA-8FDF-44A7-AB6C-E7D7880EFFD0}" sibTransId="{757F96D3-BA0B-4EC5-8A5F-22122B99881B}"/>
    <dgm:cxn modelId="{FB12C8EB-BA19-4E9B-95C9-C0723A9B4438}" type="presOf" srcId="{F195AAE3-1854-449B-A775-6500DE8AFCFE}" destId="{CC7E29E7-2308-4459-8760-B57E8B37CCCF}" srcOrd="0" destOrd="0" presId="urn:microsoft.com/office/officeart/2005/8/layout/list1"/>
    <dgm:cxn modelId="{158C2BFA-9C20-4939-B48E-6D3C115C2E41}" type="presOf" srcId="{53CFD356-7403-4B15-8630-F6442C654033}" destId="{C8AAD07C-E1F5-467F-91B2-944B3E97BB7B}" srcOrd="0" destOrd="0" presId="urn:microsoft.com/office/officeart/2005/8/layout/list1"/>
    <dgm:cxn modelId="{C4A3DF4A-D2AA-4534-A6D0-3F05ED66E52C}" type="presParOf" srcId="{C8AAD07C-E1F5-467F-91B2-944B3E97BB7B}" destId="{CC984A73-134B-47E3-A5E4-DAADC63CB98C}" srcOrd="0" destOrd="0" presId="urn:microsoft.com/office/officeart/2005/8/layout/list1"/>
    <dgm:cxn modelId="{34C7A6C7-2F6D-4B7E-A97E-C13BF72FA991}" type="presParOf" srcId="{CC984A73-134B-47E3-A5E4-DAADC63CB98C}" destId="{9A6DCD88-2480-4986-AB78-46121E571DDE}" srcOrd="0" destOrd="0" presId="urn:microsoft.com/office/officeart/2005/8/layout/list1"/>
    <dgm:cxn modelId="{C1721DC3-DC68-4ADC-85FA-E6C68EA1B98D}" type="presParOf" srcId="{CC984A73-134B-47E3-A5E4-DAADC63CB98C}" destId="{43FDCEA6-DB49-439B-A957-9BA73F0C20B7}" srcOrd="1" destOrd="0" presId="urn:microsoft.com/office/officeart/2005/8/layout/list1"/>
    <dgm:cxn modelId="{CB469BF0-2A49-492B-B5ED-78464FA3227B}" type="presParOf" srcId="{C8AAD07C-E1F5-467F-91B2-944B3E97BB7B}" destId="{938393F3-F1B5-4FAD-8438-0A227FBB8A8E}" srcOrd="1" destOrd="0" presId="urn:microsoft.com/office/officeart/2005/8/layout/list1"/>
    <dgm:cxn modelId="{B7D8C572-29E3-4483-9387-7EECF8D72011}" type="presParOf" srcId="{C8AAD07C-E1F5-467F-91B2-944B3E97BB7B}" destId="{ECCC3FBF-BC0F-4AD8-8319-A8648F5B1FA8}" srcOrd="2" destOrd="0" presId="urn:microsoft.com/office/officeart/2005/8/layout/list1"/>
    <dgm:cxn modelId="{9386240A-DAF8-44EB-8FB0-6390DC24C467}" type="presParOf" srcId="{C8AAD07C-E1F5-467F-91B2-944B3E97BB7B}" destId="{DE78CFF2-85E4-4F2E-BD83-31F1CBAF5EDF}" srcOrd="3" destOrd="0" presId="urn:microsoft.com/office/officeart/2005/8/layout/list1"/>
    <dgm:cxn modelId="{965A1417-4430-4D1F-A663-7B46272E7C0E}" type="presParOf" srcId="{C8AAD07C-E1F5-467F-91B2-944B3E97BB7B}" destId="{366FF041-CAB4-4F52-9DF5-6E91C6317081}" srcOrd="4" destOrd="0" presId="urn:microsoft.com/office/officeart/2005/8/layout/list1"/>
    <dgm:cxn modelId="{C4F89B0A-43EC-46B4-A766-854C7F988808}" type="presParOf" srcId="{366FF041-CAB4-4F52-9DF5-6E91C6317081}" destId="{CC7E29E7-2308-4459-8760-B57E8B37CCCF}" srcOrd="0" destOrd="0" presId="urn:microsoft.com/office/officeart/2005/8/layout/list1"/>
    <dgm:cxn modelId="{59D5197C-9B35-43D3-8860-2ACEEAACA74B}" type="presParOf" srcId="{366FF041-CAB4-4F52-9DF5-6E91C6317081}" destId="{7B273D4A-D617-4EBA-BD87-FBAB27005F69}" srcOrd="1" destOrd="0" presId="urn:microsoft.com/office/officeart/2005/8/layout/list1"/>
    <dgm:cxn modelId="{81E66C09-5D2E-43B6-96A7-B9E918B134CC}" type="presParOf" srcId="{C8AAD07C-E1F5-467F-91B2-944B3E97BB7B}" destId="{1355C8CE-2277-409A-8F52-2DF08AECF6EA}" srcOrd="5" destOrd="0" presId="urn:microsoft.com/office/officeart/2005/8/layout/list1"/>
    <dgm:cxn modelId="{8097C1E7-A4A2-496F-97DD-4C017542590A}" type="presParOf" srcId="{C8AAD07C-E1F5-467F-91B2-944B3E97BB7B}" destId="{0E483313-F1A7-4E31-A0F2-E7664A792BA1}" srcOrd="6" destOrd="0" presId="urn:microsoft.com/office/officeart/2005/8/layout/list1"/>
    <dgm:cxn modelId="{A647BD32-2BD1-4299-8977-53BEC0E8B0A7}" type="presParOf" srcId="{C8AAD07C-E1F5-467F-91B2-944B3E97BB7B}" destId="{0AC86685-FF1C-45B7-B207-2B01334FA4C7}" srcOrd="7" destOrd="0" presId="urn:microsoft.com/office/officeart/2005/8/layout/list1"/>
    <dgm:cxn modelId="{5BC3508D-99AC-48E6-906A-D823692F5172}" type="presParOf" srcId="{C8AAD07C-E1F5-467F-91B2-944B3E97BB7B}" destId="{695F9FBA-CB31-4A30-9B39-3DC069270AD8}" srcOrd="8" destOrd="0" presId="urn:microsoft.com/office/officeart/2005/8/layout/list1"/>
    <dgm:cxn modelId="{48CA493F-0B93-4198-B9A8-D4321FA78A31}" type="presParOf" srcId="{695F9FBA-CB31-4A30-9B39-3DC069270AD8}" destId="{03DA4FC3-0740-4905-97C7-2C03F213678A}" srcOrd="0" destOrd="0" presId="urn:microsoft.com/office/officeart/2005/8/layout/list1"/>
    <dgm:cxn modelId="{7A633E0A-561C-4EEB-B2DB-7322CA33D63C}" type="presParOf" srcId="{695F9FBA-CB31-4A30-9B39-3DC069270AD8}" destId="{9C191C50-8C88-486D-A855-51BAF1ECCEA1}" srcOrd="1" destOrd="0" presId="urn:microsoft.com/office/officeart/2005/8/layout/list1"/>
    <dgm:cxn modelId="{45F55BC1-7B21-4802-A3E9-CB560B942BCE}" type="presParOf" srcId="{C8AAD07C-E1F5-467F-91B2-944B3E97BB7B}" destId="{B03E8880-09E0-4E31-A107-D9610DD56C4C}" srcOrd="9" destOrd="0" presId="urn:microsoft.com/office/officeart/2005/8/layout/list1"/>
    <dgm:cxn modelId="{B775C069-B0F5-4460-9B38-C3903C39CD57}" type="presParOf" srcId="{C8AAD07C-E1F5-467F-91B2-944B3E97BB7B}" destId="{5F57A0FC-257E-44F4-BB6E-62853528C558}" srcOrd="10" destOrd="0" presId="urn:microsoft.com/office/officeart/2005/8/layout/list1"/>
    <dgm:cxn modelId="{4F987CD3-3A63-46F6-8A40-AAB903F68BD0}" type="presParOf" srcId="{C8AAD07C-E1F5-467F-91B2-944B3E97BB7B}" destId="{4F9CDC1A-9FF6-4413-B52B-2C39FAF6AE38}" srcOrd="11" destOrd="0" presId="urn:microsoft.com/office/officeart/2005/8/layout/list1"/>
    <dgm:cxn modelId="{6104FFEA-B6E4-4BEC-8B7D-6D14EA14510E}" type="presParOf" srcId="{C8AAD07C-E1F5-467F-91B2-944B3E97BB7B}" destId="{CDE42F5D-AF2F-425C-8F3F-E54B2FA3F11E}" srcOrd="12" destOrd="0" presId="urn:microsoft.com/office/officeart/2005/8/layout/list1"/>
    <dgm:cxn modelId="{F5BBFC9B-ECFB-44E0-AA5A-83A40670FF85}" type="presParOf" srcId="{CDE42F5D-AF2F-425C-8F3F-E54B2FA3F11E}" destId="{363D7F41-AD2E-4EDF-B386-AFEBDD88F2D0}" srcOrd="0" destOrd="0" presId="urn:microsoft.com/office/officeart/2005/8/layout/list1"/>
    <dgm:cxn modelId="{511657B4-015A-47B2-9750-BEEEF48928CD}" type="presParOf" srcId="{CDE42F5D-AF2F-425C-8F3F-E54B2FA3F11E}" destId="{DE084547-6484-4C8B-B431-3367B544DC9D}" srcOrd="1" destOrd="0" presId="urn:microsoft.com/office/officeart/2005/8/layout/list1"/>
    <dgm:cxn modelId="{43493C65-B85D-4124-A444-A306ADD04DBE}" type="presParOf" srcId="{C8AAD07C-E1F5-467F-91B2-944B3E97BB7B}" destId="{F94A3509-ECBA-4D38-887D-936DBA55040D}" srcOrd="13" destOrd="0" presId="urn:microsoft.com/office/officeart/2005/8/layout/list1"/>
    <dgm:cxn modelId="{01F754BB-A06D-43A7-AB1D-ED3A6000BECA}" type="presParOf" srcId="{C8AAD07C-E1F5-467F-91B2-944B3E97BB7B}" destId="{4D36A49C-6AE0-46E9-A3FD-B99A9C16EF9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BCEAFE-31B4-4470-9B93-C35A0E0413E8}" type="doc">
      <dgm:prSet loTypeId="urn:microsoft.com/office/officeart/2005/8/layout/gear1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7FB35F7-44B9-40B7-8E13-875FFB27ACA7}">
      <dgm:prSet phldrT="[Текст]" phldr="0" custT="1"/>
      <dgm:spPr/>
      <dgm:t>
        <a:bodyPr/>
        <a:lstStyle/>
        <a:p>
          <a:r>
            <a:rPr lang="ru-RU" sz="2400" dirty="0">
              <a:latin typeface="Calibri" panose="020F0502020204030204" pitchFamily="34" charset="0"/>
              <a:cs typeface="Calibri" panose="020F0502020204030204" pitchFamily="34" charset="0"/>
            </a:rPr>
            <a:t>Целесообразность использования метода</a:t>
          </a:r>
        </a:p>
      </dgm:t>
    </dgm:pt>
    <dgm:pt modelId="{4BB8EA78-6327-48E4-9A6B-4A97C646466C}" type="parTrans" cxnId="{A02DB6AF-3ED4-48A1-A476-F623DEC8FC74}">
      <dgm:prSet/>
      <dgm:spPr/>
      <dgm:t>
        <a:bodyPr/>
        <a:lstStyle/>
        <a:p>
          <a:endParaRPr lang="ru-RU" sz="1600"/>
        </a:p>
      </dgm:t>
    </dgm:pt>
    <dgm:pt modelId="{EAB574F5-9BA8-43F2-A62C-374A9288BB89}" type="sibTrans" cxnId="{A02DB6AF-3ED4-48A1-A476-F623DEC8FC74}">
      <dgm:prSet/>
      <dgm:spPr/>
      <dgm:t>
        <a:bodyPr/>
        <a:lstStyle/>
        <a:p>
          <a:endParaRPr lang="ru-RU" sz="1600"/>
        </a:p>
      </dgm:t>
    </dgm:pt>
    <dgm:pt modelId="{56305356-3EF7-4B8B-9380-707DBC802DF1}">
      <dgm:prSet phldrT="[Текст]" phldr="0" custT="1"/>
      <dgm:spPr/>
      <dgm:t>
        <a:bodyPr/>
        <a:lstStyle/>
        <a:p>
          <a:r>
            <a:rPr lang="ru-RU" sz="2400" b="1" dirty="0">
              <a:solidFill>
                <a:srgbClr val="1F3864"/>
              </a:solidFill>
              <a:latin typeface="Calibri" panose="020F0502020204030204" pitchFamily="34" charset="0"/>
              <a:cs typeface="Calibri" panose="020F0502020204030204" pitchFamily="34" charset="0"/>
            </a:rPr>
            <a:t>Повышение мотивации</a:t>
          </a:r>
        </a:p>
      </dgm:t>
    </dgm:pt>
    <dgm:pt modelId="{BA80EB1F-6DDF-493D-A183-9A21E8B83636}" type="parTrans" cxnId="{37729B41-DFA4-4431-A164-183C1AE8E83D}">
      <dgm:prSet custT="1"/>
      <dgm:spPr/>
      <dgm:t>
        <a:bodyPr/>
        <a:lstStyle/>
        <a:p>
          <a:endParaRPr lang="ru-RU" sz="1600"/>
        </a:p>
      </dgm:t>
    </dgm:pt>
    <dgm:pt modelId="{9A464BA1-6780-447C-8E0D-219B62D6C394}" type="sibTrans" cxnId="{37729B41-DFA4-4431-A164-183C1AE8E83D}">
      <dgm:prSet/>
      <dgm:spPr/>
      <dgm:t>
        <a:bodyPr/>
        <a:lstStyle/>
        <a:p>
          <a:endParaRPr lang="ru-RU" sz="1600"/>
        </a:p>
      </dgm:t>
    </dgm:pt>
    <dgm:pt modelId="{A48A8960-499C-44E1-87D0-FE3356010FBE}">
      <dgm:prSet phldrT="[Текст]" phldr="0" custT="1"/>
      <dgm:spPr/>
      <dgm:t>
        <a:bodyPr/>
        <a:lstStyle/>
        <a:p>
          <a:r>
            <a:rPr lang="ru-RU" sz="2400" b="1" dirty="0">
              <a:solidFill>
                <a:srgbClr val="1F3864"/>
              </a:solidFill>
              <a:latin typeface="Calibri" panose="020F0502020204030204" pitchFamily="34" charset="0"/>
              <a:cs typeface="Calibri" panose="020F0502020204030204" pitchFamily="34" charset="0"/>
            </a:rPr>
            <a:t>Связь понятий</a:t>
          </a:r>
        </a:p>
      </dgm:t>
    </dgm:pt>
    <dgm:pt modelId="{7576640B-8A11-444E-9947-1BA36360EC9C}" type="parTrans" cxnId="{CBF08B1B-1CF7-48A8-9CD5-5C491D0C61FB}">
      <dgm:prSet custT="1"/>
      <dgm:spPr/>
      <dgm:t>
        <a:bodyPr/>
        <a:lstStyle/>
        <a:p>
          <a:endParaRPr lang="ru-RU" sz="1600"/>
        </a:p>
      </dgm:t>
    </dgm:pt>
    <dgm:pt modelId="{881B98BD-EB3A-40DD-A633-34995ED46121}" type="sibTrans" cxnId="{CBF08B1B-1CF7-48A8-9CD5-5C491D0C61FB}">
      <dgm:prSet/>
      <dgm:spPr/>
      <dgm:t>
        <a:bodyPr/>
        <a:lstStyle/>
        <a:p>
          <a:endParaRPr lang="ru-RU" sz="1600"/>
        </a:p>
      </dgm:t>
    </dgm:pt>
    <dgm:pt modelId="{9BF61ADB-B062-4AAA-9919-E17540C56E5F}">
      <dgm:prSet phldrT="[Текст]" phldr="0" custT="1"/>
      <dgm:spPr/>
      <dgm:t>
        <a:bodyPr/>
        <a:lstStyle/>
        <a:p>
          <a:r>
            <a:rPr lang="ru-RU" sz="2400" b="1" dirty="0">
              <a:solidFill>
                <a:srgbClr val="1F3864"/>
              </a:solidFill>
              <a:latin typeface="Calibri" panose="020F0502020204030204" pitchFamily="34" charset="0"/>
              <a:cs typeface="Calibri" panose="020F0502020204030204" pitchFamily="34" charset="0"/>
            </a:rPr>
            <a:t>Сотрудничество</a:t>
          </a:r>
        </a:p>
      </dgm:t>
    </dgm:pt>
    <dgm:pt modelId="{DA19D525-4889-40A6-81D2-6AF5F63B0AA6}" type="parTrans" cxnId="{2D7454C3-A9E0-4546-9CE6-52B16D0166A6}">
      <dgm:prSet custT="1"/>
      <dgm:spPr/>
      <dgm:t>
        <a:bodyPr/>
        <a:lstStyle/>
        <a:p>
          <a:endParaRPr lang="ru-RU" sz="1600"/>
        </a:p>
      </dgm:t>
    </dgm:pt>
    <dgm:pt modelId="{EA71F598-4765-48A8-8F94-D0E5F7A0A465}" type="sibTrans" cxnId="{2D7454C3-A9E0-4546-9CE6-52B16D0166A6}">
      <dgm:prSet/>
      <dgm:spPr/>
      <dgm:t>
        <a:bodyPr/>
        <a:lstStyle/>
        <a:p>
          <a:endParaRPr lang="ru-RU" sz="1600"/>
        </a:p>
      </dgm:t>
    </dgm:pt>
    <dgm:pt modelId="{A8E9C53C-B9C0-4FDC-B4D4-C22A4EA5A5A2}">
      <dgm:prSet phldrT="[Текст]" phldr="0" custT="1"/>
      <dgm:spPr/>
      <dgm:t>
        <a:bodyPr/>
        <a:lstStyle/>
        <a:p>
          <a:r>
            <a:rPr lang="ru-RU" sz="2400" b="1" dirty="0">
              <a:solidFill>
                <a:srgbClr val="1F3864"/>
              </a:solidFill>
              <a:latin typeface="Calibri" panose="020F0502020204030204" pitchFamily="34" charset="0"/>
              <a:cs typeface="Calibri" panose="020F0502020204030204" pitchFamily="34" charset="0"/>
            </a:rPr>
            <a:t>Закрепление понятий</a:t>
          </a:r>
        </a:p>
      </dgm:t>
    </dgm:pt>
    <dgm:pt modelId="{67969947-6308-48A0-B497-DAA87E4A8737}" type="parTrans" cxnId="{27F7FE72-61ED-4C49-9314-5C260E943637}">
      <dgm:prSet custT="1"/>
      <dgm:spPr/>
      <dgm:t>
        <a:bodyPr/>
        <a:lstStyle/>
        <a:p>
          <a:endParaRPr lang="ru-RU" sz="1600"/>
        </a:p>
      </dgm:t>
    </dgm:pt>
    <dgm:pt modelId="{AD6A285A-6E4D-4B03-AFFD-16C29BE4002C}" type="sibTrans" cxnId="{27F7FE72-61ED-4C49-9314-5C260E943637}">
      <dgm:prSet/>
      <dgm:spPr/>
      <dgm:t>
        <a:bodyPr/>
        <a:lstStyle/>
        <a:p>
          <a:endParaRPr lang="ru-RU" sz="1600"/>
        </a:p>
      </dgm:t>
    </dgm:pt>
    <dgm:pt modelId="{E36C1B4C-4257-4D23-B8B5-BD205673354A}" type="pres">
      <dgm:prSet presAssocID="{1FBCEAFE-31B4-4470-9B93-C35A0E0413E8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E754E310-FEFA-4519-9901-8ADD307A0990}" type="pres">
      <dgm:prSet presAssocID="{E7FB35F7-44B9-40B7-8E13-875FFB27ACA7}" presName="gear1" presStyleLbl="node1" presStyleIdx="0" presStyleCnt="1">
        <dgm:presLayoutVars>
          <dgm:chMax val="1"/>
          <dgm:bulletEnabled val="1"/>
        </dgm:presLayoutVars>
      </dgm:prSet>
      <dgm:spPr/>
    </dgm:pt>
    <dgm:pt modelId="{78593982-CE49-40DB-9B52-46724577BDB2}" type="pres">
      <dgm:prSet presAssocID="{E7FB35F7-44B9-40B7-8E13-875FFB27ACA7}" presName="gear1srcNode" presStyleLbl="node1" presStyleIdx="0" presStyleCnt="1"/>
      <dgm:spPr/>
    </dgm:pt>
    <dgm:pt modelId="{CA2D2370-34D7-42C3-AECD-05D1565FF69F}" type="pres">
      <dgm:prSet presAssocID="{E7FB35F7-44B9-40B7-8E13-875FFB27ACA7}" presName="gear1dstNode" presStyleLbl="node1" presStyleIdx="0" presStyleCnt="1"/>
      <dgm:spPr/>
    </dgm:pt>
    <dgm:pt modelId="{44BF84F8-06E4-4A27-86AB-A69D9FC2172B}" type="pres">
      <dgm:prSet presAssocID="{E7FB35F7-44B9-40B7-8E13-875FFB27ACA7}" presName="gear1ch" presStyleLbl="fgAcc1" presStyleIdx="0" presStyleCnt="1" custScaleX="131345" custScaleY="136509" custLinFactNeighborX="-11077" custLinFactNeighborY="33076">
        <dgm:presLayoutVars>
          <dgm:chMax val="0"/>
          <dgm:bulletEnabled val="1"/>
        </dgm:presLayoutVars>
      </dgm:prSet>
      <dgm:spPr/>
    </dgm:pt>
    <dgm:pt modelId="{8D9400F0-0B79-4BBF-88EC-C1605B435071}" type="pres">
      <dgm:prSet presAssocID="{EAB574F5-9BA8-43F2-A62C-374A9288BB89}" presName="connector1" presStyleLbl="sibTrans2D1" presStyleIdx="0" presStyleCnt="1"/>
      <dgm:spPr/>
    </dgm:pt>
  </dgm:ptLst>
  <dgm:cxnLst>
    <dgm:cxn modelId="{CBF08B1B-1CF7-48A8-9CD5-5C491D0C61FB}" srcId="{E7FB35F7-44B9-40B7-8E13-875FFB27ACA7}" destId="{A48A8960-499C-44E1-87D0-FE3356010FBE}" srcOrd="1" destOrd="0" parTransId="{7576640B-8A11-444E-9947-1BA36360EC9C}" sibTransId="{881B98BD-EB3A-40DD-A633-34995ED46121}"/>
    <dgm:cxn modelId="{37729B41-DFA4-4431-A164-183C1AE8E83D}" srcId="{E7FB35F7-44B9-40B7-8E13-875FFB27ACA7}" destId="{56305356-3EF7-4B8B-9380-707DBC802DF1}" srcOrd="0" destOrd="0" parTransId="{BA80EB1F-6DDF-493D-A183-9A21E8B83636}" sibTransId="{9A464BA1-6780-447C-8E0D-219B62D6C394}"/>
    <dgm:cxn modelId="{4C59314C-6615-4B0C-AA72-F18466DC2281}" type="presOf" srcId="{A8E9C53C-B9C0-4FDC-B4D4-C22A4EA5A5A2}" destId="{44BF84F8-06E4-4A27-86AB-A69D9FC2172B}" srcOrd="0" destOrd="3" presId="urn:microsoft.com/office/officeart/2005/8/layout/gear1"/>
    <dgm:cxn modelId="{27F7FE72-61ED-4C49-9314-5C260E943637}" srcId="{E7FB35F7-44B9-40B7-8E13-875FFB27ACA7}" destId="{A8E9C53C-B9C0-4FDC-B4D4-C22A4EA5A5A2}" srcOrd="3" destOrd="0" parTransId="{67969947-6308-48A0-B497-DAA87E4A8737}" sibTransId="{AD6A285A-6E4D-4B03-AFFD-16C29BE4002C}"/>
    <dgm:cxn modelId="{2817F173-BCC8-45AD-A51D-19315131F325}" type="presOf" srcId="{E7FB35F7-44B9-40B7-8E13-875FFB27ACA7}" destId="{E754E310-FEFA-4519-9901-8ADD307A0990}" srcOrd="0" destOrd="0" presId="urn:microsoft.com/office/officeart/2005/8/layout/gear1"/>
    <dgm:cxn modelId="{AFF37054-6192-4B2E-88FC-A800AB3FC56E}" type="presOf" srcId="{56305356-3EF7-4B8B-9380-707DBC802DF1}" destId="{44BF84F8-06E4-4A27-86AB-A69D9FC2172B}" srcOrd="0" destOrd="0" presId="urn:microsoft.com/office/officeart/2005/8/layout/gear1"/>
    <dgm:cxn modelId="{4C97439F-0766-4D80-AEC5-97A20F535FA0}" type="presOf" srcId="{E7FB35F7-44B9-40B7-8E13-875FFB27ACA7}" destId="{CA2D2370-34D7-42C3-AECD-05D1565FF69F}" srcOrd="2" destOrd="0" presId="urn:microsoft.com/office/officeart/2005/8/layout/gear1"/>
    <dgm:cxn modelId="{A80F71A0-1564-46E1-93D3-12E9BADE8E5B}" type="presOf" srcId="{EAB574F5-9BA8-43F2-A62C-374A9288BB89}" destId="{8D9400F0-0B79-4BBF-88EC-C1605B435071}" srcOrd="0" destOrd="0" presId="urn:microsoft.com/office/officeart/2005/8/layout/gear1"/>
    <dgm:cxn modelId="{6BE871AA-A034-40C0-B495-49D2438C3804}" type="presOf" srcId="{9BF61ADB-B062-4AAA-9919-E17540C56E5F}" destId="{44BF84F8-06E4-4A27-86AB-A69D9FC2172B}" srcOrd="0" destOrd="2" presId="urn:microsoft.com/office/officeart/2005/8/layout/gear1"/>
    <dgm:cxn modelId="{A02DB6AF-3ED4-48A1-A476-F623DEC8FC74}" srcId="{1FBCEAFE-31B4-4470-9B93-C35A0E0413E8}" destId="{E7FB35F7-44B9-40B7-8E13-875FFB27ACA7}" srcOrd="0" destOrd="0" parTransId="{4BB8EA78-6327-48E4-9A6B-4A97C646466C}" sibTransId="{EAB574F5-9BA8-43F2-A62C-374A9288BB89}"/>
    <dgm:cxn modelId="{2D7454C3-A9E0-4546-9CE6-52B16D0166A6}" srcId="{E7FB35F7-44B9-40B7-8E13-875FFB27ACA7}" destId="{9BF61ADB-B062-4AAA-9919-E17540C56E5F}" srcOrd="2" destOrd="0" parTransId="{DA19D525-4889-40A6-81D2-6AF5F63B0AA6}" sibTransId="{EA71F598-4765-48A8-8F94-D0E5F7A0A465}"/>
    <dgm:cxn modelId="{2CA0D6D3-0430-4DD6-B69D-B07D38E93114}" type="presOf" srcId="{1FBCEAFE-31B4-4470-9B93-C35A0E0413E8}" destId="{E36C1B4C-4257-4D23-B8B5-BD205673354A}" srcOrd="0" destOrd="0" presId="urn:microsoft.com/office/officeart/2005/8/layout/gear1"/>
    <dgm:cxn modelId="{32C96CEA-6148-45C2-AA92-DAC54814E085}" type="presOf" srcId="{A48A8960-499C-44E1-87D0-FE3356010FBE}" destId="{44BF84F8-06E4-4A27-86AB-A69D9FC2172B}" srcOrd="0" destOrd="1" presId="urn:microsoft.com/office/officeart/2005/8/layout/gear1"/>
    <dgm:cxn modelId="{1DF889EC-6139-4DC2-B8EF-DD0AB45B678B}" type="presOf" srcId="{E7FB35F7-44B9-40B7-8E13-875FFB27ACA7}" destId="{78593982-CE49-40DB-9B52-46724577BDB2}" srcOrd="1" destOrd="0" presId="urn:microsoft.com/office/officeart/2005/8/layout/gear1"/>
    <dgm:cxn modelId="{C538C9E6-4DF6-49F4-B3F4-37D08E7D479B}" type="presParOf" srcId="{E36C1B4C-4257-4D23-B8B5-BD205673354A}" destId="{E754E310-FEFA-4519-9901-8ADD307A0990}" srcOrd="0" destOrd="0" presId="urn:microsoft.com/office/officeart/2005/8/layout/gear1"/>
    <dgm:cxn modelId="{FA4188C8-F25D-4074-971A-08D9D56FC219}" type="presParOf" srcId="{E36C1B4C-4257-4D23-B8B5-BD205673354A}" destId="{78593982-CE49-40DB-9B52-46724577BDB2}" srcOrd="1" destOrd="0" presId="urn:microsoft.com/office/officeart/2005/8/layout/gear1"/>
    <dgm:cxn modelId="{776862AD-6040-40C0-A792-401882BC67F3}" type="presParOf" srcId="{E36C1B4C-4257-4D23-B8B5-BD205673354A}" destId="{CA2D2370-34D7-42C3-AECD-05D1565FF69F}" srcOrd="2" destOrd="0" presId="urn:microsoft.com/office/officeart/2005/8/layout/gear1"/>
    <dgm:cxn modelId="{65D1AA4F-F142-4CCE-9982-36E044C240DB}" type="presParOf" srcId="{E36C1B4C-4257-4D23-B8B5-BD205673354A}" destId="{44BF84F8-06E4-4A27-86AB-A69D9FC2172B}" srcOrd="3" destOrd="0" presId="urn:microsoft.com/office/officeart/2005/8/layout/gear1"/>
    <dgm:cxn modelId="{47C4310B-CDE7-4329-BD10-F5A807629096}" type="presParOf" srcId="{E36C1B4C-4257-4D23-B8B5-BD205673354A}" destId="{8D9400F0-0B79-4BBF-88EC-C1605B435071}" srcOrd="4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9F6C19-03E1-4D2B-A102-5287013C8FFA}">
      <dsp:nvSpPr>
        <dsp:cNvPr id="0" name=""/>
        <dsp:cNvSpPr/>
      </dsp:nvSpPr>
      <dsp:spPr>
        <a:xfrm>
          <a:off x="1167807" y="1671"/>
          <a:ext cx="1813607" cy="181360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Calibri" panose="020F0502020204030204" pitchFamily="34" charset="0"/>
              <a:cs typeface="Calibri" panose="020F0502020204030204" pitchFamily="34" charset="0"/>
            </a:rPr>
            <a:t>актуализация и закрепление предметных знаний </a:t>
          </a:r>
        </a:p>
      </dsp:txBody>
      <dsp:txXfrm>
        <a:off x="1433404" y="267268"/>
        <a:ext cx="1282413" cy="1282413"/>
      </dsp:txXfrm>
    </dsp:sp>
    <dsp:sp modelId="{08613832-3413-4792-BB29-98E9040EDF7F}">
      <dsp:nvSpPr>
        <dsp:cNvPr id="0" name=""/>
        <dsp:cNvSpPr/>
      </dsp:nvSpPr>
      <dsp:spPr>
        <a:xfrm>
          <a:off x="1548665" y="1962543"/>
          <a:ext cx="1051892" cy="1051892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b="1" kern="1200"/>
        </a:p>
      </dsp:txBody>
      <dsp:txXfrm>
        <a:off x="1688093" y="2364787"/>
        <a:ext cx="773036" cy="247404"/>
      </dsp:txXfrm>
    </dsp:sp>
    <dsp:sp modelId="{EE516553-CBCC-49D3-8E44-5E697C4F1272}">
      <dsp:nvSpPr>
        <dsp:cNvPr id="0" name=""/>
        <dsp:cNvSpPr/>
      </dsp:nvSpPr>
      <dsp:spPr>
        <a:xfrm>
          <a:off x="999622" y="3161701"/>
          <a:ext cx="2149977" cy="181360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Calibri" panose="020F0502020204030204" pitchFamily="34" charset="0"/>
              <a:cs typeface="Calibri" panose="020F0502020204030204" pitchFamily="34" charset="0"/>
            </a:rPr>
            <a:t>игровое моделирование</a:t>
          </a:r>
        </a:p>
      </dsp:txBody>
      <dsp:txXfrm>
        <a:off x="1314479" y="3427298"/>
        <a:ext cx="1520263" cy="1282413"/>
      </dsp:txXfrm>
    </dsp:sp>
    <dsp:sp modelId="{339E27C7-536F-4E34-A313-4A6904D9750A}">
      <dsp:nvSpPr>
        <dsp:cNvPr id="0" name=""/>
        <dsp:cNvSpPr/>
      </dsp:nvSpPr>
      <dsp:spPr>
        <a:xfrm>
          <a:off x="3421640" y="2151158"/>
          <a:ext cx="576727" cy="6746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b="1" kern="1200"/>
        </a:p>
      </dsp:txBody>
      <dsp:txXfrm>
        <a:off x="3421640" y="2286090"/>
        <a:ext cx="403709" cy="404798"/>
      </dsp:txXfrm>
    </dsp:sp>
    <dsp:sp modelId="{F40A39ED-1E22-4A5B-A753-BDC7AFDB75C0}">
      <dsp:nvSpPr>
        <dsp:cNvPr id="0" name=""/>
        <dsp:cNvSpPr/>
      </dsp:nvSpPr>
      <dsp:spPr>
        <a:xfrm>
          <a:off x="4237764" y="674882"/>
          <a:ext cx="3627215" cy="362721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Calibri" panose="020F0502020204030204" pitchFamily="34" charset="0"/>
              <a:cs typeface="Calibri" panose="020F0502020204030204" pitchFamily="34" charset="0"/>
            </a:rPr>
            <a:t>развитие логического мышления и навыков конструктивного сотрудничества в группе</a:t>
          </a:r>
        </a:p>
      </dsp:txBody>
      <dsp:txXfrm>
        <a:off x="4768957" y="1206075"/>
        <a:ext cx="2564829" cy="25648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CC3FBF-BC0F-4AD8-8319-A8648F5B1FA8}">
      <dsp:nvSpPr>
        <dsp:cNvPr id="0" name=""/>
        <dsp:cNvSpPr/>
      </dsp:nvSpPr>
      <dsp:spPr>
        <a:xfrm>
          <a:off x="0" y="424256"/>
          <a:ext cx="1058219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FDCEA6-DB49-439B-A957-9BA73F0C20B7}">
      <dsp:nvSpPr>
        <dsp:cNvPr id="0" name=""/>
        <dsp:cNvSpPr/>
      </dsp:nvSpPr>
      <dsp:spPr>
        <a:xfrm>
          <a:off x="529109" y="70016"/>
          <a:ext cx="7407533" cy="7084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987" tIns="0" rIns="279987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Calibri" panose="020F0502020204030204" pitchFamily="34" charset="0"/>
              <a:cs typeface="Calibri" panose="020F0502020204030204" pitchFamily="34" charset="0"/>
            </a:rPr>
            <a:t>Активизация</a:t>
          </a:r>
          <a:r>
            <a:rPr lang="ru-RU" sz="1800" kern="1200" dirty="0">
              <a:latin typeface="Calibri" panose="020F0502020204030204" pitchFamily="34" charset="0"/>
              <a:cs typeface="Calibri" panose="020F0502020204030204" pitchFamily="34" charset="0"/>
            </a:rPr>
            <a:t> учебной деятельности за счет смены формата взаимодействия (игровая модель вместо фронтального опроса).</a:t>
          </a:r>
        </a:p>
      </dsp:txBody>
      <dsp:txXfrm>
        <a:off x="563694" y="104601"/>
        <a:ext cx="7338363" cy="639310"/>
      </dsp:txXfrm>
    </dsp:sp>
    <dsp:sp modelId="{0E483313-F1A7-4E31-A0F2-E7664A792BA1}">
      <dsp:nvSpPr>
        <dsp:cNvPr id="0" name=""/>
        <dsp:cNvSpPr/>
      </dsp:nvSpPr>
      <dsp:spPr>
        <a:xfrm>
          <a:off x="0" y="1512896"/>
          <a:ext cx="1058219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273D4A-D617-4EBA-BD87-FBAB27005F69}">
      <dsp:nvSpPr>
        <dsp:cNvPr id="0" name=""/>
        <dsp:cNvSpPr/>
      </dsp:nvSpPr>
      <dsp:spPr>
        <a:xfrm>
          <a:off x="529109" y="1158656"/>
          <a:ext cx="7407533" cy="7084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987" tIns="0" rIns="279987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Calibri" panose="020F0502020204030204" pitchFamily="34" charset="0"/>
              <a:cs typeface="Calibri" panose="020F0502020204030204" pitchFamily="34" charset="0"/>
            </a:rPr>
            <a:t>Интеграция</a:t>
          </a:r>
          <a:r>
            <a:rPr lang="ru-RU" sz="1800" kern="1200" dirty="0">
              <a:latin typeface="Calibri" panose="020F0502020204030204" pitchFamily="34" charset="0"/>
              <a:cs typeface="Calibri" panose="020F0502020204030204" pitchFamily="34" charset="0"/>
            </a:rPr>
            <a:t> теоретических знаний и практических алгоритмов в единую игровую систему.</a:t>
          </a:r>
        </a:p>
      </dsp:txBody>
      <dsp:txXfrm>
        <a:off x="563694" y="1193241"/>
        <a:ext cx="7338363" cy="639310"/>
      </dsp:txXfrm>
    </dsp:sp>
    <dsp:sp modelId="{5F57A0FC-257E-44F4-BB6E-62853528C558}">
      <dsp:nvSpPr>
        <dsp:cNvPr id="0" name=""/>
        <dsp:cNvSpPr/>
      </dsp:nvSpPr>
      <dsp:spPr>
        <a:xfrm>
          <a:off x="0" y="2601536"/>
          <a:ext cx="1058219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191C50-8C88-486D-A855-51BAF1ECCEA1}">
      <dsp:nvSpPr>
        <dsp:cNvPr id="0" name=""/>
        <dsp:cNvSpPr/>
      </dsp:nvSpPr>
      <dsp:spPr>
        <a:xfrm>
          <a:off x="529109" y="2247296"/>
          <a:ext cx="7407533" cy="7084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987" tIns="0" rIns="279987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Calibri" panose="020F0502020204030204" pitchFamily="34" charset="0"/>
              <a:cs typeface="Calibri" panose="020F0502020204030204" pitchFamily="34" charset="0"/>
            </a:rPr>
            <a:t>Развитие</a:t>
          </a:r>
          <a:r>
            <a:rPr lang="ru-RU" sz="1800" kern="1200" dirty="0">
              <a:latin typeface="Calibri" panose="020F0502020204030204" pitchFamily="34" charset="0"/>
              <a:cs typeface="Calibri" panose="020F0502020204030204" pitchFamily="34" charset="0"/>
            </a:rPr>
            <a:t> метапредметных компетенций (командная работа, управление эмоциями, логическое планирование).</a:t>
          </a:r>
        </a:p>
      </dsp:txBody>
      <dsp:txXfrm>
        <a:off x="563694" y="2281881"/>
        <a:ext cx="7338363" cy="639310"/>
      </dsp:txXfrm>
    </dsp:sp>
    <dsp:sp modelId="{4D36A49C-6AE0-46E9-A3FD-B99A9C16EF9C}">
      <dsp:nvSpPr>
        <dsp:cNvPr id="0" name=""/>
        <dsp:cNvSpPr/>
      </dsp:nvSpPr>
      <dsp:spPr>
        <a:xfrm>
          <a:off x="0" y="3690175"/>
          <a:ext cx="1058219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084547-6484-4C8B-B431-3367B544DC9D}">
      <dsp:nvSpPr>
        <dsp:cNvPr id="0" name=""/>
        <dsp:cNvSpPr/>
      </dsp:nvSpPr>
      <dsp:spPr>
        <a:xfrm>
          <a:off x="529109" y="3335936"/>
          <a:ext cx="7407533" cy="7084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987" tIns="0" rIns="279987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Calibri" panose="020F0502020204030204" pitchFamily="34" charset="0"/>
              <a:cs typeface="Calibri" panose="020F0502020204030204" pitchFamily="34" charset="0"/>
            </a:rPr>
            <a:t>Обеспечение</a:t>
          </a:r>
          <a:r>
            <a:rPr lang="ru-RU" sz="1800" kern="1200" dirty="0">
              <a:latin typeface="Calibri" panose="020F0502020204030204" pitchFamily="34" charset="0"/>
              <a:cs typeface="Calibri" panose="020F0502020204030204" pitchFamily="34" charset="0"/>
            </a:rPr>
            <a:t> непрерывной обратной связи между педагогом и учащимися в процессе закрепления материала.</a:t>
          </a:r>
        </a:p>
      </dsp:txBody>
      <dsp:txXfrm>
        <a:off x="563694" y="3370521"/>
        <a:ext cx="7338363" cy="6393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54E310-FEFA-4519-9901-8ADD307A0990}">
      <dsp:nvSpPr>
        <dsp:cNvPr id="0" name=""/>
        <dsp:cNvSpPr/>
      </dsp:nvSpPr>
      <dsp:spPr>
        <a:xfrm>
          <a:off x="4508822" y="1748351"/>
          <a:ext cx="4165757" cy="4165757"/>
        </a:xfrm>
        <a:prstGeom prst="gear9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Calibri" panose="020F0502020204030204" pitchFamily="34" charset="0"/>
              <a:cs typeface="Calibri" panose="020F0502020204030204" pitchFamily="34" charset="0"/>
            </a:rPr>
            <a:t>Целесообразность использования метода</a:t>
          </a:r>
        </a:p>
      </dsp:txBody>
      <dsp:txXfrm>
        <a:off x="5346324" y="2724160"/>
        <a:ext cx="2490753" cy="2141285"/>
      </dsp:txXfrm>
    </dsp:sp>
    <dsp:sp modelId="{44BF84F8-06E4-4A27-86AB-A69D9FC2172B}">
      <dsp:nvSpPr>
        <dsp:cNvPr id="0" name=""/>
        <dsp:cNvSpPr/>
      </dsp:nvSpPr>
      <dsp:spPr>
        <a:xfrm>
          <a:off x="3421005" y="4559291"/>
          <a:ext cx="3481872" cy="21712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b="1" kern="1200" dirty="0">
              <a:solidFill>
                <a:srgbClr val="1F3864"/>
              </a:solidFill>
              <a:latin typeface="Calibri" panose="020F0502020204030204" pitchFamily="34" charset="0"/>
              <a:cs typeface="Calibri" panose="020F0502020204030204" pitchFamily="34" charset="0"/>
            </a:rPr>
            <a:t>Повышение мотивации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b="1" kern="1200" dirty="0">
              <a:solidFill>
                <a:srgbClr val="1F3864"/>
              </a:solidFill>
              <a:latin typeface="Calibri" panose="020F0502020204030204" pitchFamily="34" charset="0"/>
              <a:cs typeface="Calibri" panose="020F0502020204030204" pitchFamily="34" charset="0"/>
            </a:rPr>
            <a:t>Связь понятий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b="1" kern="1200" dirty="0">
              <a:solidFill>
                <a:srgbClr val="1F3864"/>
              </a:solidFill>
              <a:latin typeface="Calibri" panose="020F0502020204030204" pitchFamily="34" charset="0"/>
              <a:cs typeface="Calibri" panose="020F0502020204030204" pitchFamily="34" charset="0"/>
            </a:rPr>
            <a:t>Сотрудничество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b="1" kern="1200" dirty="0">
              <a:solidFill>
                <a:srgbClr val="1F3864"/>
              </a:solidFill>
              <a:latin typeface="Calibri" panose="020F0502020204030204" pitchFamily="34" charset="0"/>
              <a:cs typeface="Calibri" panose="020F0502020204030204" pitchFamily="34" charset="0"/>
            </a:rPr>
            <a:t>Закрепление понятий</a:t>
          </a:r>
        </a:p>
      </dsp:txBody>
      <dsp:txXfrm>
        <a:off x="3484599" y="4622885"/>
        <a:ext cx="3354684" cy="2044072"/>
      </dsp:txXfrm>
    </dsp:sp>
    <dsp:sp modelId="{8D9400F0-0B79-4BBF-88EC-C1605B435071}">
      <dsp:nvSpPr>
        <dsp:cNvPr id="0" name=""/>
        <dsp:cNvSpPr/>
      </dsp:nvSpPr>
      <dsp:spPr>
        <a:xfrm>
          <a:off x="4824622" y="973881"/>
          <a:ext cx="5123881" cy="5123881"/>
        </a:xfrm>
        <a:prstGeom prst="circularArrow">
          <a:avLst>
            <a:gd name="adj1" fmla="val 4878"/>
            <a:gd name="adj2" fmla="val 312630"/>
            <a:gd name="adj3" fmla="val 3334051"/>
            <a:gd name="adj4" fmla="val 14979048"/>
            <a:gd name="adj5" fmla="val 5691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>
          <a:extLst>
            <a:ext uri="{FF2B5EF4-FFF2-40B4-BE49-F238E27FC236}">
              <a16:creationId xmlns:a16="http://schemas.microsoft.com/office/drawing/2014/main" id="{26D73CF1-ADDC-DE11-ADCF-854861237F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>
            <a:extLst>
              <a:ext uri="{FF2B5EF4-FFF2-40B4-BE49-F238E27FC236}">
                <a16:creationId xmlns:a16="http://schemas.microsoft.com/office/drawing/2014/main" id="{7723C6F8-BB14-9014-774A-963452FD26F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>
            <a:extLst>
              <a:ext uri="{FF2B5EF4-FFF2-40B4-BE49-F238E27FC236}">
                <a16:creationId xmlns:a16="http://schemas.microsoft.com/office/drawing/2014/main" id="{F883B65D-9BD8-4A1F-5396-F638A7F9C48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148891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>
          <a:extLst>
            <a:ext uri="{FF2B5EF4-FFF2-40B4-BE49-F238E27FC236}">
              <a16:creationId xmlns:a16="http://schemas.microsoft.com/office/drawing/2014/main" id="{916888AB-A8BC-C945-7AB4-E6FB0FDE8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>
            <a:extLst>
              <a:ext uri="{FF2B5EF4-FFF2-40B4-BE49-F238E27FC236}">
                <a16:creationId xmlns:a16="http://schemas.microsoft.com/office/drawing/2014/main" id="{CC46C2C4-9A2D-0020-8981-5330CF6C91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>
            <a:extLst>
              <a:ext uri="{FF2B5EF4-FFF2-40B4-BE49-F238E27FC236}">
                <a16:creationId xmlns:a16="http://schemas.microsoft.com/office/drawing/2014/main" id="{991ED28C-5DA3-6DC6-8291-F5E3F26F41E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56809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F0A0636F-5732-8F28-0FB0-33FE01D7C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A277547B-FA55-3947-63B7-ED770FCB7B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67DD8548-FC32-8801-A2F5-F2F6903ED9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60970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466ADE19-211C-DA42-9277-18256C849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44C8502A-98DC-96BC-2003-504BBF71015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A92AB540-E039-1908-4705-1B6D5D25FD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473058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4F98C39E-214D-FCDE-FA19-3398CB8F2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F14BB710-E579-1DA3-7223-787F59FDCBD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3E51A8E6-C094-BFEB-40ED-3D76353DB8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20976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«Использование игровой технологии «Морской бой» на уроке информатики»</a:t>
            </a:r>
            <a:endParaRPr sz="32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5" y="4788252"/>
            <a:ext cx="6791435" cy="480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Кузовкова Виктория Александровна</a:t>
            </a:r>
            <a:endParaRPr sz="1400" b="0" i="0" u="none" strike="noStrike" cap="none" dirty="0">
              <a:solidFill>
                <a:srgbClr val="1F386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Учитель информатики, МБОУ СОШ№10 с УИОП, г. Красногорск</a:t>
            </a:r>
            <a:endParaRPr sz="1800" b="1" i="1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4129950" y="317294"/>
            <a:ext cx="3932100" cy="759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700" dirty="0">
                <a:solidFill>
                  <a:srgbClr val="1F3864"/>
                </a:solidFill>
              </a:rPr>
              <a:t>Выводы</a:t>
            </a:r>
            <a:endParaRPr sz="3700" dirty="0">
              <a:solidFill>
                <a:srgbClr val="1F3864"/>
              </a:solidFill>
            </a:endParaRP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7A6DBBB6-F161-45A9-82F5-7A7A9AF760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3370119"/>
              </p:ext>
            </p:extLst>
          </p:nvPr>
        </p:nvGraphicFramePr>
        <p:xfrm>
          <a:off x="-2957539" y="-112734"/>
          <a:ext cx="12389229" cy="7574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7E349E5-3760-F47B-2418-3B77F49A3C18}"/>
              </a:ext>
            </a:extLst>
          </p:cNvPr>
          <p:cNvSpPr txBox="1"/>
          <p:nvPr/>
        </p:nvSpPr>
        <p:spPr>
          <a:xfrm>
            <a:off x="6809053" y="1979055"/>
            <a:ext cx="5245274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400" dirty="0">
                <a:solidFill>
                  <a:srgbClr val="1F3864"/>
                </a:solidFill>
              </a:rPr>
              <a:t>Игровая технология «Морской бой» на данном уроке достигла поставленной цели. </a:t>
            </a:r>
          </a:p>
          <a:p>
            <a:pPr algn="r"/>
            <a:r>
              <a:rPr lang="ru-RU" sz="2400" dirty="0">
                <a:solidFill>
                  <a:srgbClr val="1F3864"/>
                </a:solidFill>
              </a:rPr>
              <a:t>Применение данного игрового приёма полностью соответствует требованиям системно-деятельностного подхода, так как школьники самостоятельно выявляют закономерности и используют их для успешного решения практической задачи.</a:t>
            </a:r>
            <a:endParaRPr lang="ru-RU" sz="2400" dirty="0">
              <a:solidFill>
                <a:srgbClr val="1F3864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>
          <a:extLst>
            <a:ext uri="{FF2B5EF4-FFF2-40B4-BE49-F238E27FC236}">
              <a16:creationId xmlns:a16="http://schemas.microsoft.com/office/drawing/2014/main" id="{9DFFEC8D-9EDA-5CC0-F224-CA309C370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>
            <a:extLst>
              <a:ext uri="{FF2B5EF4-FFF2-40B4-BE49-F238E27FC236}">
                <a16:creationId xmlns:a16="http://schemas.microsoft.com/office/drawing/2014/main" id="{E57B9043-8C10-6FA6-6F4F-07226F985D74}"/>
              </a:ext>
            </a:extLst>
          </p:cNvPr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>
            <a:extLst>
              <a:ext uri="{FF2B5EF4-FFF2-40B4-BE49-F238E27FC236}">
                <a16:creationId xmlns:a16="http://schemas.microsoft.com/office/drawing/2014/main" id="{EFE9DD3E-51E4-AEF6-787F-A992FA045B3C}"/>
              </a:ext>
            </a:extLst>
          </p:cNvPr>
          <p:cNvSpPr/>
          <p:nvPr/>
        </p:nvSpPr>
        <p:spPr>
          <a:xfrm>
            <a:off x="3906675" y="2050175"/>
            <a:ext cx="79389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Спасибо за внимание!</a:t>
            </a:r>
            <a:endParaRPr sz="32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>
            <a:extLst>
              <a:ext uri="{FF2B5EF4-FFF2-40B4-BE49-F238E27FC236}">
                <a16:creationId xmlns:a16="http://schemas.microsoft.com/office/drawing/2014/main" id="{95CFE605-1E11-624D-644C-92105ED5215B}"/>
              </a:ext>
            </a:extLst>
          </p:cNvPr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>
            <a:extLst>
              <a:ext uri="{FF2B5EF4-FFF2-40B4-BE49-F238E27FC236}">
                <a16:creationId xmlns:a16="http://schemas.microsoft.com/office/drawing/2014/main" id="{F0BC346F-DCA4-E6D8-73F9-CB7ED86300C5}"/>
              </a:ext>
            </a:extLst>
          </p:cNvPr>
          <p:cNvSpPr/>
          <p:nvPr/>
        </p:nvSpPr>
        <p:spPr>
          <a:xfrm>
            <a:off x="4828135" y="4788252"/>
            <a:ext cx="6791435" cy="480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Кузовкова Виктория Александровна</a:t>
            </a:r>
            <a:endParaRPr sz="1400" b="0" i="0" u="none" strike="noStrike" cap="none" dirty="0">
              <a:solidFill>
                <a:srgbClr val="1F386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Учитель информатики, МБОУ СОШ№10 с УИОП, г. Красногорск</a:t>
            </a:r>
            <a:endParaRPr sz="1800" b="1" i="1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9020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4"/>
            <a:ext cx="6729600" cy="171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7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37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7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7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172862" y="18187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dirty="0">
                <a:solidFill>
                  <a:srgbClr val="1F3864"/>
                </a:solidFill>
              </a:rPr>
              <a:t>Краткое описание опыта</a:t>
            </a:r>
            <a:endParaRPr sz="3700" b="1" dirty="0">
              <a:solidFill>
                <a:srgbClr val="1F3864"/>
              </a:solidFill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0" y="1566152"/>
            <a:ext cx="4642678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307975">
              <a:spcBef>
                <a:spcPts val="0"/>
              </a:spcBef>
              <a:buSzPts val="2800"/>
              <a:buNone/>
            </a:pPr>
            <a:r>
              <a:rPr lang="ru-RU" sz="2400" b="1" dirty="0">
                <a:solidFill>
                  <a:srgbClr val="1F3864"/>
                </a:solidFill>
              </a:rPr>
              <a:t>Цель:</a:t>
            </a:r>
            <a:r>
              <a:rPr lang="ru-RU" sz="2400" dirty="0">
                <a:solidFill>
                  <a:srgbClr val="1F3864"/>
                </a:solidFill>
              </a:rPr>
              <a:t> повышение качества усвоения учебного материала и развитие познавательной активности учащихся за счет использования игровых методов, обеспечивающих системное закрепление теоретических знаний и формирование навыков их практического применения в условиях соревновательной деятельности.</a:t>
            </a:r>
            <a:endParaRPr sz="2400" dirty="0">
              <a:solidFill>
                <a:srgbClr val="1F3864"/>
              </a:solidFill>
            </a:endParaRP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83C0F2C4-9466-0DCD-F10B-623D0E076F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1871054"/>
              </p:ext>
            </p:extLst>
          </p:nvPr>
        </p:nvGraphicFramePr>
        <p:xfrm>
          <a:off x="3986693" y="1162776"/>
          <a:ext cx="8864602" cy="4976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>
          <a:extLst>
            <a:ext uri="{FF2B5EF4-FFF2-40B4-BE49-F238E27FC236}">
              <a16:creationId xmlns:a16="http://schemas.microsoft.com/office/drawing/2014/main" id="{5555E4A3-0BAF-3267-3B29-EBAEA52A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0;p2">
            <a:extLst>
              <a:ext uri="{FF2B5EF4-FFF2-40B4-BE49-F238E27FC236}">
                <a16:creationId xmlns:a16="http://schemas.microsoft.com/office/drawing/2014/main" id="{782BBF13-F851-E1A4-2275-2E84F6165AD9}"/>
              </a:ext>
            </a:extLst>
          </p:cNvPr>
          <p:cNvSpPr txBox="1">
            <a:spLocks/>
          </p:cNvSpPr>
          <p:nvPr/>
        </p:nvSpPr>
        <p:spPr>
          <a:xfrm>
            <a:off x="2172862" y="18187"/>
            <a:ext cx="7171800" cy="12540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4400"/>
            </a:pPr>
            <a:r>
              <a:rPr lang="ru-RU" sz="3700" b="1" dirty="0">
                <a:solidFill>
                  <a:srgbClr val="1F3864"/>
                </a:solidFill>
              </a:rPr>
              <a:t>Краткое описание опыта</a:t>
            </a: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EE2872A8-05B4-2A7D-3FB0-3336D94C06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0652489"/>
              </p:ext>
            </p:extLst>
          </p:nvPr>
        </p:nvGraphicFramePr>
        <p:xfrm>
          <a:off x="467667" y="1789043"/>
          <a:ext cx="10582190" cy="4364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C1404BC-DB5C-9131-08F4-B94A7C1865ED}"/>
              </a:ext>
            </a:extLst>
          </p:cNvPr>
          <p:cNvSpPr txBox="1"/>
          <p:nvPr/>
        </p:nvSpPr>
        <p:spPr>
          <a:xfrm>
            <a:off x="119270" y="1193408"/>
            <a:ext cx="85004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indent="0">
              <a:buNone/>
            </a:pPr>
            <a:r>
              <a:rPr lang="ru-RU" sz="2400" b="1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Задачи применения игровой технологии «Морской бой»:</a:t>
            </a:r>
            <a:endParaRPr lang="ru-RU" sz="2400" dirty="0">
              <a:solidFill>
                <a:srgbClr val="1F3864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112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219928" y="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dirty="0">
                <a:solidFill>
                  <a:srgbClr val="1F3864"/>
                </a:solidFill>
              </a:rPr>
              <a:t>Теоретическое описание приема</a:t>
            </a:r>
            <a:endParaRPr sz="3700" b="1" dirty="0">
              <a:solidFill>
                <a:srgbClr val="1F3864"/>
              </a:solidFill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218812" y="1336167"/>
            <a:ext cx="6758186" cy="4601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39688">
              <a:spcBef>
                <a:spcPts val="0"/>
              </a:spcBef>
              <a:buSzPts val="2800"/>
              <a:buNone/>
            </a:pPr>
            <a:r>
              <a:rPr lang="ru-RU" sz="2400" dirty="0">
                <a:solidFill>
                  <a:srgbClr val="1F3864"/>
                </a:solidFill>
              </a:rPr>
              <a:t>Адаптация классической игры используется как </a:t>
            </a:r>
            <a:r>
              <a:rPr lang="ru-RU" sz="2400" b="1" dirty="0">
                <a:solidFill>
                  <a:srgbClr val="1F3864"/>
                </a:solidFill>
              </a:rPr>
              <a:t>интерактивный квиз</a:t>
            </a:r>
            <a:r>
              <a:rPr lang="ru-RU" sz="2400" dirty="0">
                <a:solidFill>
                  <a:srgbClr val="1F3864"/>
                </a:solidFill>
              </a:rPr>
              <a:t>. Игровое поле (доска) представляет собой сетку, где каждая клетка соответствует вопросу по изучаемой теме. Чтобы «выстрелить» (задать вопрос), команда должна сначала вытянуть карточку с заданием (вопросом по теме). Попадание (правильный ответ) дает право на следующий ход и доступ к </a:t>
            </a:r>
            <a:r>
              <a:rPr lang="ru-RU" sz="2400" b="1" dirty="0">
                <a:solidFill>
                  <a:srgbClr val="1F3864"/>
                </a:solidFill>
              </a:rPr>
              <a:t>дополнительному заданию — шифру</a:t>
            </a:r>
            <a:r>
              <a:rPr lang="ru-RU" sz="2400" dirty="0">
                <a:solidFill>
                  <a:srgbClr val="1F3864"/>
                </a:solidFill>
              </a:rPr>
              <a:t>. Промах — переход хода. За успешное «потопление» корабля (серию правильных ответов) ученик получает зашифрованное слово, для расшифровки которого нужно применить алгоритм кодирования/декодирования.</a:t>
            </a:r>
            <a:endParaRPr sz="2400" dirty="0">
              <a:solidFill>
                <a:srgbClr val="1F3864"/>
              </a:solidFill>
            </a:endParaRP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D4BC3E16-F483-6DFA-797C-A753C56B6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321" b="92188" l="8379" r="96379">
                        <a14:foregroundMark x1="24042" y1="10759" x2="24042" y2="10759"/>
                        <a14:foregroundMark x1="8547" y1="89509" x2="8547" y2="89509"/>
                        <a14:foregroundMark x1="50232" y1="92232" x2="50232" y2="92232"/>
                        <a14:foregroundMark x1="80884" y1="83839" x2="83116" y2="33973"/>
                        <a14:foregroundMark x1="59368" y1="48929" x2="72126" y2="74196"/>
                        <a14:foregroundMark x1="72126" y1="74196" x2="73642" y2="83125"/>
                        <a14:foregroundMark x1="86737" y1="21920" x2="93432" y2="31116"/>
                        <a14:foregroundMark x1="93432" y1="31116" x2="93011" y2="42143"/>
                        <a14:foregroundMark x1="93011" y1="42143" x2="89011" y2="49866"/>
                        <a14:foregroundMark x1="89011" y1="49866" x2="89011" y2="49866"/>
                        <a14:foregroundMark x1="96042" y1="36518" x2="96421" y2="45670"/>
                        <a14:foregroundMark x1="79705" y1="18080" x2="79705" y2="18080"/>
                        <a14:foregroundMark x1="57979" y1="7321" x2="57979" y2="7321"/>
                        <a14:foregroundMark x1="76926" y1="67768" x2="76926" y2="67768"/>
                        <a14:foregroundMark x1="76926" y1="67768" x2="76926" y2="67768"/>
                        <a14:foregroundMark x1="76084" y1="70313" x2="76084" y2="70313"/>
                        <a14:foregroundMark x1="75747" y1="78348" x2="75158" y2="89554"/>
                        <a14:foregroundMark x1="75158" y1="89554" x2="75368" y2="89688"/>
                        <a14:foregroundMark x1="85221" y1="67946" x2="77642" y2="67232"/>
                        <a14:foregroundMark x1="76758" y1="73080" x2="76758" y2="73080"/>
                        <a14:foregroundMark x1="70568" y1="84554" x2="70568" y2="84554"/>
                        <a14:foregroundMark x1="80716" y1="86741" x2="80716" y2="867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053" y="1716064"/>
            <a:ext cx="4774127" cy="4503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180264" y="1419907"/>
            <a:ext cx="8049336" cy="3567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lvl="0">
              <a:buSzPct val="202112"/>
            </a:pPr>
            <a:r>
              <a:rPr lang="ru-RU" sz="2800" b="1" dirty="0">
                <a:solidFill>
                  <a:srgbClr val="1F3864"/>
                </a:solidFill>
              </a:rPr>
              <a:t>Тема урока</a:t>
            </a:r>
            <a:r>
              <a:rPr lang="ru-RU" sz="2800" dirty="0">
                <a:solidFill>
                  <a:srgbClr val="1F3864"/>
                </a:solidFill>
              </a:rPr>
              <a:t>: «Представление информации. Кодирование информации. Единицы измерения информации».</a:t>
            </a:r>
            <a:br>
              <a:rPr lang="ru-RU" sz="2800" dirty="0">
                <a:solidFill>
                  <a:srgbClr val="1F3864"/>
                </a:solidFill>
              </a:rPr>
            </a:br>
            <a:r>
              <a:rPr lang="ru-RU" sz="2800" b="1" dirty="0">
                <a:solidFill>
                  <a:srgbClr val="1F3864"/>
                </a:solidFill>
              </a:rPr>
              <a:t>Класс</a:t>
            </a:r>
            <a:r>
              <a:rPr lang="ru-RU" sz="2800" dirty="0">
                <a:solidFill>
                  <a:srgbClr val="1F3864"/>
                </a:solidFill>
              </a:rPr>
              <a:t>: 7</a:t>
            </a:r>
            <a:br>
              <a:rPr lang="ru-RU" sz="2800" dirty="0">
                <a:solidFill>
                  <a:srgbClr val="1F3864"/>
                </a:solidFill>
              </a:rPr>
            </a:br>
            <a:r>
              <a:rPr lang="ru-RU" sz="2800" b="1" dirty="0">
                <a:solidFill>
                  <a:srgbClr val="1F3864"/>
                </a:solidFill>
              </a:rPr>
              <a:t>Предмет</a:t>
            </a:r>
            <a:r>
              <a:rPr lang="ru-RU" sz="2800" dirty="0">
                <a:solidFill>
                  <a:srgbClr val="1F3864"/>
                </a:solidFill>
              </a:rPr>
              <a:t>: информатика</a:t>
            </a:r>
            <a:br>
              <a:rPr lang="ru-RU" sz="2800" dirty="0">
                <a:solidFill>
                  <a:srgbClr val="1F3864"/>
                </a:solidFill>
              </a:rPr>
            </a:br>
            <a:r>
              <a:rPr lang="ru-RU" sz="2800" b="1" dirty="0">
                <a:solidFill>
                  <a:srgbClr val="1F3864"/>
                </a:solidFill>
              </a:rPr>
              <a:t>Тип урока</a:t>
            </a:r>
            <a:r>
              <a:rPr lang="ru-RU" sz="2800" dirty="0">
                <a:solidFill>
                  <a:srgbClr val="1F3864"/>
                </a:solidFill>
              </a:rPr>
              <a:t>: закрепление полученных знаний</a:t>
            </a:r>
            <a:br>
              <a:rPr lang="ru-RU" sz="2800" dirty="0">
                <a:solidFill>
                  <a:srgbClr val="1F3864"/>
                </a:solidFill>
              </a:rPr>
            </a:br>
            <a:r>
              <a:rPr lang="ru-RU" sz="2800" b="1" dirty="0">
                <a:solidFill>
                  <a:srgbClr val="1F3864"/>
                </a:solidFill>
              </a:rPr>
              <a:t>Этап урока</a:t>
            </a:r>
            <a:r>
              <a:rPr lang="ru-RU" sz="2800" dirty="0">
                <a:solidFill>
                  <a:srgbClr val="1F3864"/>
                </a:solidFill>
              </a:rPr>
              <a:t>, на котором проведена апробация и возможные варианты применения: актуализация знаний, практическое применение знаний, подведение итогов. </a:t>
            </a:r>
            <a:br>
              <a:rPr lang="ru-RU" sz="2800" dirty="0"/>
            </a:br>
            <a:endParaRPr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0AF7A1-BC68-1B02-A4BB-8698C1949826}"/>
              </a:ext>
            </a:extLst>
          </p:cNvPr>
          <p:cNvSpPr txBox="1"/>
          <p:nvPr/>
        </p:nvSpPr>
        <p:spPr>
          <a:xfrm>
            <a:off x="2959273" y="298427"/>
            <a:ext cx="6093912" cy="661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700" b="1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Практическая значимость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F02B7413-18E5-62A1-9FE6-021667D66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>
            <a:extLst>
              <a:ext uri="{FF2B5EF4-FFF2-40B4-BE49-F238E27FC236}">
                <a16:creationId xmlns:a16="http://schemas.microsoft.com/office/drawing/2014/main" id="{2D8CD59B-B777-F4DE-9E7D-1149CDD9B36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55569" y="0"/>
            <a:ext cx="7280862" cy="989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700" b="1" dirty="0">
                <a:solidFill>
                  <a:srgbClr val="1F3864"/>
                </a:solidFill>
              </a:rPr>
              <a:t>Применение приема на уроке</a:t>
            </a:r>
            <a:endParaRPr sz="3700" b="1" dirty="0">
              <a:solidFill>
                <a:srgbClr val="1F3864"/>
              </a:solidFill>
            </a:endParaRPr>
          </a:p>
        </p:txBody>
      </p:sp>
      <p:sp>
        <p:nvSpPr>
          <p:cNvPr id="119" name="Google Shape;119;p4">
            <a:extLst>
              <a:ext uri="{FF2B5EF4-FFF2-40B4-BE49-F238E27FC236}">
                <a16:creationId xmlns:a16="http://schemas.microsoft.com/office/drawing/2014/main" id="{EBFB8CC0-F6E8-CFBA-CF91-E87F3F4B831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13487" y="1255735"/>
            <a:ext cx="4859554" cy="46828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r>
              <a:rPr lang="ru-RU" sz="2400" b="1" dirty="0">
                <a:solidFill>
                  <a:srgbClr val="1F3864"/>
                </a:solidFill>
              </a:rPr>
              <a:t>1. Организация и распределение ролей.</a:t>
            </a:r>
          </a:p>
          <a:p>
            <a:pPr marL="0" indent="257175"/>
            <a:r>
              <a:rPr lang="ru-RU" sz="2400" dirty="0">
                <a:solidFill>
                  <a:srgbClr val="1F3864"/>
                </a:solidFill>
              </a:rPr>
              <a:t>Учитель делит класс на</a:t>
            </a:r>
            <a:r>
              <a:rPr lang="ru-RU" sz="2400" b="1" dirty="0">
                <a:solidFill>
                  <a:srgbClr val="1F3864"/>
                </a:solidFill>
              </a:rPr>
              <a:t> команды</a:t>
            </a:r>
            <a:r>
              <a:rPr lang="ru-RU" sz="2400" dirty="0">
                <a:solidFill>
                  <a:srgbClr val="1F3864"/>
                </a:solidFill>
              </a:rPr>
              <a:t> (по 4–5 человек). Каждая команда выбирает капитана. </a:t>
            </a:r>
          </a:p>
          <a:p>
            <a:pPr marL="0" indent="257175"/>
            <a:r>
              <a:rPr lang="ru-RU" sz="2400" dirty="0">
                <a:solidFill>
                  <a:srgbClr val="1F3864"/>
                </a:solidFill>
              </a:rPr>
              <a:t>На доске высвечивается большое игровое поле, состоящее из 6 строк, обозначенных числами от 1 до 6, и 6 столбиков, обозначенных буквами от А до Е. Координаты цели определяются именем столбца и строки.</a:t>
            </a:r>
          </a:p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8E7875-CDB9-9A20-73B6-57F97A02E4D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308" t="8767" r="9566" b="2488"/>
          <a:stretch>
            <a:fillRect/>
          </a:stretch>
        </p:blipFill>
        <p:spPr>
          <a:xfrm>
            <a:off x="5572913" y="1113182"/>
            <a:ext cx="3279193" cy="31109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0F2AF02-0715-4F5D-6759-CE85F854DE4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3188"/>
          <a:stretch>
            <a:fillRect/>
          </a:stretch>
        </p:blipFill>
        <p:spPr>
          <a:xfrm>
            <a:off x="8601601" y="2509630"/>
            <a:ext cx="3348126" cy="34289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6185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58453" y="1169171"/>
            <a:ext cx="6037547" cy="4893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400" b="1" dirty="0">
                <a:solidFill>
                  <a:srgbClr val="1F3864"/>
                </a:solidFill>
              </a:rPr>
              <a:t>2. Блок 1: стрельба по «кораблям» (закрепление пройденного материала).</a:t>
            </a:r>
          </a:p>
          <a:p>
            <a:pPr marL="0" indent="257175"/>
            <a:r>
              <a:rPr lang="ru-RU" sz="2400" dirty="0">
                <a:solidFill>
                  <a:srgbClr val="1F3864"/>
                </a:solidFill>
              </a:rPr>
              <a:t>Чтобы получить право на ход, команда должна ответить на вопрос, вытянутый из специальной колоды.</a:t>
            </a:r>
          </a:p>
          <a:p>
            <a:r>
              <a:rPr lang="ru-RU" sz="2400" b="1" dirty="0">
                <a:solidFill>
                  <a:srgbClr val="1F3864"/>
                </a:solidFill>
              </a:rPr>
              <a:t>Ход игры:</a:t>
            </a:r>
            <a:endParaRPr lang="ru-RU" sz="2400" dirty="0">
              <a:solidFill>
                <a:srgbClr val="1F3864"/>
              </a:solidFill>
            </a:endParaRPr>
          </a:p>
          <a:p>
            <a:pPr marL="0" lvl="1" indent="222250"/>
            <a:r>
              <a:rPr lang="ru-RU" sz="2400" b="1" dirty="0">
                <a:solidFill>
                  <a:srgbClr val="1F3864"/>
                </a:solidFill>
              </a:rPr>
              <a:t>Попадание (правильный ответ):</a:t>
            </a:r>
            <a:r>
              <a:rPr lang="ru-RU" sz="2400" dirty="0">
                <a:solidFill>
                  <a:srgbClr val="1F3864"/>
                </a:solidFill>
              </a:rPr>
              <a:t> команда называет координаты (например, В-3). Если там есть часть корабля, команда получает </a:t>
            </a:r>
            <a:r>
              <a:rPr lang="ru-RU" sz="2400" b="1" dirty="0">
                <a:solidFill>
                  <a:srgbClr val="1F3864"/>
                </a:solidFill>
              </a:rPr>
              <a:t>дополнительный ход</a:t>
            </a:r>
            <a:r>
              <a:rPr lang="ru-RU" sz="2400" dirty="0">
                <a:solidFill>
                  <a:srgbClr val="1F3864"/>
                </a:solidFill>
              </a:rPr>
              <a:t> и право </a:t>
            </a:r>
            <a:r>
              <a:rPr lang="ru-RU" sz="2400" b="1" dirty="0">
                <a:solidFill>
                  <a:srgbClr val="1F3864"/>
                </a:solidFill>
              </a:rPr>
              <a:t>взять шифр</a:t>
            </a:r>
            <a:r>
              <a:rPr lang="ru-RU" sz="2400" dirty="0">
                <a:solidFill>
                  <a:srgbClr val="1F3864"/>
                </a:solidFill>
              </a:rPr>
              <a:t>.</a:t>
            </a:r>
          </a:p>
          <a:p>
            <a:pPr marL="0" lvl="1" indent="222250"/>
            <a:r>
              <a:rPr lang="ru-RU" sz="2400" b="1" dirty="0">
                <a:solidFill>
                  <a:srgbClr val="1F3864"/>
                </a:solidFill>
              </a:rPr>
              <a:t>Промах (неправильный ответ):</a:t>
            </a:r>
            <a:r>
              <a:rPr lang="ru-RU" sz="2400" dirty="0">
                <a:solidFill>
                  <a:srgbClr val="1F3864"/>
                </a:solidFill>
              </a:rPr>
              <a:t> ход переходит к следующей команде.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44F234-8CB8-4903-CCFB-0548093EB17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229" b="25292"/>
          <a:stretch>
            <a:fillRect/>
          </a:stretch>
        </p:blipFill>
        <p:spPr>
          <a:xfrm>
            <a:off x="6456527" y="1392690"/>
            <a:ext cx="3449707" cy="31957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995BD0E-3D1B-0877-401A-0B5C262099C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459" t="3159" r="4344" b="5167"/>
          <a:stretch>
            <a:fillRect/>
          </a:stretch>
        </p:blipFill>
        <p:spPr>
          <a:xfrm>
            <a:off x="7269256" y="3867410"/>
            <a:ext cx="4455105" cy="26352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Google Shape;117;p4">
            <a:extLst>
              <a:ext uri="{FF2B5EF4-FFF2-40B4-BE49-F238E27FC236}">
                <a16:creationId xmlns:a16="http://schemas.microsoft.com/office/drawing/2014/main" id="{74A7B36D-1E8D-8294-D4E8-4AF91009D79F}"/>
              </a:ext>
            </a:extLst>
          </p:cNvPr>
          <p:cNvSpPr txBox="1">
            <a:spLocks/>
          </p:cNvSpPr>
          <p:nvPr/>
        </p:nvSpPr>
        <p:spPr>
          <a:xfrm>
            <a:off x="2455569" y="0"/>
            <a:ext cx="7280862" cy="989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3700" b="1" dirty="0">
                <a:solidFill>
                  <a:srgbClr val="1F3864"/>
                </a:solidFill>
              </a:rPr>
              <a:t>Применение приема на уроке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59CFDE94-6921-47D4-8C2C-9638D5947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">
            <a:extLst>
              <a:ext uri="{FF2B5EF4-FFF2-40B4-BE49-F238E27FC236}">
                <a16:creationId xmlns:a16="http://schemas.microsoft.com/office/drawing/2014/main" id="{80C211D0-B069-4477-D817-0D1B95393A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75908" y="1230681"/>
            <a:ext cx="7280862" cy="4744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400" b="1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Блок 2: сбор и расшифровка шифра (применение алгоритма).</a:t>
            </a:r>
          </a:p>
          <a:p>
            <a:pPr marL="0" indent="174625"/>
            <a:r>
              <a:rPr lang="ru-RU" sz="2400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 «потоплении» (полном поражении корабля) команда получает </a:t>
            </a:r>
            <a:r>
              <a:rPr lang="ru-RU" sz="2400" b="1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зашифрованное слово</a:t>
            </a:r>
            <a:r>
              <a:rPr lang="ru-RU" sz="2400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(например, «</a:t>
            </a:r>
            <a:r>
              <a:rPr lang="ru-RU" sz="2400" dirty="0" err="1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уйв</a:t>
            </a:r>
            <a:r>
              <a:rPr lang="ru-RU" sz="2400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»).</a:t>
            </a:r>
          </a:p>
          <a:p>
            <a:pPr marL="0" indent="174625"/>
            <a:r>
              <a:rPr lang="ru-RU" sz="2400" b="1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Условие:</a:t>
            </a:r>
            <a:r>
              <a:rPr lang="ru-RU" sz="2400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чтобы получить право на следующий ход или итоговый балл, команда должна </a:t>
            </a:r>
            <a:r>
              <a:rPr lang="ru-RU" sz="2400" b="1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расшифровать</a:t>
            </a:r>
            <a:r>
              <a:rPr lang="ru-RU" sz="2400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слово, используя предоставленный «дешифратор» (алгоритм, обратный кодировщику, который ранее использовал учитель).</a:t>
            </a:r>
          </a:p>
          <a:p>
            <a:pPr marL="0" lvl="1" indent="174625"/>
            <a:r>
              <a:rPr lang="ru-RU" sz="2400" i="1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Пример декодирования:</a:t>
            </a:r>
            <a:r>
              <a:rPr lang="ru-RU" sz="2400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«</a:t>
            </a:r>
            <a:r>
              <a:rPr lang="ru-RU" sz="2400" dirty="0" err="1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уйв</a:t>
            </a:r>
            <a:r>
              <a:rPr lang="ru-RU" sz="2400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 → (обращение строки) → «</a:t>
            </a:r>
            <a:r>
              <a:rPr lang="ru-RU" sz="2400" dirty="0" err="1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вуй</a:t>
            </a:r>
            <a:r>
              <a:rPr lang="ru-RU" sz="2400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 → (сдвиг на -1) → </a:t>
            </a:r>
            <a:r>
              <a:rPr lang="ru-RU" sz="2400" b="1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Бит</a:t>
            </a:r>
            <a:r>
              <a:rPr lang="ru-RU" sz="2400" dirty="0">
                <a:solidFill>
                  <a:srgbClr val="1F386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6D7424-4C34-AF7A-0906-FE8135CFD5A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492" b="25072"/>
          <a:stretch>
            <a:fillRect/>
          </a:stretch>
        </p:blipFill>
        <p:spPr>
          <a:xfrm>
            <a:off x="7638412" y="1745217"/>
            <a:ext cx="4196038" cy="39406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Google Shape;117;p4">
            <a:extLst>
              <a:ext uri="{FF2B5EF4-FFF2-40B4-BE49-F238E27FC236}">
                <a16:creationId xmlns:a16="http://schemas.microsoft.com/office/drawing/2014/main" id="{C07A4DC4-BE7B-3D04-F266-5ABD7A2986D8}"/>
              </a:ext>
            </a:extLst>
          </p:cNvPr>
          <p:cNvSpPr txBox="1">
            <a:spLocks/>
          </p:cNvSpPr>
          <p:nvPr/>
        </p:nvSpPr>
        <p:spPr>
          <a:xfrm>
            <a:off x="2455569" y="0"/>
            <a:ext cx="7280862" cy="989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3700" b="1" dirty="0">
                <a:solidFill>
                  <a:srgbClr val="1F3864"/>
                </a:solidFill>
              </a:rPr>
              <a:t>Применение приема на уроке</a:t>
            </a:r>
          </a:p>
        </p:txBody>
      </p:sp>
    </p:spTree>
    <p:extLst>
      <p:ext uri="{BB962C8B-B14F-4D97-AF65-F5344CB8AC3E}">
        <p14:creationId xmlns:p14="http://schemas.microsoft.com/office/powerpoint/2010/main" val="2442873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75649CB0-3F23-BCB9-BC55-8CAAE1043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">
            <a:extLst>
              <a:ext uri="{FF2B5EF4-FFF2-40B4-BE49-F238E27FC236}">
                <a16:creationId xmlns:a16="http://schemas.microsoft.com/office/drawing/2014/main" id="{801B48FD-E16C-39B8-889A-BF468191141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3799" y="1794353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6350" indent="-6350"/>
            <a:r>
              <a:rPr lang="ru-RU" sz="2400" b="1" dirty="0">
                <a:solidFill>
                  <a:srgbClr val="1F3864"/>
                </a:solidFill>
              </a:rPr>
              <a:t>4. Финал этапа</a:t>
            </a:r>
          </a:p>
          <a:p>
            <a:pPr marL="6350" indent="-6350"/>
            <a:r>
              <a:rPr lang="ru-RU" sz="2400" dirty="0">
                <a:solidFill>
                  <a:srgbClr val="1F3864"/>
                </a:solidFill>
              </a:rPr>
              <a:t>Игра завершается после того, как участники «потопят» все корабли. Побеждает команда, набравшая наибольшее количество очков.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EAECABC-FF72-52FB-02D5-4E2A3553E2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0605" y="1672467"/>
            <a:ext cx="6412122" cy="38115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Google Shape;117;p4">
            <a:extLst>
              <a:ext uri="{FF2B5EF4-FFF2-40B4-BE49-F238E27FC236}">
                <a16:creationId xmlns:a16="http://schemas.microsoft.com/office/drawing/2014/main" id="{ED837390-A94C-B8CF-4B25-7279E166F2C8}"/>
              </a:ext>
            </a:extLst>
          </p:cNvPr>
          <p:cNvSpPr txBox="1">
            <a:spLocks/>
          </p:cNvSpPr>
          <p:nvPr/>
        </p:nvSpPr>
        <p:spPr>
          <a:xfrm>
            <a:off x="2455569" y="0"/>
            <a:ext cx="7280862" cy="989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3700" b="1" dirty="0">
                <a:solidFill>
                  <a:srgbClr val="1F3864"/>
                </a:solidFill>
              </a:rPr>
              <a:t>Применение приема на уроке</a:t>
            </a:r>
          </a:p>
        </p:txBody>
      </p:sp>
    </p:spTree>
    <p:extLst>
      <p:ext uri="{BB962C8B-B14F-4D97-AF65-F5344CB8AC3E}">
        <p14:creationId xmlns:p14="http://schemas.microsoft.com/office/powerpoint/2010/main" val="2233903665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661</Words>
  <Application>Microsoft Office PowerPoint</Application>
  <PresentationFormat>Широкоэкранный</PresentationFormat>
  <Paragraphs>55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Презентация PowerPoint</vt:lpstr>
      <vt:lpstr>Теоретическое описание приема</vt:lpstr>
      <vt:lpstr>Тема урока: «Представление информации. Кодирование информации. Единицы измерения информации». Класс: 7 Предмет: информатика Тип урока: закрепление полученных знаний Этап урока, на котором проведена апробация и возможные варианты применения: актуализация знаний, практическое применение знаний, подведение итогов.  </vt:lpstr>
      <vt:lpstr>Применение приема на уроке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Виктория</cp:lastModifiedBy>
  <cp:revision>3</cp:revision>
  <dcterms:created xsi:type="dcterms:W3CDTF">2024-01-14T08:39:34Z</dcterms:created>
  <dcterms:modified xsi:type="dcterms:W3CDTF">2026-03-22T14:43:38Z</dcterms:modified>
</cp:coreProperties>
</file>