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5" name="Google Shape;5;n"/>
          <p:cNvSpPr/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0" name="Google Shape;90;p1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8" name="Google Shape;98;p2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04" name="Google Shape;104;g3352f216e9d_0_0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0" name="Google Shape;110;p3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5" name="Google Shape;115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22" name="Google Shape;122;p5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 panose="020F0502020204030204"/>
              <a:buNone/>
            </a:pPr>
          </a:p>
        </p:txBody>
      </p:sp>
      <p:sp>
        <p:nvSpPr>
          <p:cNvPr id="127" name="Google Shape;127;p6:notes"/>
          <p:cNvSpPr/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Заголовок и объект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Объект с подписью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Заголовок и вертикальный текст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Вертикальный заголовок и текст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Пустой слайд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Рисунок с подписью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1_Сравнение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F0502020204030204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Два объекта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Титульный слайд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Заголовок раздела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Сравнение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58" name="Google Shape;58;p14"/>
          <p:cNvSpPr txBox="1"/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60" name="Google Shape;60;p14"/>
          <p:cNvSpPr txBox="1"/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Только заголовок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/>
          <p:nvPr>
            <p:ph type="body" idx="1"/>
          </p:nvPr>
        </p:nvPicPr>
        <p:blipFill rotWithShape="1">
          <a:blip r:embed="rId1"/>
          <a:srcRect/>
          <a:stretch>
            <a:fillRect/>
          </a:stretch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3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 panose="020B0604020202020204"/>
              <a:buNone/>
            </a:pPr>
            <a:r>
              <a:rPr lang="ru-RU" sz="2200" b="0" i="1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Урок литературы</a:t>
            </a:r>
            <a:endParaRPr sz="2200" b="0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 panose="020B0604020202020204"/>
              <a:buNone/>
            </a:pPr>
            <a:r>
              <a:rPr lang="ru-RU" sz="32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Тема «Внеклассное чтение: прочитанные произведения за первое полугодие»</a:t>
            </a:r>
            <a:endParaRPr sz="3200" b="0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Абрамова Анастасия Федоровна спикер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учитель русского языка и литературы, МБОУ ГШИ 2, Богородский городской округ</a:t>
            </a:r>
            <a:endParaRPr sz="1800" b="1" i="1" u="none" strike="noStrike" cap="none">
              <a:solidFill>
                <a:srgbClr val="1D3152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/>
          <p:nvPr>
            <p:ph type="body" idx="1"/>
          </p:nvPr>
        </p:nvSpPr>
        <p:spPr>
          <a:xfrm>
            <a:off x="838200" y="1320800"/>
            <a:ext cx="10515600" cy="4856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u="sng">
                <a:latin typeface="Times New Roman" panose="02020603050405020304" charset="0"/>
                <a:cs typeface="Times New Roman" panose="02020603050405020304" charset="0"/>
              </a:rPr>
              <a:t>Цель:</a:t>
            </a:r>
            <a:r>
              <a:rPr lang="ru-RU"/>
              <a:t> </a:t>
            </a:r>
            <a:r>
              <a:rPr lang="ru-RU" sz="2400">
                <a:latin typeface="Times New Roman" panose="02020603050405020304" charset="0"/>
                <a:cs typeface="Times New Roman" panose="02020603050405020304" charset="0"/>
              </a:rPr>
              <a:t>использование авторской разработки для систематизации знаний по прочитанным произведениям и обобщении читательского опыта;</a:t>
            </a:r>
            <a:endParaRPr lang="ru-RU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u="sng">
                <a:latin typeface="Times New Roman" panose="02020603050405020304" charset="0"/>
                <a:cs typeface="Times New Roman" panose="02020603050405020304" charset="0"/>
              </a:rPr>
              <a:t>Задачи:</a:t>
            </a:r>
            <a:r>
              <a:rPr 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sz="2400" i="1">
                <a:latin typeface="Times New Roman" panose="02020603050405020304" charset="0"/>
                <a:cs typeface="Times New Roman" panose="02020603050405020304" charset="0"/>
              </a:rPr>
              <a:t>Образовательные: </a:t>
            </a:r>
            <a:r>
              <a:rPr lang="ru-RU" sz="2400">
                <a:latin typeface="Times New Roman" panose="02020603050405020304" charset="0"/>
                <a:cs typeface="Times New Roman" panose="02020603050405020304" charset="0"/>
              </a:rPr>
              <a:t>кратко и чётко формулировать главную мысль произведения; закрепление навыков пересказа (краткий, выборочный, творческий)</a:t>
            </a:r>
            <a:endParaRPr lang="ru-RU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i="1">
                <a:latin typeface="Times New Roman" panose="02020603050405020304" charset="0"/>
                <a:cs typeface="Times New Roman" panose="02020603050405020304" charset="0"/>
              </a:rPr>
              <a:t>Развивающие: </a:t>
            </a:r>
            <a:r>
              <a:rPr lang="ru-RU" sz="2400">
                <a:latin typeface="Times New Roman" panose="02020603050405020304" charset="0"/>
                <a:cs typeface="Times New Roman" panose="02020603050405020304" charset="0"/>
              </a:rPr>
              <a:t>развитие устной речи, развитие навыков анализа и синтеза;</a:t>
            </a:r>
            <a:endParaRPr lang="ru-RU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i="1">
                <a:latin typeface="Times New Roman" panose="02020603050405020304" charset="0"/>
                <a:cs typeface="Times New Roman" panose="02020603050405020304" charset="0"/>
              </a:rPr>
              <a:t>Воспитательные: </a:t>
            </a:r>
            <a:r>
              <a:rPr lang="ru-RU" sz="2400">
                <a:latin typeface="Times New Roman" panose="02020603050405020304" charset="0"/>
                <a:cs typeface="Times New Roman" panose="02020603050405020304" charset="0"/>
              </a:rPr>
              <a:t>воспитать уважение к литературному наследию и культуре речи; митовировать к выбору книг во второму полугодии для самостоятельного чтения;</a:t>
            </a:r>
            <a:endParaRPr lang="ru-RU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i="1">
                <a:latin typeface="Times New Roman" panose="02020603050405020304" charset="0"/>
                <a:cs typeface="Times New Roman" panose="02020603050405020304" charset="0"/>
              </a:rPr>
              <a:t>Практические: </a:t>
            </a:r>
            <a:r>
              <a:rPr lang="ru-RU" sz="2400">
                <a:latin typeface="Times New Roman" panose="02020603050405020304" charset="0"/>
                <a:cs typeface="Times New Roman" panose="02020603050405020304" charset="0"/>
              </a:rPr>
              <a:t>отработать навыки в группе (при выполнении совместных заданий); умение предоставить результаты своей читательской деятельности. </a:t>
            </a:r>
            <a:endParaRPr lang="ru-RU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/>
          <p:nvPr>
            <p:ph type="body" idx="1"/>
          </p:nvPr>
        </p:nvSpPr>
        <p:spPr>
          <a:xfrm>
            <a:off x="635" y="1447165"/>
            <a:ext cx="11202035" cy="4716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Приём представляет из себя настольную игру, которая носит название </a:t>
            </a:r>
            <a:r>
              <a:rPr lang="ru-RU" sz="7200" i="1" u="sng">
                <a:latin typeface="Times New Roman" panose="02020603050405020304" charset="0"/>
                <a:cs typeface="Times New Roman" panose="02020603050405020304" charset="0"/>
              </a:rPr>
              <a:t>«Литературный лабиринт»</a:t>
            </a: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. Разработка авторская, уже проходила апробацию на муниципальной ярмарке молодых специалистов и наставников «Инновации на старте: от первого шага - к прорыву в образовании», заняла призовое место.</a:t>
            </a:r>
            <a:endParaRPr lang="ru-RU" sz="72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Игра представляет собой классическую настольную: </a:t>
            </a:r>
            <a:endParaRPr lang="ru-RU" sz="72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поле,фишки, игральные кости, правила, </a:t>
            </a:r>
            <a:endParaRPr lang="ru-RU" sz="72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карточки с заданиями,для усложнения - </a:t>
            </a:r>
            <a:endParaRPr lang="ru-RU" sz="72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песочные часы и жетоны-ключики. Правила просты:</a:t>
            </a:r>
            <a:endParaRPr lang="ru-RU" sz="72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собрать 20 ключей (каждый жетон-ключ даётся за ответ на </a:t>
            </a:r>
            <a:endParaRPr lang="ru-RU" sz="72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вопрос, который написан на карточке (цвет карточки</a:t>
            </a:r>
            <a:endParaRPr lang="ru-RU" sz="72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= цвету плашки на поле; на какой цвет попал, ту </a:t>
            </a:r>
            <a:endParaRPr lang="ru-RU" sz="72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карточку и тянешь). Можно играть как сплочённо </a:t>
            </a:r>
            <a:endParaRPr lang="ru-RU" sz="72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(общими усилиями собрать 20 ключей), либо же </a:t>
            </a:r>
            <a:endParaRPr lang="ru-RU" sz="72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7200">
                <a:latin typeface="Times New Roman" panose="02020603050405020304" charset="0"/>
                <a:cs typeface="Times New Roman" panose="02020603050405020304" charset="0"/>
              </a:rPr>
              <a:t>соперничать (3-4 команды).</a:t>
            </a:r>
            <a:endParaRPr lang="ru-RU" sz="72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6400">
                <a:latin typeface="Times New Roman" panose="02020603050405020304" charset="0"/>
                <a:cs typeface="Times New Roman" panose="02020603050405020304" charset="0"/>
              </a:rPr>
              <a:t>Синие карточки - творческое задание</a:t>
            </a:r>
            <a:endParaRPr lang="ru-RU" sz="64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6400">
                <a:latin typeface="Times New Roman" panose="02020603050405020304" charset="0"/>
                <a:cs typeface="Times New Roman" panose="02020603050405020304" charset="0"/>
              </a:rPr>
              <a:t>Оранжевые карточки - задания средней сложности</a:t>
            </a:r>
            <a:endParaRPr lang="ru-RU" sz="64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6400">
                <a:latin typeface="Times New Roman" panose="02020603050405020304" charset="0"/>
                <a:cs typeface="Times New Roman" panose="02020603050405020304" charset="0"/>
              </a:rPr>
              <a:t>Жёлтые карточки - лёгкие задания</a:t>
            </a:r>
            <a:endParaRPr lang="ru-RU" sz="64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64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>
                <a:latin typeface="Times New Roman" panose="02020603050405020304" charset="0"/>
                <a:cs typeface="Times New Roman" panose="02020603050405020304" charset="0"/>
              </a:rPr>
              <a:t>  </a:t>
            </a:r>
            <a:endParaRPr lang="ru-RU" sz="2000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Изображение 1" descr="RgEQjELmUbyuoHLMlA1GFbIYg-FIp3RI35WTPKjspYatDukby2qRCZbP04tnNXJ6vCRoHuvVQVci1zSthMSXpn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5435" y="2414905"/>
            <a:ext cx="5528310" cy="32080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>
            <p:ph type="title" idx="4294967295"/>
          </p:nvPr>
        </p:nvSpPr>
        <p:spPr>
          <a:xfrm>
            <a:off x="1487805" y="-21590"/>
            <a:ext cx="9704070" cy="6183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/>
              <a:t>Практическая значимость</a:t>
            </a:r>
            <a:endParaRPr lang="ru-RU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000"/>
              <a:buFont typeface="Calibri" panose="020F0502020204030204"/>
              <a:buNone/>
            </a:pPr>
            <a:r>
              <a:rPr lang="ru-RU" sz="2175">
                <a:latin typeface="Times New Roman" panose="02020603050405020304" charset="0"/>
                <a:cs typeface="Times New Roman" panose="02020603050405020304" charset="0"/>
              </a:rPr>
              <a:t>Тема урока:</a:t>
            </a:r>
            <a:r>
              <a:rPr lang="ru-RU" sz="2175" i="1">
                <a:latin typeface="Times New Roman" panose="02020603050405020304" charset="0"/>
                <a:cs typeface="Times New Roman" panose="02020603050405020304" charset="0"/>
              </a:rPr>
              <a:t>«Внеклассное чтение: прочитанные произведения за первое полугодие</a:t>
            </a:r>
            <a:r>
              <a:rPr lang="ru-RU" sz="2175">
                <a:latin typeface="Times New Roman" panose="02020603050405020304" charset="0"/>
                <a:cs typeface="Times New Roman" panose="02020603050405020304" charset="0"/>
              </a:rPr>
              <a:t>», 5 класс, литература. </a:t>
            </a:r>
            <a:br>
              <a:rPr lang="ru-RU" sz="2175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sz="2175">
                <a:latin typeface="Times New Roman" panose="02020603050405020304" charset="0"/>
                <a:cs typeface="Times New Roman" panose="02020603050405020304" charset="0"/>
              </a:rPr>
              <a:t>Игра проводилась на этапе «обобщение и систематизация знаний». </a:t>
            </a:r>
            <a:br>
              <a:rPr lang="ru-RU" sz="2175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sz="2175">
                <a:latin typeface="Times New Roman" panose="02020603050405020304" charset="0"/>
                <a:cs typeface="Times New Roman" panose="02020603050405020304" charset="0"/>
              </a:rPr>
              <a:t>Игра самодельная, пока что её возможно применять только как геймификацию на уроке. </a:t>
            </a:r>
            <a:br>
              <a:rPr lang="ru-RU" sz="2175">
                <a:latin typeface="Times New Roman" panose="02020603050405020304" charset="0"/>
                <a:cs typeface="Times New Roman" panose="02020603050405020304" charset="0"/>
              </a:rPr>
            </a:br>
            <a:endParaRPr lang="ru-RU" sz="2175" i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/>
              <a:t>Применение приема на уроке</a:t>
            </a:r>
            <a:endParaRPr lang="ru-RU"/>
          </a:p>
        </p:txBody>
      </p:sp>
      <p:sp>
        <p:nvSpPr>
          <p:cNvPr id="118" name="Google Shape;118;p4"/>
          <p:cNvSpPr/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4"/>
          <p:cNvSpPr txBox="1"/>
          <p:nvPr>
            <p:ph type="body" idx="1"/>
          </p:nvPr>
        </p:nvSpPr>
        <p:spPr>
          <a:xfrm>
            <a:off x="229235" y="1927860"/>
            <a:ext cx="4786630" cy="4097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>
                <a:latin typeface="Times New Roman" panose="02020603050405020304" charset="0"/>
                <a:cs typeface="Times New Roman" panose="02020603050405020304" charset="0"/>
              </a:rPr>
              <a:t>Игра проводилась перед Новым 2026 годом. Ребята сначала кратко рассказывали, что они читали, какое произведение из списка им больше всего запомнилось. Выделяли мораль, тему и главную мысль произведений. На уроке произошла небольшая дискуссия, учащиеся были очень вовлечены в обсуждение.</a:t>
            </a:r>
            <a:endParaRPr lang="ru-RU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ru-RU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>
                <a:latin typeface="Times New Roman" panose="02020603050405020304" charset="0"/>
                <a:cs typeface="Times New Roman" panose="02020603050405020304" charset="0"/>
              </a:rPr>
              <a:t>Разработка примечательна тем, что абсолютно каждый учитель-предмет может взять её, только поменяв карточки с заданиями и поле при необходимости. Игра может подойти как учителям биологии, истории, географии, английского на свои занятия, так и для подготовки к ОГЭ, ЕГЭ (похожий метод был у моего учителя биологии, когда мы активно готовились к ЕГЭ; при помощи карточек мои одноклассники запоминали термины для экзамена). </a:t>
            </a:r>
            <a:endParaRPr lang="ru-RU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Изображение 1" descr="j5INyROVStEHUzD0wSLNRg5IwR6achIkeoa8vns_U9Si-RVNnJtuJzVQk1d4UtWZvyKssa1LHnd1eTYrvkuYGfB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3505" y="1076960"/>
            <a:ext cx="6194425" cy="47847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/>
          <p:nvPr>
            <p:ph type="body" idx="1"/>
          </p:nvPr>
        </p:nvSpPr>
        <p:spPr>
          <a:xfrm>
            <a:off x="277495" y="1311275"/>
            <a:ext cx="9650095" cy="4623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/>
              <a:t>Выводы: </a:t>
            </a:r>
            <a:r>
              <a:rPr lang="ru-RU" b="0">
                <a:latin typeface="Times New Roman" panose="02020603050405020304" charset="0"/>
                <a:cs typeface="Times New Roman" panose="02020603050405020304" charset="0"/>
              </a:rPr>
              <a:t>Разработка полностью оправдала все ожидания. Очень понравилась и ребятам, и коллегам, и безумно рада, что её с достоинством оценили на муниципальной ярмарке. Игра очень помогает провести обобщающий урок, скорректировать знания учеников, а также немного «освежить» занятие, убрав скучные опросы и рабочие листы. </a:t>
            </a:r>
            <a:endParaRPr lang="ru-RU" b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ru-RU" b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ru-RU" b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b="0">
                <a:latin typeface="Times New Roman" panose="02020603050405020304" charset="0"/>
                <a:cs typeface="Times New Roman" panose="02020603050405020304" charset="0"/>
              </a:rPr>
              <a:t>Хочется попробовать выполнить её в электронном формате, а также есть идея оформить игру в типографии. </a:t>
            </a:r>
            <a:endParaRPr lang="ru-RU" b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3266</Words>
  <Application>WPS Presentation</Application>
  <PresentationFormat/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SimSun</vt:lpstr>
      <vt:lpstr>Wingdings</vt:lpstr>
      <vt:lpstr>Arial</vt:lpstr>
      <vt:lpstr>Calibri</vt:lpstr>
      <vt:lpstr>Times New Roman</vt:lpstr>
      <vt:lpstr>Microsoft YaHei</vt:lpstr>
      <vt:lpstr>Arial Unicode MS</vt:lpstr>
      <vt:lpstr>1_Тема Office</vt:lpstr>
      <vt:lpstr>PowerPoint 演示文稿</vt:lpstr>
      <vt:lpstr>Краткое описание опыта</vt:lpstr>
      <vt:lpstr>Теоретическое описание приема</vt:lpstr>
      <vt:lpstr>Тема урока:«Внеклассное чтение: прочитанные произведения за первое полугодие», 5 класс, литература.  Игра проводилась на этапе «обобщение и систематизация знаний».  Игра самодельная, пока что её возможно применять только как геймификацию на уроке.  В дальнейшем планируется её внедрение в электронный формат.  </vt:lpstr>
      <vt:lpstr>Применение приема на уроке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Анастасия Абрам�</cp:lastModifiedBy>
  <cp:revision>9</cp:revision>
  <dcterms:created xsi:type="dcterms:W3CDTF">2026-02-24T15:42:00Z</dcterms:created>
  <dcterms:modified xsi:type="dcterms:W3CDTF">2026-02-26T12:16:30Z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00CE01BBAE414F65A8AB3E8647188070_12</vt:lpwstr>
  </property>
  <property fmtid="{D5CDD505-2E9C-101B-9397-08002B2CF9AE}" pid="3" name="KSOProductBuildVer">
    <vt:lpwstr>1049-12.2.0.23196</vt:lpwstr>
  </property>
</Properties>
</file>