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9" r:id="rId7"/>
    <p:sldId id="270" r:id="rId8"/>
    <p:sldId id="271" r:id="rId9"/>
    <p:sldId id="272" r:id="rId10"/>
    <p:sldId id="273" r:id="rId11"/>
    <p:sldId id="261" r:id="rId12"/>
    <p:sldId id="262" r:id="rId13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6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customschemas.google.com/relationships/presentationmetadata" Target="meta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9841477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4482221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4625770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6403976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699061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75" y="2050175"/>
            <a:ext cx="7938900" cy="14157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3200" b="0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Тема «Корзина идей на уроках в начальной школе: от замысла до результата»</a:t>
            </a:r>
            <a:endParaRPr sz="3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Региональный 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интенсив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800" b="1" i="0" u="none" strike="noStrike" cap="none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828136" y="4788253"/>
            <a:ext cx="6096000" cy="673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dirty="0">
                <a:solidFill>
                  <a:srgbClr val="1D3152"/>
                </a:solidFill>
                <a:latin typeface="Calibri"/>
                <a:cs typeface="Calibri"/>
                <a:sym typeface="Calibri"/>
              </a:rPr>
              <a:t>Малышева Юлия Александровна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Учитель начальных классов, МБОУ «Первая школа имени М.А. Пронина», </a:t>
            </a:r>
            <a:r>
              <a:rPr lang="ru-RU" sz="1800" b="1" i="1" u="none" strike="noStrike" cap="none" dirty="0" err="1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г.о</a:t>
            </a: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. Одинцовский</a:t>
            </a:r>
            <a:endParaRPr sz="1800" b="1" i="1" u="none" strike="noStrike" cap="none" dirty="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2163763" y="9427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sz="3600" b="1" dirty="0"/>
              <a:t>Применение приема на уроке</a:t>
            </a:r>
            <a:endParaRPr sz="3600" b="1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AA69CC0-DBDC-46B0-B443-3E34ACAC898B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3"/>
          <a:srcRect t="16580" b="16580"/>
          <a:stretch>
            <a:fillRect/>
          </a:stretch>
        </p:blipFill>
        <p:spPr>
          <a:xfrm>
            <a:off x="6175375" y="1244600"/>
            <a:ext cx="5180013" cy="4616450"/>
          </a:xfrm>
          <a:prstGeom prst="rect">
            <a:avLst/>
          </a:prstGeom>
        </p:spPr>
      </p:pic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499621" y="2009398"/>
            <a:ext cx="5180029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Стадия 5: Формулирование выводов (введение понятия "имя существительное").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Слова, отвечающие на вопросы «Кто?» и «Что?», называют предметы, явления, людей и животных.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Эти слова относятся к части речи имя существительное.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Имя существительное обозначает предмет и отвечает на вопросы Кто? или Что?.</a:t>
            </a:r>
          </a:p>
        </p:txBody>
      </p:sp>
    </p:spTree>
    <p:extLst>
      <p:ext uri="{BB962C8B-B14F-4D97-AF65-F5344CB8AC3E}">
        <p14:creationId xmlns:p14="http://schemas.microsoft.com/office/powerpoint/2010/main" val="39744786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5153823" y="962507"/>
            <a:ext cx="1884351" cy="6589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3600" dirty="0"/>
              <a:t>Выводы</a:t>
            </a:r>
            <a:endParaRPr sz="36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02B7E66-B956-4573-9212-64AA977A4D64}"/>
              </a:ext>
            </a:extLst>
          </p:cNvPr>
          <p:cNvSpPr txBox="1"/>
          <p:nvPr/>
        </p:nvSpPr>
        <p:spPr>
          <a:xfrm>
            <a:off x="955248" y="2256339"/>
            <a:ext cx="10281500" cy="2345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Помогает понять исходный уровень знаний об имени существительном.</a:t>
            </a:r>
          </a:p>
          <a:p>
            <a:pPr>
              <a:lnSpc>
                <a:spcPct val="15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Способствует групповому анализу и объединению слов по смыслу и вопросам.</a:t>
            </a:r>
          </a:p>
          <a:p>
            <a:pPr>
              <a:lnSpc>
                <a:spcPct val="15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Развивает умение задавать вопросы, аргументировать, слушать других.</a:t>
            </a:r>
          </a:p>
          <a:p>
            <a:pPr>
              <a:lnSpc>
                <a:spcPct val="15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Стимулирует интерес, вовлекает даже стеснительных учеников.</a:t>
            </a:r>
          </a:p>
          <a:p>
            <a:pPr>
              <a:lnSpc>
                <a:spcPct val="15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Создаёт базу для дальнейшего изучения родов, чисел и падежей существительных.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sz="36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</a:p>
          <a:p>
            <a:pPr marL="228600" lvl="0" indent="-50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Продемонстрировать практическое применение приема «Корзина идей» на примере урока русского языка во 2 классе и показать его эффективность для включения детей в активную познавательную деятельность.</a:t>
            </a:r>
          </a:p>
          <a:p>
            <a:pPr marL="228600" lvl="0" indent="-50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marL="52070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 с алгоритмом проведения приема «Корзина идей» (5 этапов).</a:t>
            </a:r>
          </a:p>
          <a:p>
            <a:pPr marL="52070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Показать на конкретном примере (тема «Имя существительное»), как прием работает на практике.</a:t>
            </a:r>
          </a:p>
          <a:p>
            <a:pPr marL="52070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Продемонстрировать, как организовать сбор, анализ и систематизацию детских идей.</a:t>
            </a:r>
          </a:p>
          <a:p>
            <a:pPr marL="52070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Раскрыть преимущества приема для развития коммуникативных навыков и мыслительной деятельности учащихся.</a:t>
            </a: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8E6C3C4F-9D65-446B-AACB-66F0526211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и задачи приёма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Теоретическое описание приема</a:t>
            </a:r>
            <a:endParaRPr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687175" y="1432874"/>
            <a:ext cx="10515600" cy="46097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50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Суть приема "Корзина идей"</a:t>
            </a:r>
          </a:p>
          <a:p>
            <a:pPr marL="228600" lvl="0" indent="-50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Сбор и визуализация идей по теме с помощью символической или реальной "корзины".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Этапы:</a:t>
            </a:r>
          </a:p>
          <a:p>
            <a:pPr marL="228600" lvl="0" indent="-50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Формулировка темы.</a:t>
            </a:r>
          </a:p>
          <a:p>
            <a:pPr marL="228600" lvl="0" indent="-50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Индивидуальный или парный сбор идей без оценки.</a:t>
            </a:r>
          </a:p>
          <a:p>
            <a:pPr marL="228600" lvl="0" indent="-50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Помещение идей в "корзину«.</a:t>
            </a:r>
          </a:p>
          <a:p>
            <a:pPr marL="228600" lvl="0" indent="-50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Обсуждение и группировка.</a:t>
            </a:r>
          </a:p>
          <a:p>
            <a:pPr marL="228600" lvl="0" indent="-50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Выводы и обобщение.</a:t>
            </a:r>
          </a:p>
          <a:p>
            <a:pPr marL="228600" lvl="0" indent="-50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Преимущества:</a:t>
            </a:r>
          </a:p>
          <a:p>
            <a:pPr marL="228600" lvl="0" indent="-50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Вовлекает всех учеников.</a:t>
            </a:r>
          </a:p>
          <a:p>
            <a:pPr marL="228600" lvl="0" indent="-50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Визуализирует мысли.</a:t>
            </a:r>
          </a:p>
          <a:p>
            <a:pPr marL="228600" lvl="0" indent="-50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Поощряет самостоятельность.</a:t>
            </a:r>
          </a:p>
          <a:p>
            <a:pPr marL="228600" lvl="0" indent="-50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Отражает разные взгляды.</a:t>
            </a:r>
          </a:p>
          <a:p>
            <a:pPr marL="228600" lvl="0" indent="-50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Универсален и гибок в применении.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2122953" y="452486"/>
            <a:ext cx="7030475" cy="4218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 dirty="0"/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значимость</a:t>
            </a:r>
            <a:endParaRPr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931D481-7598-4D40-95B4-925814A585D5}"/>
              </a:ext>
            </a:extLst>
          </p:cNvPr>
          <p:cNvSpPr txBox="1"/>
          <p:nvPr/>
        </p:nvSpPr>
        <p:spPr>
          <a:xfrm>
            <a:off x="606457" y="1536174"/>
            <a:ext cx="10979085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"Части речи. Знакомство с именами существительными".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Класс: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класс.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Предмет: Русский язык.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 урока проведения апробации: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Введение новой темы, знакомство с понятием «имя существительное».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Используется для актуализации знаний или вводной части урока.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Варианты применения: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Ознакомление с новыми частями речи.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Развитие и пополнение словарного запаса.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Закрепление и повторение материала.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Проверка понимания понятия.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Работа с текстом для поиска слов по заданным признакам.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2163763" y="9427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sz="3600" b="1" dirty="0"/>
              <a:t>Применение приема на уроке</a:t>
            </a:r>
            <a:endParaRPr sz="3600" b="1" dirty="0"/>
          </a:p>
        </p:txBody>
      </p:sp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490194" y="1829544"/>
            <a:ext cx="5180029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"Части речи. Знакомство с именами существительными"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Класс: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Предмет: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Русский язык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 урока: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Введение нового материала (первичная актуализация знаний)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Ход урока: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 классе появляется волшебная корзина для сбора знаний и мыслей.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Начинается изучение частей речи.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Первой темой становится часть речи, которая называет предметы.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Подчеркивается её важность для языка.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C77480B-1C21-4B7F-B2DC-80D39CEA3F92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3"/>
          <a:srcRect t="18213" b="18213"/>
          <a:stretch>
            <a:fillRect/>
          </a:stretch>
        </p:blipFill>
        <p:spPr>
          <a:xfrm>
            <a:off x="5864225" y="1206500"/>
            <a:ext cx="5491163" cy="46545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2163763" y="9427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sz="3600" b="1" dirty="0"/>
              <a:t>Применение приема на уроке</a:t>
            </a:r>
            <a:endParaRPr sz="3600" b="1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28F6F74-344B-45F3-A1F8-CDD2DEE5FCF3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3"/>
          <a:srcRect t="16580" b="16580"/>
          <a:stretch>
            <a:fillRect/>
          </a:stretch>
        </p:blipFill>
        <p:spPr>
          <a:xfrm>
            <a:off x="6175375" y="1244600"/>
            <a:ext cx="5180013" cy="4616450"/>
          </a:xfrm>
          <a:prstGeom prst="rect">
            <a:avLst/>
          </a:prstGeom>
        </p:spPr>
      </p:pic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537328" y="2026874"/>
            <a:ext cx="5180029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Стадия 1: Постановка задачи.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Обсудить, что окружает детей, привести примеры предметов в классе.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Попросить написать 3-5 слов с названиями известных предметов.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Расширить круг предметов (дом, природа, вода).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Подчеркнуть отсутствие ошибок на этом этапе и важность вариативности.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C14029E-68A9-4F43-8EFE-7C5C100661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5375" y="1244600"/>
            <a:ext cx="5182049" cy="4615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3665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2163763" y="9427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sz="3600" b="1" dirty="0"/>
              <a:t>Применение приема на уроке</a:t>
            </a:r>
            <a:endParaRPr sz="3600" b="1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684166D-8553-4089-BC90-9CE59237EDEA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3"/>
          <a:srcRect t="16580" b="16580"/>
          <a:stretch>
            <a:fillRect/>
          </a:stretch>
        </p:blipFill>
        <p:spPr>
          <a:xfrm>
            <a:off x="6175375" y="1244600"/>
            <a:ext cx="5180013" cy="4616450"/>
          </a:xfrm>
          <a:prstGeom prst="rect">
            <a:avLst/>
          </a:prstGeom>
        </p:spPr>
      </p:pic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575037" y="2281286"/>
            <a:ext cx="4958498" cy="36485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Стадия 2: Индивидуальная работа (или работа в парах).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(Дети пишут свои слова. Учитель подходит, наблюдает, при необходимости помогает.)</a:t>
            </a:r>
          </a:p>
        </p:txBody>
      </p:sp>
    </p:spTree>
    <p:extLst>
      <p:ext uri="{BB962C8B-B14F-4D97-AF65-F5344CB8AC3E}">
        <p14:creationId xmlns:p14="http://schemas.microsoft.com/office/powerpoint/2010/main" val="31763694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2163763" y="9427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sz="3600" b="1" dirty="0"/>
              <a:t>Применение приема на уроке</a:t>
            </a:r>
            <a:endParaRPr sz="3600" b="1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DD7C1F5-CACF-4D19-A3CC-2E5F00E53061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3"/>
          <a:srcRect t="16580" b="16580"/>
          <a:stretch>
            <a:fillRect/>
          </a:stretch>
        </p:blipFill>
        <p:spPr>
          <a:xfrm>
            <a:off x="6175375" y="1244600"/>
            <a:ext cx="5180013" cy="4616450"/>
          </a:xfrm>
          <a:prstGeom prst="rect">
            <a:avLst/>
          </a:prstGeom>
        </p:spPr>
      </p:pic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471340" y="2297349"/>
            <a:ext cx="5180029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Стадия 3: Коллективное обобщение.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Собираются и читаются все слова.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Слова делятся на категории: предметы (мяч, книга), живые существа ( кошка, мальчик), абстрактные понятия ( радость, улыбка).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Нацелено на осознание разницы между осязаемым и неосязаемым через вопросы.</a:t>
            </a:r>
          </a:p>
        </p:txBody>
      </p:sp>
    </p:spTree>
    <p:extLst>
      <p:ext uri="{BB962C8B-B14F-4D97-AF65-F5344CB8AC3E}">
        <p14:creationId xmlns:p14="http://schemas.microsoft.com/office/powerpoint/2010/main" val="16598931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2163763" y="9427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sz="3600" b="1" dirty="0"/>
              <a:t>Применение приема на уроке</a:t>
            </a:r>
            <a:endParaRPr sz="3600" b="1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D051DB6-D723-4BFD-B038-5E94B16A1310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3"/>
          <a:srcRect t="16580" b="16580"/>
          <a:stretch>
            <a:fillRect/>
          </a:stretch>
        </p:blipFill>
        <p:spPr>
          <a:xfrm>
            <a:off x="6175375" y="1244600"/>
            <a:ext cx="5180013" cy="4616450"/>
          </a:xfrm>
          <a:prstGeom prst="rect">
            <a:avLst/>
          </a:prstGeom>
        </p:spPr>
      </p:pic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565608" y="2297350"/>
            <a:ext cx="5180029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Стадия 4: Анализ и систематизация.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Слова делятся на две группы: предметы и живые существа.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К предметам задают вопрос «Что?»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К живым существам — «Кто?»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Все они обозначают конкретные объекты реального мира.</a:t>
            </a:r>
          </a:p>
        </p:txBody>
      </p:sp>
    </p:spTree>
    <p:extLst>
      <p:ext uri="{BB962C8B-B14F-4D97-AF65-F5344CB8AC3E}">
        <p14:creationId xmlns:p14="http://schemas.microsoft.com/office/powerpoint/2010/main" val="3068626971"/>
      </p:ext>
    </p:extLst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1059</TotalTime>
  <Words>702</Words>
  <Application>Microsoft Office PowerPoint</Application>
  <PresentationFormat>Широкоэкранный</PresentationFormat>
  <Paragraphs>89</Paragraphs>
  <Slides>12</Slides>
  <Notes>12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1_Тема Office</vt:lpstr>
      <vt:lpstr>Презентация PowerPoint</vt:lpstr>
      <vt:lpstr>Цель и задачи приёма</vt:lpstr>
      <vt:lpstr>Теоретическое описание приема</vt:lpstr>
      <vt:lpstr> Практическая значимость</vt:lpstr>
      <vt:lpstr>Применение приема на уроке</vt:lpstr>
      <vt:lpstr>Применение приема на уроке</vt:lpstr>
      <vt:lpstr>Применение приема на уроке</vt:lpstr>
      <vt:lpstr>Применение приема на уроке</vt:lpstr>
      <vt:lpstr>Применение приема на уроке</vt:lpstr>
      <vt:lpstr>Применение приема на уроке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14</cp:revision>
  <dcterms:created xsi:type="dcterms:W3CDTF">2024-01-14T08:39:34Z</dcterms:created>
  <dcterms:modified xsi:type="dcterms:W3CDTF">2026-03-14T07:51:49Z</dcterms:modified>
</cp:coreProperties>
</file>