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3" r:id="rId6"/>
    <p:sldId id="260" r:id="rId7"/>
    <p:sldId id="264" r:id="rId8"/>
    <p:sldId id="261" r:id="rId9"/>
    <p:sldId id="268" r:id="rId10"/>
    <p:sldId id="262" r:id="rId11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5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95674518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0071437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2109326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5789504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6295826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5326629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4653491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 panose="020F0502020204030204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5196362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 panose="020F0502020204030204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944858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 panose="020F0502020204030204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 panose="020F0502020204030204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 panose="020F0502020204030204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 panose="020F0502020204030204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 panose="020F0502020204030204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  <a:defRPr sz="4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lang="ru-RU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/>
          <a:srcRect/>
          <a:stretch>
            <a:fillRect/>
          </a:stretch>
        </p:blipFill>
        <p:spPr>
          <a:xfrm flipH="1">
            <a:off x="488325" y="1844880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530851" y="2050175"/>
            <a:ext cx="8314724" cy="19081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 panose="020B0604020202020204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 panose="020B0604020202020204"/>
              <a:buNone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Times New Roman" panose="02020603050405020304" charset="0"/>
                <a:ea typeface="Calibri" panose="020F0502020204030204"/>
                <a:cs typeface="Times New Roman" panose="02020603050405020304" charset="0"/>
                <a:sym typeface="Calibri" panose="020F0502020204030204"/>
              </a:rPr>
              <a:t>Тема: </a:t>
            </a:r>
            <a:r>
              <a:rPr lang="ru-RU" sz="3200" b="0" i="0" u="none" strike="noStrike" cap="none" dirty="0" smtClean="0">
                <a:solidFill>
                  <a:srgbClr val="1F3864"/>
                </a:solidFill>
                <a:latin typeface="Times New Roman" panose="02020603050405020304" charset="0"/>
                <a:ea typeface="Calibri" panose="020F0502020204030204"/>
                <a:cs typeface="Times New Roman" panose="02020603050405020304" charset="0"/>
                <a:sym typeface="Calibri" panose="020F0502020204030204"/>
              </a:rPr>
              <a:t>«Создание проблемной ситуации и мотивации к </a:t>
            </a:r>
            <a:r>
              <a:rPr lang="ru-RU" sz="3200" b="0" i="0" u="none" strike="noStrike" cap="none" smtClean="0">
                <a:solidFill>
                  <a:srgbClr val="1F3864"/>
                </a:solidFill>
                <a:latin typeface="Times New Roman" panose="02020603050405020304" charset="0"/>
                <a:ea typeface="Calibri" panose="020F0502020204030204"/>
                <a:cs typeface="Times New Roman" panose="02020603050405020304" charset="0"/>
                <a:sym typeface="Calibri" panose="020F0502020204030204"/>
              </a:rPr>
              <a:t>изучению деления </a:t>
            </a:r>
            <a:r>
              <a:rPr lang="ru-RU" sz="3200" b="0" i="0" u="none" strike="noStrike" cap="none" dirty="0" smtClean="0">
                <a:solidFill>
                  <a:srgbClr val="1F3864"/>
                </a:solidFill>
                <a:latin typeface="Times New Roman" panose="02020603050405020304" charset="0"/>
                <a:ea typeface="Calibri" panose="020F0502020204030204"/>
                <a:cs typeface="Times New Roman" panose="02020603050405020304" charset="0"/>
                <a:sym typeface="Calibri" panose="020F0502020204030204"/>
              </a:rPr>
              <a:t>через приём «Удивляй» на уроке математики во 2 классе»</a:t>
            </a:r>
            <a:endParaRPr sz="3200" b="0" i="0" u="none" strike="noStrike" cap="none" dirty="0">
              <a:solidFill>
                <a:srgbClr val="1F3864"/>
              </a:solidFill>
              <a:latin typeface="Times New Roman" panose="02020603050405020304" charset="0"/>
              <a:ea typeface="Calibri" panose="020F0502020204030204"/>
              <a:cs typeface="Times New Roman" panose="02020603050405020304" charset="0"/>
              <a:sym typeface="Calibri" panose="020F0502020204030204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2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 panose="020B0604020202020204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Times New Roman" panose="02020603050405020304" charset="0"/>
                <a:ea typeface="Calibri" panose="020F0502020204030204"/>
                <a:cs typeface="Times New Roman" panose="02020603050405020304" charset="0"/>
                <a:sym typeface="Calibri" panose="020F0502020204030204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Times New Roman" panose="02020603050405020304" charset="0"/>
                <a:ea typeface="Calibri" panose="020F0502020204030204"/>
                <a:cs typeface="Times New Roman" panose="02020603050405020304" charset="0"/>
                <a:sym typeface="Calibri" panose="020F0502020204030204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Times New Roman" panose="02020603050405020304" charset="0"/>
                <a:ea typeface="Calibri" panose="020F0502020204030204"/>
                <a:cs typeface="Times New Roman" panose="02020603050405020304" charset="0"/>
                <a:sym typeface="Calibri" panose="020F0502020204030204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Times New Roman" panose="02020603050405020304" charset="0"/>
              <a:ea typeface="Calibri" panose="020F0502020204030204"/>
              <a:cs typeface="Times New Roman" panose="02020603050405020304" charset="0"/>
              <a:sym typeface="Calibri" panose="020F0502020204030204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 panose="020B0604020202020204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Times New Roman" panose="02020603050405020304" charset="0"/>
                <a:ea typeface="Calibri" panose="020F0502020204030204"/>
                <a:cs typeface="Times New Roman" panose="02020603050405020304" charset="0"/>
                <a:sym typeface="Calibri" panose="020F0502020204030204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Times New Roman" panose="02020603050405020304" charset="0"/>
                <a:ea typeface="Calibri" panose="020F0502020204030204"/>
                <a:cs typeface="Times New Roman" panose="02020603050405020304" charset="0"/>
                <a:sym typeface="Calibri" panose="020F0502020204030204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Times New Roman" panose="02020603050405020304" charset="0"/>
                <a:ea typeface="Calibri" panose="020F0502020204030204"/>
                <a:cs typeface="Times New Roman" panose="02020603050405020304" charset="0"/>
                <a:sym typeface="Calibri" panose="020F0502020204030204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  <a:sym typeface="Arial" panose="020B0604020202020204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8472170" y="4788535"/>
            <a:ext cx="3551555" cy="10579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/>
              <a:buNone/>
            </a:pPr>
            <a:r>
              <a:rPr lang="ru-RU" sz="1800" b="1" i="1" u="none" strike="noStrike" cap="none">
                <a:solidFill>
                  <a:srgbClr val="1D3152"/>
                </a:solidFill>
                <a:latin typeface="Times New Roman" panose="02020603050405020304" charset="0"/>
                <a:ea typeface="Calibri" panose="020F0502020204030204"/>
                <a:cs typeface="Times New Roman" panose="02020603050405020304" charset="0"/>
                <a:sym typeface="Calibri" panose="020F0502020204030204"/>
              </a:rPr>
              <a:t>Носова Ольга Игоревна</a:t>
            </a:r>
            <a:endParaRPr sz="1800" b="0" i="0" u="none" strike="noStrike" cap="none">
              <a:solidFill>
                <a:srgbClr val="00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  <a:sym typeface="Arial" panose="020B0604020202020204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/>
              <a:buNone/>
            </a:pPr>
            <a:r>
              <a:rPr lang="ru-RU" sz="1800" b="1" i="1" u="none" strike="noStrike" cap="none">
                <a:solidFill>
                  <a:srgbClr val="1D3152"/>
                </a:solidFill>
                <a:latin typeface="Times New Roman" panose="02020603050405020304" charset="0"/>
                <a:ea typeface="Calibri" panose="020F0502020204030204"/>
                <a:cs typeface="Times New Roman" panose="02020603050405020304" charset="0"/>
                <a:sym typeface="Calibri" panose="020F0502020204030204"/>
              </a:rPr>
              <a:t>Учитель начальных классов, МБОУ Шустиковская ООШ, Наро-Фоминский городской округ</a:t>
            </a:r>
            <a:endParaRPr sz="1800" b="1" i="1" u="none" strike="noStrike" cap="none">
              <a:solidFill>
                <a:srgbClr val="1D3152"/>
              </a:solidFill>
              <a:latin typeface="Times New Roman" panose="02020603050405020304" charset="0"/>
              <a:ea typeface="Calibri" panose="020F0502020204030204"/>
              <a:cs typeface="Times New Roman" panose="02020603050405020304" charset="0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 panose="020F0502020204030204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Times New Roman" panose="02020603050405020304" charset="0"/>
                <a:ea typeface="Calibri" panose="020F0502020204030204"/>
                <a:cs typeface="Times New Roman" panose="02020603050405020304" charset="0"/>
                <a:sym typeface="Calibri" panose="020F0502020204030204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  <a:sym typeface="Arial" panose="020B0604020202020204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 panose="020F0502020204030204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Times New Roman" panose="02020603050405020304" charset="0"/>
                <a:ea typeface="Calibri" panose="020F0502020204030204"/>
                <a:cs typeface="Times New Roman" panose="02020603050405020304" charset="0"/>
                <a:sym typeface="Calibri" panose="020F0502020204030204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Times New Roman" panose="02020603050405020304" charset="0"/>
              <a:ea typeface="Calibri" panose="020F0502020204030204"/>
              <a:cs typeface="Times New Roman" panose="02020603050405020304" charset="0"/>
              <a:sym typeface="Calibri" panose="020F0502020204030204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479425" y="1628775"/>
            <a:ext cx="11069320" cy="1325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</a:pPr>
            <a:r>
              <a:rPr lang="ru-RU" sz="2665" b="1" dirty="0">
                <a:latin typeface="Times New Roman" panose="02020603050405020304" charset="0"/>
                <a:cs typeface="Times New Roman" panose="02020603050405020304" charset="0"/>
              </a:rPr>
              <a:t>Краткое описание опыта:</a:t>
            </a:r>
            <a:r>
              <a:rPr lang="ru-RU" sz="2665" dirty="0">
                <a:latin typeface="Times New Roman" panose="02020603050405020304" charset="0"/>
                <a:cs typeface="Times New Roman" panose="02020603050405020304" charset="0"/>
              </a:rPr>
              <a:t/>
            </a:r>
            <a:br>
              <a:rPr lang="ru-RU" sz="2665" dirty="0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Представлен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фрагмент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урока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математики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во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2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классе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по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теме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Применение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деления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>
                <a:latin typeface="Times New Roman" panose="02020603050405020304" charset="0"/>
                <a:cs typeface="Times New Roman" panose="02020603050405020304" charset="0"/>
              </a:rPr>
              <a:t>в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практических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ситуациях</a:t>
            </a:r>
            <a:r>
              <a:rPr lang="en-US" altLang="en-US" sz="2665" dirty="0">
                <a:latin typeface="Times New Roman" panose="02020603050405020304" charset="0"/>
                <a:cs typeface="Times New Roman" panose="02020603050405020304" charset="0"/>
              </a:rPr>
              <a:t>»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>
                <a:latin typeface="Times New Roman" panose="02020603050405020304" charset="0"/>
                <a:cs typeface="Times New Roman" panose="02020603050405020304" charset="0"/>
              </a:rPr>
              <a:t>с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использованием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приема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>
                <a:latin typeface="Times New Roman" panose="02020603050405020304" charset="0"/>
                <a:cs typeface="Times New Roman" panose="02020603050405020304" charset="0"/>
              </a:rPr>
              <a:t>А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.</a:t>
            </a:r>
            <a:r>
              <a:rPr lang="en-US" altLang="en-US" sz="2665" dirty="0">
                <a:latin typeface="Times New Roman" panose="02020603050405020304" charset="0"/>
                <a:cs typeface="Times New Roman" panose="02020603050405020304" charset="0"/>
              </a:rPr>
              <a:t>А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Гина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Удивляй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!</a:t>
            </a:r>
            <a:r>
              <a:rPr lang="en-US" altLang="en-US" sz="2665" dirty="0">
                <a:latin typeface="Times New Roman" panose="02020603050405020304" charset="0"/>
                <a:cs typeface="Times New Roman" panose="02020603050405020304" charset="0"/>
              </a:rPr>
              <a:t>»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Опыт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показывает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как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через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эмоциональное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удивление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жизненную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ситуацию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подвести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младших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школьников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>
                <a:latin typeface="Times New Roman" panose="02020603050405020304" charset="0"/>
                <a:cs typeface="Times New Roman" panose="02020603050405020304" charset="0"/>
              </a:rPr>
              <a:t>к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осознанию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необходимости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деления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 smtClean="0">
                <a:latin typeface="Times New Roman" panose="02020603050405020304" charset="0"/>
                <a:cs typeface="Times New Roman" panose="02020603050405020304" charset="0"/>
              </a:rPr>
              <a:t>его</a:t>
            </a:r>
            <a:r>
              <a:rPr lang="ru-RU" altLang="en-US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ru-RU" altLang="en-US" sz="2665" dirty="0" smtClean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 smtClean="0">
                <a:latin typeface="Times New Roman" panose="02020603050405020304" charset="0"/>
                <a:cs typeface="Times New Roman" panose="02020603050405020304" charset="0"/>
              </a:rPr>
              <a:t>практического</a:t>
            </a:r>
            <a:r>
              <a:rPr lang="en-US" altLang="ru-RU" sz="2665" dirty="0" smtClean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применения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.</a:t>
            </a:r>
            <a:b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</a:br>
            <a:endParaRPr lang="en-US" altLang="ru-RU" sz="2665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176980" y="2954655"/>
            <a:ext cx="11743239" cy="1969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ru-RU" sz="1500" dirty="0"/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b="1" dirty="0">
                <a:latin typeface="Times New Roman" panose="02020603050405020304" charset="0"/>
                <a:cs typeface="Times New Roman" panose="02020603050405020304" charset="0"/>
              </a:rPr>
              <a:t>Цель:</a:t>
            </a:r>
            <a:r>
              <a:rPr lang="ru-RU" sz="2400" dirty="0">
                <a:latin typeface="Times New Roman" panose="02020603050405020304" charset="0"/>
                <a:cs typeface="Times New Roman" panose="02020603050405020304" charset="0"/>
              </a:rPr>
              <a:t> демонстрирование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эффективност</a:t>
            </a:r>
            <a:r>
              <a:rPr lang="ru-RU" altLang="en-US" sz="2400" dirty="0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использования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приема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Удивляй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!</a:t>
            </a:r>
            <a:r>
              <a:rPr lang="en-US" altLang="en-US" sz="2400" dirty="0">
                <a:latin typeface="Times New Roman" panose="02020603050405020304" charset="0"/>
                <a:cs typeface="Times New Roman" panose="02020603050405020304" charset="0"/>
              </a:rPr>
              <a:t>»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для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мотивации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учащихся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>
                <a:latin typeface="Times New Roman" panose="02020603050405020304" charset="0"/>
                <a:cs typeface="Times New Roman" panose="02020603050405020304" charset="0"/>
              </a:rPr>
              <a:t>к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изучению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темы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Деление</a:t>
            </a:r>
            <a:r>
              <a:rPr lang="en-US" altLang="en-US" sz="2400" dirty="0">
                <a:latin typeface="Times New Roman" panose="02020603050405020304" charset="0"/>
                <a:cs typeface="Times New Roman" panose="02020603050405020304" charset="0"/>
              </a:rPr>
              <a:t>»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формирования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умения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применять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деление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>
                <a:latin typeface="Times New Roman" panose="02020603050405020304" charset="0"/>
                <a:cs typeface="Times New Roman" panose="02020603050405020304" charset="0"/>
              </a:rPr>
              <a:t>в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реальных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жизненных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ситуациях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US" altLang="ru-RU" sz="2400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b="1" dirty="0">
                <a:latin typeface="Times New Roman" panose="02020603050405020304" charset="0"/>
                <a:cs typeface="Times New Roman" panose="02020603050405020304" charset="0"/>
              </a:rPr>
              <a:t>Задачи:</a:t>
            </a: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dirty="0">
                <a:latin typeface="Times New Roman" panose="02020603050405020304" charset="0"/>
                <a:cs typeface="Times New Roman" panose="02020603050405020304" charset="0"/>
              </a:rPr>
              <a:t>1.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Показать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как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создать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на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уроке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ситуацию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удивления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эмоционального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вовлечения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altLang="en-US" sz="2400" dirty="0">
                <a:latin typeface="Times New Roman" panose="02020603050405020304" charset="0"/>
                <a:cs typeface="Times New Roman" panose="02020603050405020304" charset="0"/>
              </a:rPr>
              <a:t>2.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Раскрыть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способ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перехода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от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удивления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>
                <a:latin typeface="Times New Roman" panose="02020603050405020304" charset="0"/>
                <a:cs typeface="Times New Roman" panose="02020603050405020304" charset="0"/>
              </a:rPr>
              <a:t>к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практической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учебной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задаче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(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деление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на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равные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части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).</a:t>
            </a: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altLang="en-US" sz="2400" dirty="0">
                <a:latin typeface="Times New Roman" panose="02020603050405020304" charset="0"/>
                <a:cs typeface="Times New Roman" panose="02020603050405020304" charset="0"/>
              </a:rPr>
              <a:t>3.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Представить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алгоритм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работы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>
                <a:latin typeface="Times New Roman" panose="02020603050405020304" charset="0"/>
                <a:cs typeface="Times New Roman" panose="02020603050405020304" charset="0"/>
              </a:rPr>
              <a:t>с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приемом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на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примере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конкретного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dirty="0" err="1">
                <a:latin typeface="Times New Roman" panose="02020603050405020304" charset="0"/>
                <a:cs typeface="Times New Roman" panose="02020603050405020304" charset="0"/>
              </a:rPr>
              <a:t>урока</a:t>
            </a:r>
            <a:r>
              <a:rPr lang="en-US" altLang="ru-RU" sz="2400" dirty="0"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</a:pPr>
            <a:r>
              <a:rPr lang="ru-RU" sz="3700">
                <a:latin typeface="Times New Roman" panose="02020603050405020304" charset="0"/>
                <a:cs typeface="Times New Roman" panose="02020603050405020304" charset="0"/>
              </a:rPr>
              <a:t>Теоретическое описание приема</a:t>
            </a:r>
            <a:endParaRPr sz="37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191135" y="1268730"/>
            <a:ext cx="11838940" cy="4351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При</a:t>
            </a:r>
            <a:r>
              <a:rPr lang="ru-RU" altLang="en-US" sz="2300" dirty="0">
                <a:latin typeface="Times New Roman" panose="02020603050405020304" charset="0"/>
                <a:cs typeface="Times New Roman" panose="02020603050405020304" charset="0"/>
              </a:rPr>
              <a:t>ё</a:t>
            </a:r>
            <a:r>
              <a:rPr lang="en-US" altLang="en-US" sz="2300" dirty="0">
                <a:latin typeface="Times New Roman" panose="02020603050405020304" charset="0"/>
                <a:cs typeface="Times New Roman" panose="02020603050405020304" charset="0"/>
              </a:rPr>
              <a:t>м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Удивляй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!</a:t>
            </a:r>
            <a:r>
              <a:rPr lang="en-US" altLang="en-US" sz="2300" dirty="0">
                <a:latin typeface="Times New Roman" panose="02020603050405020304" charset="0"/>
                <a:cs typeface="Times New Roman" panose="02020603050405020304" charset="0"/>
              </a:rPr>
              <a:t>»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>
                <a:latin typeface="Times New Roman" panose="02020603050405020304" charset="0"/>
                <a:cs typeface="Times New Roman" panose="02020603050405020304" charset="0"/>
              </a:rPr>
              <a:t>А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.</a:t>
            </a:r>
            <a:r>
              <a:rPr lang="en-US" altLang="en-US" sz="2300" dirty="0">
                <a:latin typeface="Times New Roman" panose="02020603050405020304" charset="0"/>
                <a:cs typeface="Times New Roman" panose="02020603050405020304" charset="0"/>
              </a:rPr>
              <a:t>А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Гин</a:t>
            </a:r>
            <a:r>
              <a:rPr lang="ru-RU" altLang="en-US" sz="2300" dirty="0">
                <a:latin typeface="Times New Roman" panose="02020603050405020304" charset="0"/>
                <a:cs typeface="Times New Roman" panose="02020603050405020304" charset="0"/>
              </a:rPr>
              <a:t>а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относится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>
                <a:latin typeface="Times New Roman" panose="02020603050405020304" charset="0"/>
                <a:cs typeface="Times New Roman" panose="02020603050405020304" charset="0"/>
              </a:rPr>
              <a:t>к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блоку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Объяснение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нового</a:t>
            </a:r>
            <a:r>
              <a:rPr lang="ru-RU" altLang="en-US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материала</a:t>
            </a:r>
            <a:r>
              <a:rPr lang="en-US" altLang="en-US" sz="2300" dirty="0">
                <a:latin typeface="Times New Roman" panose="02020603050405020304" charset="0"/>
                <a:cs typeface="Times New Roman" panose="02020603050405020304" charset="0"/>
              </a:rPr>
              <a:t>»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Суть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при</a:t>
            </a:r>
            <a:r>
              <a:rPr lang="ru-RU" altLang="en-US" sz="2300" dirty="0">
                <a:latin typeface="Times New Roman" panose="02020603050405020304" charset="0"/>
                <a:cs typeface="Times New Roman" panose="02020603050405020304" charset="0"/>
              </a:rPr>
              <a:t>ё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ма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заключается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>
                <a:latin typeface="Times New Roman" panose="02020603050405020304" charset="0"/>
                <a:cs typeface="Times New Roman" panose="02020603050405020304" charset="0"/>
              </a:rPr>
              <a:t>в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том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что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учитель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находит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такой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угол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зрения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на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привычные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вещи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при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котором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даже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обыденное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становится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удивительным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Это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может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быть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ru-RU" altLang="en-US" sz="2300" dirty="0">
                <a:latin typeface="Times New Roman" panose="02020603050405020304" charset="0"/>
                <a:cs typeface="Times New Roman" panose="02020603050405020304" charset="0"/>
              </a:rPr>
              <a:t>какой-нибудь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факт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неожиданное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сравнение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интригующий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вопрос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или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бытовая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ситуация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2300" dirty="0">
                <a:latin typeface="Times New Roman" panose="02020603050405020304" charset="0"/>
                <a:cs typeface="Times New Roman" panose="02020603050405020304" charset="0"/>
              </a:rPr>
              <a:t>в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которой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скрыто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противоречие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US" altLang="ru-RU" sz="2300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altLang="en-US" sz="2300" b="1" dirty="0" err="1">
                <a:latin typeface="Times New Roman" panose="02020603050405020304" charset="0"/>
                <a:cs typeface="Times New Roman" panose="02020603050405020304" charset="0"/>
              </a:rPr>
              <a:t>Психологическая</a:t>
            </a:r>
            <a:r>
              <a:rPr lang="en-US" altLang="ru-RU" sz="2300" b="1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b="1" dirty="0" err="1">
                <a:latin typeface="Times New Roman" panose="02020603050405020304" charset="0"/>
                <a:cs typeface="Times New Roman" panose="02020603050405020304" charset="0"/>
              </a:rPr>
              <a:t>основа</a:t>
            </a:r>
            <a:r>
              <a:rPr lang="en-US" altLang="ru-RU" sz="2300" b="1" dirty="0">
                <a:latin typeface="Times New Roman" panose="02020603050405020304" charset="0"/>
                <a:cs typeface="Times New Roman" panose="02020603050405020304" charset="0"/>
              </a:rPr>
              <a:t>: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Удивление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запускает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ориентировочный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рефлекс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(</a:t>
            </a:r>
            <a:r>
              <a:rPr lang="en-US" altLang="en-US" sz="2300" dirty="0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Что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это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?</a:t>
            </a:r>
            <a:r>
              <a:rPr lang="en-US" altLang="en-US" sz="2300" dirty="0">
                <a:latin typeface="Times New Roman" panose="02020603050405020304" charset="0"/>
                <a:cs typeface="Times New Roman" panose="02020603050405020304" charset="0"/>
              </a:rPr>
              <a:t>»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),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который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перерастает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>
                <a:latin typeface="Times New Roman" panose="02020603050405020304" charset="0"/>
                <a:cs typeface="Times New Roman" panose="02020603050405020304" charset="0"/>
              </a:rPr>
              <a:t>в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познавательный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интерес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(</a:t>
            </a:r>
            <a:r>
              <a:rPr lang="en-US" altLang="en-US" sz="2300" dirty="0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Почему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?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Как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это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устроено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?</a:t>
            </a:r>
            <a:r>
              <a:rPr lang="en-US" altLang="en-US" sz="2300" dirty="0">
                <a:latin typeface="Times New Roman" panose="02020603050405020304" charset="0"/>
                <a:cs typeface="Times New Roman" panose="02020603050405020304" charset="0"/>
              </a:rPr>
              <a:t>»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).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Для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младших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школьников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этот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прием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особенно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эффективен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так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как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опирается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на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их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конкретно</a:t>
            </a:r>
            <a:r>
              <a:rPr lang="en-US" altLang="ru-RU" sz="2300" dirty="0" err="1">
                <a:latin typeface="Times New Roman" panose="02020603050405020304" charset="0"/>
                <a:cs typeface="Times New Roman" panose="02020603050405020304" charset="0"/>
              </a:rPr>
              <a:t>-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образное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мышление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эмоциональность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US" altLang="ru-RU" sz="2300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altLang="en-US" sz="2300" b="1" dirty="0" err="1">
                <a:latin typeface="Times New Roman" panose="02020603050405020304" charset="0"/>
                <a:cs typeface="Times New Roman" panose="02020603050405020304" charset="0"/>
              </a:rPr>
              <a:t>Место</a:t>
            </a:r>
            <a:r>
              <a:rPr lang="en-US" altLang="ru-RU" sz="2300" b="1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b="1" dirty="0">
                <a:latin typeface="Times New Roman" panose="02020603050405020304" charset="0"/>
                <a:cs typeface="Times New Roman" panose="02020603050405020304" charset="0"/>
              </a:rPr>
              <a:t>в</a:t>
            </a:r>
            <a:r>
              <a:rPr lang="en-US" altLang="ru-RU" sz="2300" b="1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b="1" dirty="0" err="1">
                <a:latin typeface="Times New Roman" panose="02020603050405020304" charset="0"/>
                <a:cs typeface="Times New Roman" panose="02020603050405020304" charset="0"/>
              </a:rPr>
              <a:t>структуре</a:t>
            </a:r>
            <a:r>
              <a:rPr lang="en-US" altLang="ru-RU" sz="2300" b="1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b="1" dirty="0" err="1">
                <a:latin typeface="Times New Roman" panose="02020603050405020304" charset="0"/>
                <a:cs typeface="Times New Roman" panose="02020603050405020304" charset="0"/>
              </a:rPr>
              <a:t>урока</a:t>
            </a:r>
            <a:r>
              <a:rPr lang="en-US" altLang="ru-RU" sz="2300" b="1" dirty="0">
                <a:latin typeface="Times New Roman" panose="02020603050405020304" charset="0"/>
                <a:cs typeface="Times New Roman" panose="02020603050405020304" charset="0"/>
              </a:rPr>
              <a:t>: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При</a:t>
            </a:r>
            <a:r>
              <a:rPr lang="ru-RU" altLang="en-US" sz="2300" dirty="0">
                <a:latin typeface="Times New Roman" panose="02020603050405020304" charset="0"/>
                <a:cs typeface="Times New Roman" panose="02020603050405020304" charset="0"/>
              </a:rPr>
              <a:t>ё</a:t>
            </a:r>
            <a:r>
              <a:rPr lang="en-US" altLang="en-US" sz="2300" dirty="0">
                <a:latin typeface="Times New Roman" panose="02020603050405020304" charset="0"/>
                <a:cs typeface="Times New Roman" panose="02020603050405020304" charset="0"/>
              </a:rPr>
              <a:t>м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используется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>
                <a:latin typeface="Times New Roman" panose="02020603050405020304" charset="0"/>
                <a:cs typeface="Times New Roman" panose="02020603050405020304" charset="0"/>
              </a:rPr>
              <a:t>в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начале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этапа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Открытие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нового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знания</a:t>
            </a:r>
            <a:r>
              <a:rPr lang="en-US" altLang="en-US" sz="2300" dirty="0">
                <a:latin typeface="Times New Roman" panose="02020603050405020304" charset="0"/>
                <a:cs typeface="Times New Roman" panose="02020603050405020304" charset="0"/>
              </a:rPr>
              <a:t>»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(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или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на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этапе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мотивации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)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для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постановки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учебной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проблемы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589935" y="2348865"/>
            <a:ext cx="10913807" cy="1532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 panose="020F0502020204030204"/>
              <a:buNone/>
            </a:pPr>
            <a:endParaRPr dirty="0"/>
          </a:p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000"/>
              <a:buFont typeface="Calibri" panose="020F0502020204030204"/>
              <a:buNone/>
            </a:pPr>
            <a:r>
              <a:rPr lang="en-US" altLang="en-US" sz="2665" b="1" dirty="0" err="1">
                <a:latin typeface="Times New Roman" panose="02020603050405020304" charset="0"/>
                <a:cs typeface="Times New Roman" panose="02020603050405020304" charset="0"/>
              </a:rPr>
              <a:t>Тема</a:t>
            </a:r>
            <a:r>
              <a:rPr lang="en-US" altLang="ru-RU" sz="2665" b="1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b="1" dirty="0" err="1">
                <a:latin typeface="Times New Roman" panose="02020603050405020304" charset="0"/>
                <a:cs typeface="Times New Roman" panose="02020603050405020304" charset="0"/>
              </a:rPr>
              <a:t>урока</a:t>
            </a:r>
            <a:r>
              <a:rPr lang="en-US" altLang="ru-RU" sz="2665" b="1" dirty="0">
                <a:latin typeface="Times New Roman" panose="02020603050405020304" charset="0"/>
                <a:cs typeface="Times New Roman" panose="02020603050405020304" charset="0"/>
              </a:rPr>
              <a:t>: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Применение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деления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>
                <a:latin typeface="Times New Roman" panose="02020603050405020304" charset="0"/>
                <a:cs typeface="Times New Roman" panose="02020603050405020304" charset="0"/>
              </a:rPr>
              <a:t>в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практических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ситуациях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.</a:t>
            </a:r>
            <a:b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altLang="en-US" sz="2665" b="1" dirty="0" err="1">
                <a:latin typeface="Times New Roman" panose="02020603050405020304" charset="0"/>
                <a:cs typeface="Times New Roman" panose="02020603050405020304" charset="0"/>
              </a:rPr>
              <a:t>Класс</a:t>
            </a:r>
            <a:r>
              <a:rPr lang="en-US" altLang="ru-RU" sz="2665" b="1" dirty="0">
                <a:latin typeface="Times New Roman" panose="02020603050405020304" charset="0"/>
                <a:cs typeface="Times New Roman" panose="02020603050405020304" charset="0"/>
              </a:rPr>
              <a:t>: 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2 </a:t>
            </a:r>
            <a:b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altLang="en-US" sz="2665" b="1" dirty="0" err="1">
                <a:latin typeface="Times New Roman" panose="02020603050405020304" charset="0"/>
                <a:cs typeface="Times New Roman" panose="02020603050405020304" charset="0"/>
              </a:rPr>
              <a:t>Предмет</a:t>
            </a:r>
            <a:r>
              <a:rPr lang="en-US" altLang="ru-RU" sz="2665" b="1" dirty="0">
                <a:latin typeface="Times New Roman" panose="02020603050405020304" charset="0"/>
                <a:cs typeface="Times New Roman" panose="02020603050405020304" charset="0"/>
              </a:rPr>
              <a:t>: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Математика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.</a:t>
            </a:r>
            <a:b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altLang="en-US" sz="2665" b="1" dirty="0" err="1">
                <a:latin typeface="Times New Roman" panose="02020603050405020304" charset="0"/>
                <a:cs typeface="Times New Roman" panose="02020603050405020304" charset="0"/>
              </a:rPr>
              <a:t>Этап</a:t>
            </a:r>
            <a:r>
              <a:rPr lang="en-US" altLang="ru-RU" sz="2665" b="1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b="1" dirty="0" err="1">
                <a:latin typeface="Times New Roman" panose="02020603050405020304" charset="0"/>
                <a:cs typeface="Times New Roman" panose="02020603050405020304" charset="0"/>
              </a:rPr>
              <a:t>урока</a:t>
            </a:r>
            <a:r>
              <a:rPr lang="en-US" altLang="ru-RU" sz="2665" b="1" dirty="0">
                <a:latin typeface="Times New Roman" panose="02020603050405020304" charset="0"/>
                <a:cs typeface="Times New Roman" panose="02020603050405020304" charset="0"/>
              </a:rPr>
              <a:t>: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Этап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мотивации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(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проблемная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ситуация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) </a:t>
            </a:r>
            <a:r>
              <a:rPr lang="en-US" altLang="en-US" sz="2665" dirty="0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открытие</a:t>
            </a:r>
            <a:r>
              <a:rPr lang="en-US" altLang="en-US" sz="2665" dirty="0">
                <a:latin typeface="Times New Roman" panose="02020603050405020304" charset="0"/>
                <a:cs typeface="Times New Roman" panose="02020603050405020304" charset="0"/>
              </a:rPr>
              <a:t>»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нового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знания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.</a:t>
            </a:r>
            <a:b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/>
            </a:r>
            <a:b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altLang="en-US" sz="2665" b="1" dirty="0" err="1">
                <a:latin typeface="Times New Roman" panose="02020603050405020304" charset="0"/>
                <a:cs typeface="Times New Roman" panose="02020603050405020304" charset="0"/>
              </a:rPr>
              <a:t>Возможные</a:t>
            </a:r>
            <a:r>
              <a:rPr lang="en-US" altLang="ru-RU" sz="2665" b="1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b="1" dirty="0" err="1">
                <a:latin typeface="Times New Roman" panose="02020603050405020304" charset="0"/>
                <a:cs typeface="Times New Roman" panose="02020603050405020304" charset="0"/>
              </a:rPr>
              <a:t>варианты</a:t>
            </a:r>
            <a:r>
              <a:rPr lang="en-US" altLang="ru-RU" sz="2665" b="1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b="1" dirty="0" err="1">
                <a:latin typeface="Times New Roman" panose="02020603050405020304" charset="0"/>
                <a:cs typeface="Times New Roman" panose="02020603050405020304" charset="0"/>
              </a:rPr>
              <a:t>применения</a:t>
            </a:r>
            <a:r>
              <a:rPr lang="en-US" altLang="ru-RU" sz="2665" b="1" dirty="0">
                <a:latin typeface="Times New Roman" panose="02020603050405020304" charset="0"/>
                <a:cs typeface="Times New Roman" panose="02020603050405020304" charset="0"/>
              </a:rPr>
              <a:t>: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/>
            </a:r>
            <a:b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/>
            </a:r>
            <a:b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altLang="en-US" sz="2665" dirty="0">
                <a:latin typeface="Times New Roman" panose="02020603050405020304" charset="0"/>
                <a:cs typeface="Times New Roman" panose="02020603050405020304" charset="0"/>
              </a:rPr>
              <a:t>1.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Русский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язык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:</a:t>
            </a:r>
            <a:r>
              <a:rPr lang="ru-RU" altLang="en-US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br>
              <a:rPr lang="ru-RU" altLang="en-US" sz="2665" dirty="0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altLang="en-US" sz="2665" dirty="0">
                <a:latin typeface="Times New Roman" panose="02020603050405020304" charset="0"/>
                <a:cs typeface="Times New Roman" panose="02020603050405020304" charset="0"/>
              </a:rPr>
              <a:t>Т</a:t>
            </a:r>
            <a:r>
              <a:rPr lang="en-US" altLang="en-US" sz="2665" dirty="0" err="1" smtClean="0">
                <a:latin typeface="Times New Roman" panose="02020603050405020304" charset="0"/>
                <a:cs typeface="Times New Roman" panose="02020603050405020304" charset="0"/>
              </a:rPr>
              <a:t>ема</a:t>
            </a:r>
            <a:r>
              <a:rPr lang="ru-RU" altLang="en-US" sz="2665" dirty="0" smtClean="0">
                <a:latin typeface="Times New Roman" panose="02020603050405020304" charset="0"/>
                <a:cs typeface="Times New Roman" panose="02020603050405020304" charset="0"/>
              </a:rPr>
              <a:t>:</a:t>
            </a:r>
            <a:r>
              <a:rPr lang="en-US" altLang="en-US" sz="2665" dirty="0" smtClean="0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 sz="2665" dirty="0" err="1" smtClean="0">
                <a:latin typeface="Times New Roman" panose="02020603050405020304" charset="0"/>
                <a:cs typeface="Times New Roman" panose="02020603050405020304" charset="0"/>
              </a:rPr>
              <a:t>Роль</a:t>
            </a:r>
            <a:r>
              <a:rPr lang="ru-RU" altLang="en-US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 smtClean="0">
                <a:latin typeface="Times New Roman" panose="02020603050405020304" charset="0"/>
                <a:cs typeface="Times New Roman" panose="02020603050405020304" charset="0"/>
              </a:rPr>
              <a:t>ударения</a:t>
            </a:r>
            <a:r>
              <a:rPr lang="en-US" altLang="en-US" sz="2665" dirty="0">
                <a:latin typeface="Times New Roman" panose="02020603050405020304" charset="0"/>
                <a:cs typeface="Times New Roman" panose="02020603050405020304" charset="0"/>
              </a:rPr>
              <a:t>»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(2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класс</a:t>
            </a:r>
            <a:r>
              <a:rPr lang="en-US" altLang="ru-RU" sz="2665" dirty="0" smtClean="0">
                <a:latin typeface="Times New Roman" panose="02020603050405020304" charset="0"/>
                <a:cs typeface="Times New Roman" panose="02020603050405020304" charset="0"/>
              </a:rPr>
              <a:t>)</a:t>
            </a:r>
            <a:r>
              <a:rPr lang="ru-RU" altLang="ru-RU" sz="2665" dirty="0" smtClean="0">
                <a:latin typeface="Times New Roman" panose="02020603050405020304" charset="0"/>
                <a:cs typeface="Times New Roman" panose="02020603050405020304" charset="0"/>
              </a:rPr>
              <a:t/>
            </a:r>
            <a:br>
              <a:rPr lang="ru-RU" altLang="ru-RU" sz="2665" dirty="0" smtClean="0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altLang="ru-RU" sz="2665" dirty="0" smtClean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Учитель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пишет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на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доске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слово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замок</a:t>
            </a:r>
            <a:r>
              <a:rPr lang="en-US" altLang="en-US" sz="2665" dirty="0">
                <a:latin typeface="Times New Roman" panose="02020603050405020304" charset="0"/>
                <a:cs typeface="Times New Roman" panose="02020603050405020304" charset="0"/>
              </a:rPr>
              <a:t>»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просит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прочитать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Кто</a:t>
            </a:r>
            <a:r>
              <a:rPr lang="en-US" altLang="ru-RU" sz="2665" dirty="0" err="1">
                <a:latin typeface="Times New Roman" panose="02020603050405020304" charset="0"/>
                <a:cs typeface="Times New Roman" panose="02020603050405020304" charset="0"/>
              </a:rPr>
              <a:t>-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то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читает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за́мок</a:t>
            </a:r>
            <a:r>
              <a:rPr lang="en-US" altLang="en-US" sz="2665" dirty="0">
                <a:latin typeface="Times New Roman" panose="02020603050405020304" charset="0"/>
                <a:cs typeface="Times New Roman" panose="02020603050405020304" charset="0"/>
              </a:rPr>
              <a:t>»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кто</a:t>
            </a:r>
            <a:r>
              <a:rPr lang="en-US" altLang="ru-RU" sz="2665" dirty="0" err="1">
                <a:latin typeface="Times New Roman" panose="02020603050405020304" charset="0"/>
                <a:cs typeface="Times New Roman" panose="02020603050405020304" charset="0"/>
              </a:rPr>
              <a:t>-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то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замо́к</a:t>
            </a:r>
            <a:r>
              <a:rPr lang="en-US" altLang="en-US" sz="2665" dirty="0">
                <a:latin typeface="Times New Roman" panose="02020603050405020304" charset="0"/>
                <a:cs typeface="Times New Roman" panose="02020603050405020304" charset="0"/>
              </a:rPr>
              <a:t>»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Начинается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спор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Учитель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показывает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картинки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: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рыцарский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замок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дверной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замок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Удивление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: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слово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одно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2665" dirty="0">
                <a:latin typeface="Times New Roman" panose="02020603050405020304" charset="0"/>
                <a:cs typeface="Times New Roman" panose="02020603050405020304" charset="0"/>
              </a:rPr>
              <a:t>а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значения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разные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!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Оказывается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всё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дело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>
                <a:latin typeface="Times New Roman" panose="02020603050405020304" charset="0"/>
                <a:cs typeface="Times New Roman" panose="02020603050405020304" charset="0"/>
              </a:rPr>
              <a:t>в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маленькой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чёрточке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 — </a:t>
            </a:r>
            <a:r>
              <a:rPr lang="en-US" altLang="en-US" sz="2665" dirty="0" err="1">
                <a:latin typeface="Times New Roman" panose="02020603050405020304" charset="0"/>
                <a:cs typeface="Times New Roman" panose="02020603050405020304" charset="0"/>
              </a:rPr>
              <a:t>ударении</a:t>
            </a:r>
            <a:r>
              <a:rPr lang="en-US" altLang="ru-RU" sz="2665" dirty="0"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2433320" y="197485"/>
            <a:ext cx="60388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90000"/>
              </a:lnSpc>
              <a:buFont typeface="Calibri" panose="020F0502020204030204"/>
            </a:pPr>
            <a:r>
              <a:rPr lang="ru-RU" sz="4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Практическая значимость</a:t>
            </a:r>
            <a:endParaRPr lang="ru-RU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/>
          <p:nvPr/>
        </p:nvSpPr>
        <p:spPr>
          <a:xfrm>
            <a:off x="334298" y="1936750"/>
            <a:ext cx="11366090" cy="387096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  <a:defRPr sz="4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 panose="020F0502020204030204"/>
              <a:buNone/>
            </a:pPr>
            <a:r>
              <a:rPr lang="en-US" altLang="en-US" sz="2300" b="1" dirty="0" err="1">
                <a:latin typeface="Times New Roman" panose="02020603050405020304" charset="0"/>
                <a:cs typeface="Times New Roman" panose="02020603050405020304" charset="0"/>
              </a:rPr>
              <a:t>Возможные</a:t>
            </a:r>
            <a:r>
              <a:rPr lang="en-US" altLang="ru-RU" sz="2300" b="1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b="1" dirty="0" err="1">
                <a:latin typeface="Times New Roman" panose="02020603050405020304" charset="0"/>
                <a:cs typeface="Times New Roman" panose="02020603050405020304" charset="0"/>
              </a:rPr>
              <a:t>варианты</a:t>
            </a:r>
            <a:r>
              <a:rPr lang="en-US" altLang="ru-RU" sz="2300" b="1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b="1" dirty="0" err="1">
                <a:latin typeface="Times New Roman" panose="02020603050405020304" charset="0"/>
                <a:cs typeface="Times New Roman" panose="02020603050405020304" charset="0"/>
              </a:rPr>
              <a:t>применения</a:t>
            </a:r>
            <a:r>
              <a:rPr lang="en-US" altLang="ru-RU" sz="2300" b="1" dirty="0">
                <a:latin typeface="Times New Roman" panose="02020603050405020304" charset="0"/>
                <a:cs typeface="Times New Roman" panose="02020603050405020304" charset="0"/>
              </a:rPr>
              <a:t>: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 panose="020F0502020204030204"/>
              <a:buNone/>
            </a:pP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/>
            </a:r>
            <a:b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altLang="en-US" sz="2300" dirty="0">
                <a:latin typeface="Times New Roman" panose="02020603050405020304" charset="0"/>
                <a:cs typeface="Times New Roman" panose="02020603050405020304" charset="0"/>
              </a:rPr>
              <a:t>2. Биология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: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 panose="020F0502020204030204"/>
              <a:buNone/>
            </a:pP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Тема</a:t>
            </a:r>
            <a:r>
              <a:rPr lang="ru-RU" altLang="en-US" sz="2300" dirty="0" err="1">
                <a:latin typeface="Times New Roman" panose="02020603050405020304" charset="0"/>
                <a:cs typeface="Times New Roman" panose="02020603050405020304" charset="0"/>
              </a:rPr>
              <a:t>: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Органы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чувств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Глаз</a:t>
            </a:r>
            <a:r>
              <a:rPr lang="en-US" altLang="en-US" sz="2300" dirty="0">
                <a:latin typeface="Times New Roman" panose="02020603050405020304" charset="0"/>
                <a:cs typeface="Times New Roman" panose="02020603050405020304" charset="0"/>
              </a:rPr>
              <a:t>»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 panose="020F0502020204030204"/>
              <a:buNone/>
            </a:pP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Учитель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говорит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: </a:t>
            </a:r>
            <a:r>
              <a:rPr lang="en-US" altLang="en-US" sz="2300" dirty="0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Закройте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глаза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Что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вы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видите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?</a:t>
            </a:r>
            <a:r>
              <a:rPr lang="en-US" altLang="en-US" sz="2300" dirty="0">
                <a:latin typeface="Times New Roman" panose="02020603050405020304" charset="0"/>
                <a:cs typeface="Times New Roman" panose="02020603050405020304" charset="0"/>
              </a:rPr>
              <a:t>»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(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Темноту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). </a:t>
            </a:r>
            <a:r>
              <a:rPr lang="en-US" altLang="en-US" sz="2300" dirty="0">
                <a:latin typeface="Times New Roman" panose="02020603050405020304" charset="0"/>
                <a:cs typeface="Times New Roman" panose="02020603050405020304" charset="0"/>
              </a:rPr>
              <a:t>«А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теперь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посмотрите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на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свет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>
                <a:latin typeface="Times New Roman" panose="02020603050405020304" charset="0"/>
                <a:cs typeface="Times New Roman" panose="02020603050405020304" charset="0"/>
              </a:rPr>
              <a:t>в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окне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потом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резко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закройте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глаза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Вы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видите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свет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?</a:t>
            </a:r>
            <a:r>
              <a:rPr lang="en-US" altLang="en-US" sz="2300" dirty="0">
                <a:latin typeface="Times New Roman" panose="02020603050405020304" charset="0"/>
                <a:cs typeface="Times New Roman" panose="02020603050405020304" charset="0"/>
              </a:rPr>
              <a:t>»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(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Да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он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как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будто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остался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перед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глазами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).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Удивление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: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откуда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свет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если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глаза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закрыты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?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Вывод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: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глаз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не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просто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камера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он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обрабатывает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сигнал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есть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инерция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зрения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 panose="020F0502020204030204"/>
              <a:buNone/>
            </a:pPr>
            <a:endParaRPr lang="en-US" altLang="en-US" sz="2300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 panose="020F0502020204030204"/>
              <a:buNone/>
            </a:pPr>
            <a:r>
              <a:rPr lang="ru-RU" altLang="en-US" sz="2300" dirty="0">
                <a:latin typeface="Times New Roman" panose="02020603050405020304" charset="0"/>
                <a:cs typeface="Times New Roman" panose="02020603050405020304" charset="0"/>
              </a:rPr>
              <a:t>3.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Литературное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чтение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: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 panose="020F0502020204030204"/>
              <a:buNone/>
            </a:pP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Тема</a:t>
            </a:r>
            <a:r>
              <a:rPr lang="ru-RU" altLang="en-US" sz="2300" dirty="0" err="1">
                <a:latin typeface="Times New Roman" panose="02020603050405020304" charset="0"/>
                <a:cs typeface="Times New Roman" panose="02020603050405020304" charset="0"/>
              </a:rPr>
              <a:t>: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Сказки</a:t>
            </a:r>
            <a:r>
              <a:rPr lang="en-US" altLang="en-US" sz="2300" dirty="0">
                <a:latin typeface="Times New Roman" panose="02020603050405020304" charset="0"/>
                <a:cs typeface="Times New Roman" panose="02020603050405020304" charset="0"/>
              </a:rPr>
              <a:t>»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(1-2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класс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)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 panose="020F0502020204030204"/>
              <a:buNone/>
            </a:pP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Учитель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начинает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читать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сказку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но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на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самом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интересном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месте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останавливается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говорит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: </a:t>
            </a:r>
            <a:r>
              <a:rPr lang="en-US" altLang="en-US" sz="2300" dirty="0">
                <a:latin typeface="Times New Roman" panose="02020603050405020304" charset="0"/>
                <a:cs typeface="Times New Roman" panose="02020603050405020304" charset="0"/>
              </a:rPr>
              <a:t>«А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вот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конец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>
                <a:latin typeface="Times New Roman" panose="02020603050405020304" charset="0"/>
                <a:cs typeface="Times New Roman" panose="02020603050405020304" charset="0"/>
              </a:rPr>
              <a:t>я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потеряла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Как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вы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думаете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что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было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дальше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?</a:t>
            </a:r>
            <a:r>
              <a:rPr lang="en-US" altLang="en-US" sz="2300" dirty="0">
                <a:latin typeface="Times New Roman" panose="02020603050405020304" charset="0"/>
                <a:cs typeface="Times New Roman" panose="02020603050405020304" charset="0"/>
              </a:rPr>
              <a:t>»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После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того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как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дети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нафантазируют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учитель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дочитывает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настоящий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конец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Удивление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: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мы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думали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иначе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2300" dirty="0">
                <a:latin typeface="Times New Roman" panose="02020603050405020304" charset="0"/>
                <a:cs typeface="Times New Roman" panose="02020603050405020304" charset="0"/>
              </a:rPr>
              <a:t>а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автор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придумал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по</a:t>
            </a:r>
            <a:r>
              <a:rPr lang="en-US" altLang="ru-RU" sz="2300" dirty="0" err="1">
                <a:latin typeface="Times New Roman" panose="02020603050405020304" charset="0"/>
                <a:cs typeface="Times New Roman" panose="02020603050405020304" charset="0"/>
              </a:rPr>
              <a:t>-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другому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!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Почему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? (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Чтобы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учить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прогнозированию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анализу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авторского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300" dirty="0" err="1">
                <a:latin typeface="Times New Roman" panose="02020603050405020304" charset="0"/>
                <a:cs typeface="Times New Roman" panose="02020603050405020304" charset="0"/>
              </a:rPr>
              <a:t>замысла</a:t>
            </a:r>
            <a:r>
              <a:rPr lang="en-US" altLang="ru-RU" sz="2300" dirty="0">
                <a:latin typeface="Times New Roman" panose="02020603050405020304" charset="0"/>
                <a:cs typeface="Times New Roman" panose="02020603050405020304" charset="0"/>
              </a:rPr>
              <a:t>).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 panose="020F0502020204030204"/>
              <a:buNone/>
            </a:pPr>
            <a:endParaRPr lang="ru-RU" altLang="en-US" sz="2300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 panose="020F0502020204030204"/>
              <a:buNone/>
            </a:pPr>
            <a:endParaRPr lang="en-US" altLang="ru-RU" sz="23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279650" y="188595"/>
            <a:ext cx="5658485" cy="5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 panose="020F0502020204030204"/>
              <a:buNone/>
            </a:pPr>
            <a:r>
              <a:rPr lang="ru-RU">
                <a:latin typeface="Times New Roman" panose="02020603050405020304" charset="0"/>
                <a:cs typeface="Times New Roman" panose="02020603050405020304" charset="0"/>
              </a:rPr>
              <a:t>Применение приема на уроке</a:t>
            </a:r>
          </a:p>
        </p:txBody>
      </p:sp>
      <p:pic>
        <p:nvPicPr>
          <p:cNvPr id="2" name="Замещающая рамка рисунка 0"/>
          <p:cNvPicPr>
            <a:picLocks noGrp="1" noChangeAspect="1"/>
          </p:cNvPicPr>
          <p:nvPr>
            <p:ph type="pic" idx="2"/>
          </p:nvPr>
        </p:nvPicPr>
        <p:blipFill>
          <a:blip r:embed="rId3"/>
          <a:stretch>
            <a:fillRect/>
          </a:stretch>
        </p:blipFill>
        <p:spPr>
          <a:xfrm>
            <a:off x="7680325" y="1628775"/>
            <a:ext cx="4207510" cy="420751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119380" y="1196975"/>
            <a:ext cx="7372801" cy="4676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1.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Этап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мотивации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(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Создание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ситуации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успеха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удивления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)</a:t>
            </a:r>
            <a:r>
              <a:rPr lang="ru-RU" altLang="en-US" sz="1800" dirty="0"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endParaRPr lang="ru-RU" altLang="en-US" sz="1800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ru-RU" altLang="en-US" sz="1800" b="1" dirty="0">
                <a:latin typeface="Times New Roman" panose="02020603050405020304" charset="0"/>
                <a:cs typeface="Times New Roman" panose="02020603050405020304" charset="0"/>
              </a:rPr>
              <a:t>Учитель</a:t>
            </a:r>
            <a:r>
              <a:rPr lang="ru-RU" altLang="en-US" sz="1800" dirty="0">
                <a:latin typeface="Times New Roman" panose="02020603050405020304" charset="0"/>
                <a:cs typeface="Times New Roman" panose="02020603050405020304" charset="0"/>
              </a:rPr>
              <a:t> -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>
                <a:latin typeface="Times New Roman" panose="02020603050405020304" charset="0"/>
                <a:cs typeface="Times New Roman" panose="02020603050405020304" charset="0"/>
              </a:rPr>
              <a:t>Я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пекла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пирог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пригласила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троих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гостей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>
                <a:latin typeface="Times New Roman" panose="02020603050405020304" charset="0"/>
                <a:cs typeface="Times New Roman" panose="02020603050405020304" charset="0"/>
              </a:rPr>
              <a:t>к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чаю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Но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пока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пирог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остывал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ко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мне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зашла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соседка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попросила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кусочек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en-US" altLang="en-US" sz="1800" dirty="0">
                <a:latin typeface="Times New Roman" panose="02020603050405020304" charset="0"/>
                <a:cs typeface="Times New Roman" panose="02020603050405020304" charset="0"/>
              </a:rPr>
              <a:t>Я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отрезала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ей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кусок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en-US" altLang="en-US" sz="1800" dirty="0">
                <a:latin typeface="Times New Roman" panose="02020603050405020304" charset="0"/>
                <a:cs typeface="Times New Roman" panose="02020603050405020304" charset="0"/>
              </a:rPr>
              <a:t>А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потом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прибежал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мой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племянник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1800" dirty="0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>
                <a:latin typeface="Times New Roman" panose="02020603050405020304" charset="0"/>
                <a:cs typeface="Times New Roman" panose="02020603050405020304" charset="0"/>
              </a:rPr>
              <a:t>я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дала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маленький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кусочек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ему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Посмотрите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что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>
                <a:latin typeface="Times New Roman" panose="02020603050405020304" charset="0"/>
                <a:cs typeface="Times New Roman" panose="02020603050405020304" charset="0"/>
              </a:rPr>
              <a:t>у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меня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осталось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endParaRPr lang="en-US" altLang="ru-RU" sz="1800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Учитель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показывает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неровно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разрезанный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пирог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(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круг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из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бумаги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разрезанный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на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3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неравные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части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). 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endParaRPr lang="en-US" altLang="ru-RU" sz="1800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ru-RU" altLang="en-US" sz="1800" b="1" dirty="0">
                <a:latin typeface="Times New Roman" panose="02020603050405020304" charset="0"/>
                <a:cs typeface="Times New Roman" panose="02020603050405020304" charset="0"/>
              </a:rPr>
              <a:t>Учитель</a:t>
            </a:r>
            <a:r>
              <a:rPr lang="ru-RU" altLang="en-US" sz="1800" dirty="0">
                <a:latin typeface="Times New Roman" panose="02020603050405020304" charset="0"/>
                <a:cs typeface="Times New Roman" panose="02020603050405020304" charset="0"/>
              </a:rPr>
              <a:t> -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Как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мне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теперь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угостить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троих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гостей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чтобы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никому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не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было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обидно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?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endParaRPr lang="en-US" altLang="ru-RU" sz="1800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ru-RU" altLang="en-US" sz="1800" b="1" dirty="0">
                <a:latin typeface="Times New Roman" panose="02020603050405020304" charset="0"/>
                <a:cs typeface="Times New Roman" panose="02020603050405020304" charset="0"/>
              </a:rPr>
              <a:t>Дети</a:t>
            </a:r>
            <a:r>
              <a:rPr lang="ru-RU" altLang="en-US" sz="1800" dirty="0">
                <a:latin typeface="Times New Roman" panose="02020603050405020304" charset="0"/>
                <a:cs typeface="Times New Roman" panose="02020603050405020304" charset="0"/>
              </a:rPr>
              <a:t> -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Нужно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разделить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поровну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!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endParaRPr lang="en-US" altLang="ru-RU" sz="1800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ru-RU" altLang="en-US" sz="1800" b="1" dirty="0">
                <a:latin typeface="Times New Roman" panose="02020603050405020304" charset="0"/>
                <a:cs typeface="Times New Roman" panose="02020603050405020304" charset="0"/>
              </a:rPr>
              <a:t>Учитель</a:t>
            </a:r>
            <a:r>
              <a:rPr lang="ru-RU" altLang="en-US" sz="1800" dirty="0">
                <a:latin typeface="Times New Roman" panose="02020603050405020304" charset="0"/>
                <a:cs typeface="Times New Roman" panose="02020603050405020304" charset="0"/>
              </a:rPr>
              <a:t> -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Но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разве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>
                <a:latin typeface="Times New Roman" panose="02020603050405020304" charset="0"/>
                <a:cs typeface="Times New Roman" panose="02020603050405020304" charset="0"/>
              </a:rPr>
              <a:t>я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уже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не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делила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? </a:t>
            </a:r>
            <a:r>
              <a:rPr lang="en-US" altLang="en-US" sz="1800" dirty="0">
                <a:latin typeface="Times New Roman" panose="02020603050405020304" charset="0"/>
                <a:cs typeface="Times New Roman" panose="02020603050405020304" charset="0"/>
              </a:rPr>
              <a:t>Я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же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отрезала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куски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соседке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племяннику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...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endParaRPr lang="en-US" altLang="ru-RU" sz="1800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Здесь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возникает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удивление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: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мы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хотели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как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лучше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(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угостить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), </a:t>
            </a:r>
            <a:r>
              <a:rPr lang="en-US" altLang="en-US" sz="1800" dirty="0">
                <a:latin typeface="Times New Roman" panose="02020603050405020304" charset="0"/>
                <a:cs typeface="Times New Roman" panose="02020603050405020304" charset="0"/>
              </a:rPr>
              <a:t>а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получилось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нечестно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Как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же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правильно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поступить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3115" y="332740"/>
            <a:ext cx="5771515" cy="604520"/>
          </a:xfrm>
        </p:spPr>
        <p:txBody>
          <a:bodyPr/>
          <a:lstStyle/>
          <a:p>
            <a:r>
              <a:rPr lang="ru-RU">
                <a:latin typeface="Times New Roman" panose="02020603050405020304" charset="0"/>
                <a:cs typeface="Times New Roman" panose="02020603050405020304" charset="0"/>
                <a:sym typeface="+mn-ea"/>
              </a:rPr>
              <a:t>Применение приема на уроке</a:t>
            </a:r>
            <a:endParaRPr lang="ru-RU" altLang="en-US"/>
          </a:p>
        </p:txBody>
      </p:sp>
      <p:pic>
        <p:nvPicPr>
          <p:cNvPr id="5" name="Замещающая рамка рисунка 4"/>
          <p:cNvPicPr>
            <a:picLocks noGrp="1" noChangeAspect="1"/>
          </p:cNvPicPr>
          <p:nvPr>
            <p:ph type="pic" idx="2"/>
          </p:nvPr>
        </p:nvPicPr>
        <p:blipFill>
          <a:blip r:embed="rId2"/>
          <a:stretch>
            <a:fillRect/>
          </a:stretch>
        </p:blipFill>
        <p:spPr>
          <a:xfrm>
            <a:off x="8335010" y="2101215"/>
            <a:ext cx="3716020" cy="2787015"/>
          </a:xfrm>
          <a:prstGeom prst="rect">
            <a:avLst/>
          </a:prstGeom>
        </p:spPr>
      </p:pic>
      <p:sp>
        <p:nvSpPr>
          <p:cNvPr id="4" name="Замещающий текст 3"/>
          <p:cNvSpPr>
            <a:spLocks noGrp="1"/>
          </p:cNvSpPr>
          <p:nvPr>
            <p:ph type="body" idx="1"/>
          </p:nvPr>
        </p:nvSpPr>
        <p:spPr>
          <a:xfrm>
            <a:off x="46990" y="1124585"/>
            <a:ext cx="8064623" cy="3140710"/>
          </a:xfrm>
        </p:spPr>
        <p:txBody>
          <a:bodyPr>
            <a:noAutofit/>
          </a:bodyPr>
          <a:lstStyle/>
          <a:p>
            <a:pPr algn="just"/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2.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Этап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Открытие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нового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знания</a:t>
            </a:r>
            <a:r>
              <a:rPr lang="en-US" altLang="en-US" sz="1800" dirty="0">
                <a:latin typeface="Times New Roman" panose="02020603050405020304" charset="0"/>
                <a:cs typeface="Times New Roman" panose="02020603050405020304" charset="0"/>
              </a:rPr>
              <a:t>»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(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Поиск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решени</a:t>
            </a:r>
            <a:r>
              <a:rPr lang="ru-RU" altLang="en-US" sz="1800" dirty="0">
                <a:latin typeface="Times New Roman" panose="02020603050405020304" charset="0"/>
                <a:cs typeface="Times New Roman" panose="02020603050405020304" charset="0"/>
              </a:rPr>
              <a:t>я).</a:t>
            </a:r>
            <a:endParaRPr lang="en-US" altLang="ru-RU" sz="1800" dirty="0">
              <a:latin typeface="Times New Roman" panose="02020603050405020304" charset="0"/>
              <a:cs typeface="Times New Roman" panose="02020603050405020304" charset="0"/>
            </a:endParaRPr>
          </a:p>
          <a:p>
            <a:pPr algn="just"/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Учитель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подводит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детей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>
                <a:latin typeface="Times New Roman" panose="02020603050405020304" charset="0"/>
                <a:cs typeface="Times New Roman" panose="02020603050405020304" charset="0"/>
              </a:rPr>
              <a:t>к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выводу</a:t>
            </a:r>
            <a:r>
              <a:rPr lang="ru-RU" altLang="en-US" sz="1800" dirty="0">
                <a:latin typeface="Times New Roman" panose="02020603050405020304" charset="0"/>
                <a:cs typeface="Times New Roman" panose="02020603050405020304" charset="0"/>
              </a:rPr>
              <a:t>:</a:t>
            </a:r>
          </a:p>
          <a:p>
            <a:pPr algn="just"/>
            <a:r>
              <a:rPr lang="ru-RU" altLang="en-US" sz="1800" b="1" dirty="0">
                <a:latin typeface="Times New Roman" panose="02020603050405020304" charset="0"/>
                <a:cs typeface="Times New Roman" panose="02020603050405020304" charset="0"/>
              </a:rPr>
              <a:t>Учитель</a:t>
            </a:r>
            <a:r>
              <a:rPr lang="ru-RU" altLang="en-US" sz="1800" dirty="0">
                <a:latin typeface="Times New Roman" panose="02020603050405020304" charset="0"/>
                <a:cs typeface="Times New Roman" panose="02020603050405020304" charset="0"/>
              </a:rPr>
              <a:t> -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Значит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важно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не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просто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отрезать</a:t>
            </a:r>
            <a:r>
              <a:rPr lang="ru-RU" altLang="en-US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кусок</a:t>
            </a:r>
            <a:r>
              <a:rPr lang="en-US" altLang="en-US" sz="1800" dirty="0">
                <a:latin typeface="Times New Roman" panose="02020603050405020304" charset="0"/>
                <a:cs typeface="Times New Roman" panose="02020603050405020304" charset="0"/>
              </a:rPr>
              <a:t>»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1800" dirty="0">
                <a:latin typeface="Times New Roman" panose="02020603050405020304" charset="0"/>
                <a:cs typeface="Times New Roman" panose="02020603050405020304" charset="0"/>
              </a:rPr>
              <a:t>а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делить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так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чтобы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всем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,</a:t>
            </a:r>
            <a:r>
              <a:rPr lang="ru-RU" altLang="en-US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кто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придет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досталось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поровну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то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есть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на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равные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части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.</a:t>
            </a:r>
            <a:r>
              <a:rPr lang="ru-RU" altLang="en-US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>
                <a:latin typeface="Times New Roman" panose="02020603050405020304" charset="0"/>
                <a:cs typeface="Times New Roman" panose="02020603050405020304" charset="0"/>
              </a:rPr>
              <a:t>А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как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называется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действие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которое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помогает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нам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разделить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что</a:t>
            </a:r>
            <a:r>
              <a:rPr lang="en-US" altLang="ru-RU" sz="1800" dirty="0" err="1">
                <a:latin typeface="Times New Roman" panose="02020603050405020304" charset="0"/>
                <a:cs typeface="Times New Roman" panose="02020603050405020304" charset="0"/>
              </a:rPr>
              <a:t>-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то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на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равные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части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? </a:t>
            </a:r>
          </a:p>
          <a:p>
            <a:pPr algn="just"/>
            <a:r>
              <a:rPr lang="ru-RU" altLang="en-US" sz="1800" b="1" dirty="0">
                <a:latin typeface="Times New Roman" panose="02020603050405020304" charset="0"/>
                <a:cs typeface="Times New Roman" panose="02020603050405020304" charset="0"/>
              </a:rPr>
              <a:t>Дети</a:t>
            </a:r>
            <a:r>
              <a:rPr lang="ru-RU" altLang="en-US" sz="1800" dirty="0">
                <a:latin typeface="Times New Roman" panose="02020603050405020304" charset="0"/>
                <a:cs typeface="Times New Roman" panose="02020603050405020304" charset="0"/>
              </a:rPr>
              <a:t> - 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Деление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. </a:t>
            </a:r>
          </a:p>
          <a:p>
            <a:pPr algn="just"/>
            <a:r>
              <a:rPr lang="ru-RU" altLang="en-US" sz="1800" b="1" dirty="0">
                <a:latin typeface="Times New Roman" panose="02020603050405020304" charset="0"/>
                <a:cs typeface="Times New Roman" panose="02020603050405020304" charset="0"/>
              </a:rPr>
              <a:t>Учитель</a:t>
            </a:r>
            <a:r>
              <a:rPr lang="ru-RU" altLang="en-US" sz="1800" dirty="0">
                <a:latin typeface="Times New Roman" panose="02020603050405020304" charset="0"/>
                <a:cs typeface="Times New Roman" panose="02020603050405020304" charset="0"/>
              </a:rPr>
              <a:t> -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Сегодня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мы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будем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учиться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применять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деление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>
                <a:latin typeface="Times New Roman" panose="02020603050405020304" charset="0"/>
                <a:cs typeface="Times New Roman" panose="02020603050405020304" charset="0"/>
              </a:rPr>
              <a:t>в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таких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жизненных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ситуациях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как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эта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  <a:p>
            <a:pPr algn="just"/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Далее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учитель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предлагает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исправить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ситуацию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:</a:t>
            </a:r>
          </a:p>
          <a:p>
            <a:pPr algn="just"/>
            <a:r>
              <a:rPr lang="ru-RU" altLang="en-US" sz="1800" b="1" dirty="0">
                <a:latin typeface="Times New Roman" panose="02020603050405020304" charset="0"/>
                <a:cs typeface="Times New Roman" panose="02020603050405020304" charset="0"/>
              </a:rPr>
              <a:t>Учитель</a:t>
            </a:r>
            <a:r>
              <a:rPr lang="ru-RU" altLang="en-US" sz="1800" dirty="0">
                <a:latin typeface="Times New Roman" panose="02020603050405020304" charset="0"/>
                <a:cs typeface="Times New Roman" panose="02020603050405020304" charset="0"/>
              </a:rPr>
              <a:t> -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Как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нам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из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этих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неровных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кусков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сделать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равные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для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трех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гостей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?</a:t>
            </a:r>
          </a:p>
          <a:p>
            <a:pPr algn="just"/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Путем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наводящих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вопросов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дети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приходят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>
                <a:latin typeface="Times New Roman" panose="02020603050405020304" charset="0"/>
                <a:cs typeface="Times New Roman" panose="02020603050405020304" charset="0"/>
              </a:rPr>
              <a:t>к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выводу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что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можно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сложить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все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куски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вместе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(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как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бы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слепить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новый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пирог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) </a:t>
            </a:r>
            <a:r>
              <a:rPr lang="en-US" altLang="en-US" sz="1800" dirty="0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разделить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заново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на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3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равные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части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  <a:p>
            <a:pPr algn="just"/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Учитель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наглядно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демонстрирует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: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складывает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куски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>
                <a:latin typeface="Times New Roman" panose="02020603050405020304" charset="0"/>
                <a:cs typeface="Times New Roman" panose="02020603050405020304" charset="0"/>
              </a:rPr>
              <a:t>в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целый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круг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разрезает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его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заново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на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3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равные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1800" dirty="0" err="1">
                <a:latin typeface="Times New Roman" panose="02020603050405020304" charset="0"/>
                <a:cs typeface="Times New Roman" panose="02020603050405020304" charset="0"/>
              </a:rPr>
              <a:t>части</a:t>
            </a:r>
            <a:r>
              <a:rPr lang="en-US" altLang="ru-RU" sz="1800" dirty="0"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277495" y="1311275"/>
            <a:ext cx="11124565" cy="38112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5000" lnSpcReduction="2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ru-RU" sz="5335" b="0" dirty="0">
                <a:latin typeface="Times New Roman" panose="02020603050405020304" charset="0"/>
                <a:cs typeface="Times New Roman" panose="02020603050405020304" charset="0"/>
              </a:rPr>
              <a:t>Выводы: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endParaRPr lang="ru-RU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ru-RU" altLang="en-US" sz="3200" b="0" dirty="0">
                <a:latin typeface="Times New Roman" panose="02020603050405020304" charset="0"/>
                <a:cs typeface="Times New Roman" panose="02020603050405020304" charset="0"/>
              </a:rPr>
              <a:t>1.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При</a:t>
            </a:r>
            <a:r>
              <a:rPr lang="ru-RU" altLang="en-US" sz="3200" b="0" dirty="0">
                <a:latin typeface="Times New Roman" panose="02020603050405020304" charset="0"/>
                <a:cs typeface="Times New Roman" panose="02020603050405020304" charset="0"/>
              </a:rPr>
              <a:t>ё</a:t>
            </a:r>
            <a:r>
              <a:rPr lang="en-US" altLang="en-US" sz="3200" b="0" dirty="0">
                <a:latin typeface="Times New Roman" panose="02020603050405020304" charset="0"/>
                <a:cs typeface="Times New Roman" panose="02020603050405020304" charset="0"/>
              </a:rPr>
              <a:t>м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Удивляй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!</a:t>
            </a:r>
            <a:r>
              <a:rPr lang="en-US" altLang="en-US" sz="3200" b="0" dirty="0">
                <a:latin typeface="Times New Roman" panose="02020603050405020304" charset="0"/>
                <a:cs typeface="Times New Roman" panose="02020603050405020304" charset="0"/>
              </a:rPr>
              <a:t>»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позволил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создать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яркую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запоминающуюся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ситуацию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которая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была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близка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понятна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второклассникам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endParaRPr lang="en-US" altLang="ru-RU" sz="3200" b="0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ru-RU" altLang="en-US" sz="3200" b="0" dirty="0">
                <a:latin typeface="Times New Roman" panose="02020603050405020304" charset="0"/>
                <a:cs typeface="Times New Roman" panose="02020603050405020304" charset="0"/>
              </a:rPr>
              <a:t>2.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Удивление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от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несправедливого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дележа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пирога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вызвало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искренний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интерес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желание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найти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правильный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способ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действий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что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привело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>
                <a:latin typeface="Times New Roman" panose="02020603050405020304" charset="0"/>
                <a:cs typeface="Times New Roman" panose="02020603050405020304" charset="0"/>
              </a:rPr>
              <a:t>к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осознанию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ключевого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свойства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деления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—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деления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на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равные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части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endParaRPr lang="en-US" altLang="ru-RU" sz="3200" b="0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ru-RU" altLang="en-US" sz="3200" b="0" dirty="0">
                <a:latin typeface="Times New Roman" panose="02020603050405020304" charset="0"/>
                <a:cs typeface="Times New Roman" panose="02020603050405020304" charset="0"/>
              </a:rPr>
              <a:t>3.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Урок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прошел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эмоционально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дети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не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просто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получили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готовую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формулу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3200" b="0" dirty="0">
                <a:latin typeface="Times New Roman" panose="02020603050405020304" charset="0"/>
                <a:cs typeface="Times New Roman" panose="02020603050405020304" charset="0"/>
              </a:rPr>
              <a:t>а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прожили</a:t>
            </a:r>
            <a:r>
              <a:rPr lang="en-US" altLang="en-US" sz="3200" b="0" dirty="0">
                <a:latin typeface="Times New Roman" panose="02020603050405020304" charset="0"/>
                <a:cs typeface="Times New Roman" panose="02020603050405020304" charset="0"/>
              </a:rPr>
              <a:t>»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проблему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сами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нашли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путь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ее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решения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endParaRPr lang="en-US" altLang="ru-RU" sz="3200" b="0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ru-RU" altLang="en-US" sz="3200" b="0" dirty="0">
                <a:latin typeface="Times New Roman" panose="02020603050405020304" charset="0"/>
                <a:cs typeface="Times New Roman" panose="02020603050405020304" charset="0"/>
              </a:rPr>
              <a:t>4.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При</a:t>
            </a:r>
            <a:r>
              <a:rPr lang="ru-RU" altLang="en-US" sz="3200" b="0" dirty="0">
                <a:latin typeface="Times New Roman" panose="02020603050405020304" charset="0"/>
                <a:cs typeface="Times New Roman" panose="02020603050405020304" charset="0"/>
              </a:rPr>
              <a:t>ё</a:t>
            </a:r>
            <a:r>
              <a:rPr lang="en-US" altLang="en-US" sz="3200" b="0" dirty="0">
                <a:latin typeface="Times New Roman" panose="02020603050405020304" charset="0"/>
                <a:cs typeface="Times New Roman" panose="02020603050405020304" charset="0"/>
              </a:rPr>
              <a:t>м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легко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интегрируется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>
                <a:latin typeface="Times New Roman" panose="02020603050405020304" charset="0"/>
                <a:cs typeface="Times New Roman" panose="02020603050405020304" charset="0"/>
              </a:rPr>
              <a:t>в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любой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урок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не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требует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сложной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200" b="0" dirty="0" err="1">
                <a:latin typeface="Times New Roman" panose="02020603050405020304" charset="0"/>
                <a:cs typeface="Times New Roman" panose="02020603050405020304" charset="0"/>
              </a:rPr>
              <a:t>подготовки</a:t>
            </a:r>
            <a:r>
              <a:rPr lang="en-US" altLang="ru-RU" sz="3200" b="0" dirty="0"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endParaRPr lang="ru-RU" sz="3200" b="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279477" y="1413110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 panose="020F0502020204030204"/>
              <a:buNone/>
            </a:pPr>
            <a:r>
              <a:rPr lang="ru-RU" sz="3600" b="1" i="0" u="none" strike="noStrike" cap="none">
                <a:solidFill>
                  <a:schemeClr val="accent1">
                    <a:lumMod val="50000"/>
                  </a:schemeClr>
                </a:solidFill>
                <a:latin typeface="Times New Roman" panose="02020603050405020304" charset="0"/>
                <a:ea typeface="Calibri" panose="020F0502020204030204"/>
                <a:cs typeface="Times New Roman" panose="02020603050405020304" charset="0"/>
                <a:sym typeface="Calibri" panose="020F0502020204030204"/>
              </a:rPr>
              <a:t>Спасибо за внимание!</a:t>
            </a: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0" y="780415"/>
            <a:ext cx="12192000" cy="54921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677</Words>
  <Application>Microsoft Office PowerPoint</Application>
  <PresentationFormat>Широкоэкранный</PresentationFormat>
  <Paragraphs>67</Paragraphs>
  <Slides>10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1_Тема Office</vt:lpstr>
      <vt:lpstr>Презентация PowerPoint</vt:lpstr>
      <vt:lpstr>Краткое описание опыта: Представлен фрагмент урока математики во 2 классе по теме «Применение деления в практических ситуациях» с использованием приема А.А. Гина «Удивляй!». Опыт показывает, как через эмоциональное удивление и жизненную ситуацию подвести младших школьников к осознанию необходимости деления и его  практического применения. </vt:lpstr>
      <vt:lpstr>Теоретическое описание приема</vt:lpstr>
      <vt:lpstr> Тема урока: Применение деления в практических ситуациях. Класс: 2  Предмет: Математика. Этап урока: Этап мотивации (проблемная ситуация) и «открытие» нового знания.  Возможные варианты применения:  1. Русский язык:  Тема:«Роль ударения» (2 класс)  Учитель пишет на доске слово «замок» и просит прочитать. Кто-то читает «за́мок», кто-то «замо́к». Начинается спор. Учитель показывает картинки: рыцарский замок и дверной замок. Удивление: слово одно, а значения разные! Оказывается, всё дело в маленькой чёрточке — ударении.</vt:lpstr>
      <vt:lpstr>Презентация PowerPoint</vt:lpstr>
      <vt:lpstr>Применение приема на уроке</vt:lpstr>
      <vt:lpstr>Применение приема на уроке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Кочубей Анатолий</cp:lastModifiedBy>
  <cp:revision>8</cp:revision>
  <dcterms:created xsi:type="dcterms:W3CDTF">2026-03-15T11:53:00Z</dcterms:created>
  <dcterms:modified xsi:type="dcterms:W3CDTF">2026-03-28T08:18:42Z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4A2513265EA849109F601A85567C1D20_12</vt:lpwstr>
  </property>
  <property fmtid="{D5CDD505-2E9C-101B-9397-08002B2CF9AE}" pid="3" name="KSOProductBuildVer">
    <vt:lpwstr>1049-12.2.0.23196</vt:lpwstr>
  </property>
</Properties>
</file>