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9" r:id="rId7"/>
    <p:sldId id="268" r:id="rId8"/>
    <p:sldId id="270" r:id="rId9"/>
    <p:sldId id="259" r:id="rId10"/>
    <p:sldId id="260" r:id="rId11"/>
    <p:sldId id="271" r:id="rId12"/>
    <p:sldId id="272" r:id="rId13"/>
    <p:sldId id="273" r:id="rId14"/>
    <p:sldId id="261" r:id="rId15"/>
    <p:sldId id="262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5" name="Google Shape;5;n"/>
          <p:cNvSpPr/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</a:fld>
            <a:endParaRPr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90" name="Google Shape;90;p1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5" name="Google Shape;115;p4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5" name="Google Shape;115;p4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22" name="Google Shape;122;p5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 panose="020F0502020204030204"/>
              <a:buNone/>
            </a:pPr>
          </a:p>
        </p:txBody>
      </p:sp>
      <p:sp>
        <p:nvSpPr>
          <p:cNvPr id="127" name="Google Shape;127;p6:notes"/>
          <p:cNvSpPr/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98" name="Google Shape;98;p2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/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04" name="Google Shape;104;g3352f216e9d_0_0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/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04" name="Google Shape;104;g3352f216e9d_0_0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/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04" name="Google Shape;104;g3352f216e9d_0_0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/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04" name="Google Shape;104;g3352f216e9d_0_0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0" name="Google Shape;110;p3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5" name="Google Shape;115;p4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5" name="Google Shape;115;p4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Заголовок и объект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Объект с подписью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2" name="Google Shape;72;p17"/>
          <p:cNvSpPr txBox="1"/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7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Заголовок и вертикальный текст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Вертикальный заголовок и текст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Пустой слайд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Рисунок с подписью">
  <p:cSld name="PICTURE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/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/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0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1_Сравнение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 panose="020F0502020204030204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Два объекта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Титульный слайд">
  <p:cSld name="TITL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12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Заголовок раздела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Сравнение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58" name="Google Shape;58;p14"/>
          <p:cNvSpPr txBox="1"/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60" name="Google Shape;60;p14"/>
          <p:cNvSpPr txBox="1"/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Только заголовок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/>
          <p:nvPr>
            <p:ph type="body" idx="1"/>
          </p:nvPr>
        </p:nvPicPr>
        <p:blipFill rotWithShape="1">
          <a:blip r:embed="rId1"/>
          <a:srcRect/>
          <a:stretch>
            <a:fillRect/>
          </a:stretch>
        </p:blipFill>
        <p:spPr>
          <a:xfrm flipH="1">
            <a:off x="119390" y="17731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3069590" y="2101850"/>
            <a:ext cx="87757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 panose="020B0604020202020204"/>
              <a:buNone/>
            </a:pPr>
            <a:endParaRPr sz="2200" b="0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 panose="020B0604020202020204"/>
              <a:buNone/>
            </a:pPr>
            <a:r>
              <a:rPr lang="ru-RU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Тема «</a:t>
            </a:r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sym typeface="+mn-ea"/>
              </a:rPr>
              <a:t>Эвристическая</a:t>
            </a:r>
            <a:r>
              <a:rPr lang="en-US" altLang="ru-RU" sz="3200">
                <a:solidFill>
                  <a:schemeClr val="accent1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sym typeface="+mn-ea"/>
              </a:rPr>
              <a:t>беседа</a:t>
            </a:r>
            <a:r>
              <a:rPr lang="en-US" altLang="ru-RU" sz="3200">
                <a:solidFill>
                  <a:schemeClr val="accent1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sym typeface="+mn-ea"/>
              </a:rPr>
              <a:t>с</a:t>
            </a:r>
            <a:r>
              <a:rPr lang="en-US" altLang="ru-RU" sz="3200">
                <a:solidFill>
                  <a:schemeClr val="accent1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sym typeface="+mn-ea"/>
              </a:rPr>
              <a:t>использованием</a:t>
            </a:r>
            <a:r>
              <a:rPr lang="en-US" altLang="ru-RU" sz="3200">
                <a:solidFill>
                  <a:schemeClr val="accent1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sym typeface="+mn-ea"/>
              </a:rPr>
              <a:t>кейс</a:t>
            </a:r>
            <a:r>
              <a:rPr lang="ru-RU" altLang="en-US" sz="3200">
                <a:solidFill>
                  <a:schemeClr val="accent1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sym typeface="+mn-ea"/>
              </a:rPr>
              <a:t>метода</a:t>
            </a:r>
            <a:r>
              <a:rPr lang="ru-RU" altLang="en-US" sz="3200">
                <a:solidFill>
                  <a:schemeClr val="accent1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по</a:t>
            </a:r>
            <a:r>
              <a:rPr lang="en-US" altLang="ru-RU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теме</a:t>
            </a:r>
            <a:r>
              <a:rPr lang="en-US" altLang="ru-RU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" altLang="en-US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«</a:t>
            </a:r>
            <a:r>
              <a:rPr lang="en-US" altLang="en-US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Закаливание</a:t>
            </a:r>
            <a:r>
              <a:rPr lang="" altLang="en-US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»</a:t>
            </a:r>
            <a:r>
              <a:rPr lang="en-US" altLang="ru-RU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</a:t>
            </a:r>
            <a:r>
              <a:rPr lang="en-US" altLang="ru-RU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уроке</a:t>
            </a:r>
            <a:r>
              <a:rPr lang="en-US" altLang="ru-RU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физической</a:t>
            </a:r>
            <a:r>
              <a:rPr lang="en-US" altLang="ru-RU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культуры</a:t>
            </a:r>
            <a:r>
              <a:rPr lang="ru-RU" sz="3200" b="0" i="0" u="none" strike="noStrike" cap="none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»</a:t>
            </a:r>
            <a:endParaRPr lang="ru-RU" sz="3200" b="0" i="0" u="none" strike="noStrike" cap="none">
              <a:solidFill>
                <a:schemeClr val="accent1">
                  <a:lumMod val="50000"/>
                </a:scheme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735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2000" b="1" u="none" strike="noStrike" cap="none">
                <a:solidFill>
                  <a:srgbClr val="000000"/>
                </a:solidFill>
                <a:latin typeface="Calibri" panose="020F0502020204030204" charset="0"/>
                <a:ea typeface="Arial" panose="020B0604020202020204"/>
                <a:cs typeface="Calibri" panose="020F0502020204030204" charset="0"/>
                <a:sym typeface="Arial" panose="020B0604020202020204"/>
              </a:rPr>
              <a:t>Корепина Наталья Павловна</a:t>
            </a:r>
            <a:endParaRPr sz="2000" b="1" u="none" strike="noStrike" cap="none">
              <a:solidFill>
                <a:srgbClr val="000000"/>
              </a:solidFill>
              <a:latin typeface="Calibri" panose="020F0502020204030204" charset="0"/>
              <a:ea typeface="Arial" panose="020B0604020202020204"/>
              <a:cs typeface="Calibri" panose="020F0502020204030204" charset="0"/>
              <a:sym typeface="Arial" panose="020B0604020202020204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2000" b="1" u="none" strike="noStrike" cap="none">
                <a:solidFill>
                  <a:srgbClr val="1D3152"/>
                </a:solidFill>
                <a:latin typeface="Calibri" panose="020F0502020204030204" charset="0"/>
                <a:ea typeface="Calibri" panose="020F0502020204030204"/>
                <a:cs typeface="Calibri" panose="020F0502020204030204" charset="0"/>
                <a:sym typeface="Calibri" panose="020F0502020204030204"/>
              </a:rPr>
              <a:t>Учитель физической культуры, МБОУ СОШ №12, г.Балашиха</a:t>
            </a:r>
            <a:endParaRPr sz="2000" b="1" u="none" strike="noStrike" cap="none">
              <a:solidFill>
                <a:srgbClr val="1D3152"/>
              </a:solidFill>
              <a:latin typeface="Calibri" panose="020F0502020204030204" charset="0"/>
              <a:ea typeface="Calibri" panose="020F0502020204030204"/>
              <a:cs typeface="Calibri" panose="020F0502020204030204" charset="0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>
            <p:ph type="title" idx="4294967295"/>
          </p:nvPr>
        </p:nvSpPr>
        <p:spPr>
          <a:xfrm>
            <a:off x="114300" y="965200"/>
            <a:ext cx="11155045" cy="8108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</a:pPr>
            <a:r>
              <a:rPr lang="ru-RU"/>
              <a:t>               Применение приема на уроке</a:t>
            </a:r>
            <a:endParaRPr lang="ru-RU"/>
          </a:p>
        </p:txBody>
      </p:sp>
      <p:sp>
        <p:nvSpPr>
          <p:cNvPr id="119" name="Google Shape;119;p4"/>
          <p:cNvSpPr txBox="1"/>
          <p:nvPr>
            <p:ph type="body" idx="4294967295"/>
          </p:nvPr>
        </p:nvSpPr>
        <p:spPr>
          <a:xfrm>
            <a:off x="192405" y="1903095"/>
            <a:ext cx="11605260" cy="3966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ru-RU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" y="1903095"/>
            <a:ext cx="2686685" cy="3940810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2140" y="1903095"/>
            <a:ext cx="2701925" cy="398970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8385" y="1902460"/>
            <a:ext cx="2762250" cy="39655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>
            <p:ph type="title" idx="4294967295"/>
          </p:nvPr>
        </p:nvSpPr>
        <p:spPr>
          <a:xfrm>
            <a:off x="114300" y="965200"/>
            <a:ext cx="11155045" cy="8108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</a:pPr>
            <a:r>
              <a:rPr lang="ru-RU"/>
              <a:t>               Применение приема на уроке</a:t>
            </a:r>
            <a:endParaRPr lang="ru-RU"/>
          </a:p>
        </p:txBody>
      </p:sp>
      <p:sp>
        <p:nvSpPr>
          <p:cNvPr id="119" name="Google Shape;119;p4"/>
          <p:cNvSpPr txBox="1"/>
          <p:nvPr>
            <p:ph type="body" idx="4294967295"/>
          </p:nvPr>
        </p:nvSpPr>
        <p:spPr>
          <a:xfrm>
            <a:off x="114300" y="1854835"/>
            <a:ext cx="11683365" cy="4014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ru-RU"/>
          </a:p>
        </p:txBody>
      </p:sp>
      <p:pic>
        <p:nvPicPr>
          <p:cNvPr id="1" name="Изображение 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854200"/>
            <a:ext cx="2971800" cy="3978275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550" y="1853565"/>
            <a:ext cx="3001010" cy="401574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1030" y="1841500"/>
            <a:ext cx="2998470" cy="40595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/>
          <p:nvPr>
            <p:ph type="body" idx="1"/>
          </p:nvPr>
        </p:nvSpPr>
        <p:spPr>
          <a:xfrm>
            <a:off x="277495" y="1089025"/>
            <a:ext cx="11305540" cy="4797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2500"/>
              <a:t>Выводы</a:t>
            </a:r>
            <a:endParaRPr lang="ru-RU" sz="25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en-US" altLang="en-US"/>
              <a:t>Эвристическая</a:t>
            </a:r>
            <a:r>
              <a:rPr lang="en-US" altLang="ru-RU"/>
              <a:t> </a:t>
            </a:r>
            <a:r>
              <a:rPr lang="en-US" altLang="en-US"/>
              <a:t>беседа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использованием</a:t>
            </a:r>
            <a:r>
              <a:rPr lang="en-US" altLang="ru-RU"/>
              <a:t> </a:t>
            </a:r>
            <a:r>
              <a:rPr lang="en-US" altLang="en-US"/>
              <a:t>кейс</a:t>
            </a:r>
            <a:r>
              <a:rPr lang="ru-RU" altLang="en-US"/>
              <a:t> </a:t>
            </a:r>
            <a:r>
              <a:rPr lang="en-US" altLang="en-US"/>
              <a:t>метода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уроке</a:t>
            </a:r>
            <a:r>
              <a:rPr lang="en-US" altLang="ru-RU"/>
              <a:t> </a:t>
            </a:r>
            <a:r>
              <a:rPr lang="en-US" altLang="en-US"/>
              <a:t>физкультуры</a:t>
            </a:r>
            <a:r>
              <a:rPr lang="en-US" altLang="ru-RU"/>
              <a:t> </a:t>
            </a:r>
            <a:r>
              <a:rPr lang="en-US" altLang="en-US"/>
              <a:t>по</a:t>
            </a:r>
            <a:r>
              <a:rPr lang="en-US" altLang="ru-RU"/>
              <a:t> </a:t>
            </a:r>
            <a:r>
              <a:rPr lang="en-US" altLang="en-US"/>
              <a:t>теме</a:t>
            </a:r>
            <a:r>
              <a:rPr lang="en-US" altLang="ru-RU"/>
              <a:t> </a:t>
            </a:r>
            <a:r>
              <a:rPr lang="" altLang="en-US"/>
              <a:t>«</a:t>
            </a:r>
            <a:r>
              <a:rPr lang="en-US" altLang="en-US"/>
              <a:t>Закаливание</a:t>
            </a:r>
            <a:r>
              <a:rPr lang="" altLang="en-US"/>
              <a:t>»</a:t>
            </a:r>
            <a:r>
              <a:rPr lang="en-US" altLang="ru-RU"/>
              <a:t>:</a:t>
            </a:r>
            <a:endParaRPr lang="en-US" altLang="ru-RU"/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en-US" altLang="en-US" b="0"/>
              <a:t>делает</a:t>
            </a:r>
            <a:r>
              <a:rPr lang="en-US" altLang="ru-RU" b="0"/>
              <a:t> </a:t>
            </a:r>
            <a:r>
              <a:rPr lang="en-US" altLang="en-US" b="0"/>
              <a:t>обучение</a:t>
            </a:r>
            <a:r>
              <a:rPr lang="" altLang="en-US" b="0"/>
              <a:t> </a:t>
            </a:r>
            <a:r>
              <a:rPr lang="en-US" altLang="en-US" b="0"/>
              <a:t>осмысленным</a:t>
            </a:r>
            <a:r>
              <a:rPr lang="" altLang="en-US" b="0"/>
              <a:t> </a:t>
            </a:r>
            <a:r>
              <a:rPr lang="en-US" altLang="ru-RU" b="0"/>
              <a:t>— </a:t>
            </a:r>
            <a:r>
              <a:rPr lang="en-US" altLang="en-US" b="0"/>
              <a:t>дети</a:t>
            </a:r>
            <a:r>
              <a:rPr lang="en-US" altLang="ru-RU" b="0"/>
              <a:t> </a:t>
            </a:r>
            <a:r>
              <a:rPr lang="en-US" altLang="en-US" b="0"/>
              <a:t>сами</a:t>
            </a:r>
            <a:r>
              <a:rPr lang="en-US" altLang="ru-RU" b="0"/>
              <a:t> </a:t>
            </a:r>
            <a:r>
              <a:rPr lang="en-US" altLang="en-US" b="0"/>
              <a:t>приходят</a:t>
            </a:r>
            <a:r>
              <a:rPr lang="en-US" altLang="ru-RU" b="0"/>
              <a:t> </a:t>
            </a:r>
            <a:r>
              <a:rPr lang="en-US" altLang="en-US" b="0"/>
              <a:t>к</a:t>
            </a:r>
            <a:r>
              <a:rPr lang="en-US" altLang="ru-RU" b="0"/>
              <a:t> </a:t>
            </a:r>
            <a:r>
              <a:rPr lang="en-US" altLang="en-US" b="0"/>
              <a:t>выводам</a:t>
            </a:r>
            <a:r>
              <a:rPr lang="en-US" altLang="ru-RU" b="0"/>
              <a:t>;</a:t>
            </a:r>
            <a:endParaRPr lang="en-US" altLang="ru-RU" b="0"/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en-US" altLang="en-US" b="0"/>
              <a:t>учитывает</a:t>
            </a:r>
            <a:r>
              <a:rPr lang="" altLang="en-US" b="0"/>
              <a:t> </a:t>
            </a:r>
            <a:r>
              <a:rPr lang="en-US" altLang="en-US" b="0"/>
              <a:t>возрастные</a:t>
            </a:r>
            <a:r>
              <a:rPr lang="en-US" altLang="ru-RU" b="0"/>
              <a:t> </a:t>
            </a:r>
            <a:r>
              <a:rPr lang="en-US" altLang="en-US" b="0"/>
              <a:t>особенности</a:t>
            </a:r>
            <a:r>
              <a:rPr lang="" altLang="en-US" b="0"/>
              <a:t> </a:t>
            </a:r>
            <a:r>
              <a:rPr lang="en-US" altLang="en-US" b="0"/>
              <a:t>младших</a:t>
            </a:r>
            <a:r>
              <a:rPr lang="en-US" altLang="ru-RU" b="0"/>
              <a:t> </a:t>
            </a:r>
            <a:r>
              <a:rPr lang="en-US" altLang="en-US" b="0"/>
              <a:t>школьников</a:t>
            </a:r>
            <a:r>
              <a:rPr lang="en-US" altLang="ru-RU" b="0"/>
              <a:t> (</a:t>
            </a:r>
            <a:r>
              <a:rPr lang="en-US" altLang="en-US" b="0"/>
              <a:t>игровая</a:t>
            </a:r>
            <a:r>
              <a:rPr lang="en-US" altLang="ru-RU" b="0"/>
              <a:t> </a:t>
            </a:r>
            <a:r>
              <a:rPr lang="en-US" altLang="en-US" b="0"/>
              <a:t>форма</a:t>
            </a:r>
            <a:r>
              <a:rPr lang="en-US" altLang="ru-RU" b="0"/>
              <a:t>,</a:t>
            </a:r>
            <a:r>
              <a:rPr lang="ru-RU" altLang="en-US" b="0"/>
              <a:t> </a:t>
            </a:r>
            <a:r>
              <a:rPr lang="en-US" altLang="en-US" b="0"/>
              <a:t>наглядность</a:t>
            </a:r>
            <a:r>
              <a:rPr lang="en-US" altLang="ru-RU" b="0"/>
              <a:t>);</a:t>
            </a:r>
            <a:endParaRPr lang="en-US" altLang="ru-RU" b="0"/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en-US" altLang="en-US" b="0"/>
              <a:t>формирует</a:t>
            </a:r>
            <a:r>
              <a:rPr lang="" altLang="en-US" b="0"/>
              <a:t> </a:t>
            </a:r>
            <a:r>
              <a:rPr lang="en-US" altLang="en-US" b="0"/>
              <a:t>практические</a:t>
            </a:r>
            <a:r>
              <a:rPr lang="en-US" altLang="ru-RU" b="0"/>
              <a:t> </a:t>
            </a:r>
            <a:r>
              <a:rPr lang="en-US" altLang="en-US" b="0"/>
              <a:t>навыки</a:t>
            </a:r>
            <a:r>
              <a:rPr lang="" altLang="en-US" b="0"/>
              <a:t> </a:t>
            </a:r>
            <a:r>
              <a:rPr lang="en-US" altLang="en-US" b="0"/>
              <a:t>безопасного</a:t>
            </a:r>
            <a:r>
              <a:rPr lang="en-US" altLang="ru-RU" b="0"/>
              <a:t> </a:t>
            </a:r>
            <a:r>
              <a:rPr lang="en-US" altLang="en-US" b="0"/>
              <a:t>закаливания</a:t>
            </a:r>
            <a:r>
              <a:rPr lang="en-US" altLang="ru-RU" b="0"/>
              <a:t>;</a:t>
            </a:r>
            <a:endParaRPr lang="en-US" altLang="ru-RU" b="0"/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en-US" altLang="en-US" b="0"/>
              <a:t>способствует</a:t>
            </a:r>
            <a:r>
              <a:rPr lang="" altLang="en-US" b="0"/>
              <a:t> </a:t>
            </a:r>
            <a:r>
              <a:rPr lang="en-US" altLang="en-US" b="0"/>
              <a:t>мотивации</a:t>
            </a:r>
            <a:r>
              <a:rPr lang="" altLang="en-US" b="0"/>
              <a:t> </a:t>
            </a:r>
            <a:r>
              <a:rPr lang="en-US" altLang="en-US" b="0"/>
              <a:t>к</a:t>
            </a:r>
            <a:r>
              <a:rPr lang="en-US" altLang="ru-RU" b="0"/>
              <a:t> </a:t>
            </a:r>
            <a:r>
              <a:rPr lang="en-US" altLang="en-US" b="0"/>
              <a:t>здоровому</a:t>
            </a:r>
            <a:r>
              <a:rPr lang="en-US" altLang="ru-RU" b="0"/>
              <a:t> </a:t>
            </a:r>
            <a:r>
              <a:rPr lang="en-US" altLang="en-US" b="0"/>
              <a:t>образу</a:t>
            </a:r>
            <a:r>
              <a:rPr lang="en-US" altLang="ru-RU" b="0"/>
              <a:t> </a:t>
            </a:r>
            <a:r>
              <a:rPr lang="en-US" altLang="en-US" b="0"/>
              <a:t>жизни</a:t>
            </a:r>
            <a:r>
              <a:rPr lang="en-US" altLang="ru-RU" b="0"/>
              <a:t> </a:t>
            </a:r>
            <a:r>
              <a:rPr lang="en-US" altLang="en-US" b="0"/>
              <a:t>через</a:t>
            </a:r>
            <a:r>
              <a:rPr lang="en-US" altLang="ru-RU" b="0"/>
              <a:t> </a:t>
            </a:r>
            <a:r>
              <a:rPr lang="en-US" altLang="en-US" b="0"/>
              <a:t>личный</a:t>
            </a:r>
            <a:r>
              <a:rPr lang="en-US" altLang="ru-RU" b="0"/>
              <a:t> </a:t>
            </a:r>
            <a:r>
              <a:rPr lang="en-US" altLang="en-US" b="0"/>
              <a:t>опыт</a:t>
            </a:r>
            <a:r>
              <a:rPr lang="en-US" altLang="ru-RU" b="0"/>
              <a:t> </a:t>
            </a:r>
            <a:r>
              <a:rPr lang="en-US" altLang="en-US" b="0"/>
              <a:t>и</a:t>
            </a:r>
            <a:r>
              <a:rPr lang="en-US" altLang="ru-RU" b="0"/>
              <a:t> </a:t>
            </a:r>
            <a:r>
              <a:rPr lang="en-US" altLang="en-US" b="0"/>
              <a:t>обсуждение</a:t>
            </a:r>
            <a:r>
              <a:rPr lang="en-US" altLang="ru-RU" b="0"/>
              <a:t>.</a:t>
            </a:r>
            <a:endParaRPr lang="en-US" altLang="ru-RU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en-US" altLang="en-US" u="sng"/>
              <a:t>Итоговый</a:t>
            </a:r>
            <a:r>
              <a:rPr lang="en-US" altLang="ru-RU" u="sng"/>
              <a:t> </a:t>
            </a:r>
            <a:r>
              <a:rPr lang="en-US" altLang="en-US" u="sng"/>
              <a:t>результат</a:t>
            </a:r>
            <a:r>
              <a:rPr lang="en-US" altLang="ru-RU" u="sng"/>
              <a:t>:</a:t>
            </a:r>
            <a:r>
              <a:rPr lang="" altLang="en-US"/>
              <a:t> </a:t>
            </a:r>
            <a:r>
              <a:rPr lang="en-US" altLang="en-US" b="0"/>
              <a:t>ученики</a:t>
            </a:r>
            <a:r>
              <a:rPr lang="en-US" altLang="ru-RU" b="0"/>
              <a:t> </a:t>
            </a:r>
            <a:r>
              <a:rPr lang="en-US" altLang="en-US" b="0"/>
              <a:t>понимают</a:t>
            </a:r>
            <a:r>
              <a:rPr lang="en-US" altLang="ru-RU" b="0"/>
              <a:t>, </a:t>
            </a:r>
            <a:r>
              <a:rPr lang="en-US" altLang="en-US" b="0"/>
              <a:t>что</a:t>
            </a:r>
            <a:r>
              <a:rPr lang="en-US" altLang="ru-RU" b="0"/>
              <a:t> </a:t>
            </a:r>
            <a:r>
              <a:rPr lang="en-US" altLang="en-US" b="0"/>
              <a:t>закаливание</a:t>
            </a:r>
            <a:r>
              <a:rPr lang="en-US" altLang="ru-RU" b="0"/>
              <a:t> — </a:t>
            </a:r>
            <a:r>
              <a:rPr lang="en-US" altLang="en-US" b="0"/>
              <a:t>это</a:t>
            </a:r>
            <a:r>
              <a:rPr lang="en-US" altLang="ru-RU" b="0"/>
              <a:t> </a:t>
            </a:r>
            <a:r>
              <a:rPr lang="en-US" altLang="en-US" b="0"/>
              <a:t>не</a:t>
            </a:r>
            <a:r>
              <a:rPr lang="en-US" altLang="ru-RU" b="0"/>
              <a:t> </a:t>
            </a:r>
            <a:r>
              <a:rPr lang="" altLang="en-US" b="0"/>
              <a:t>«</a:t>
            </a:r>
            <a:r>
              <a:rPr lang="en-US" altLang="en-US" b="0"/>
              <a:t>мучение</a:t>
            </a:r>
            <a:r>
              <a:rPr lang="" altLang="en-US" b="0"/>
              <a:t>»</a:t>
            </a:r>
            <a:r>
              <a:rPr lang="en-US" altLang="ru-RU" b="0"/>
              <a:t>, </a:t>
            </a:r>
            <a:r>
              <a:rPr lang="en-US" altLang="en-US" b="0"/>
              <a:t>а</a:t>
            </a:r>
            <a:r>
              <a:rPr lang="en-US" altLang="ru-RU" b="0"/>
              <a:t> </a:t>
            </a:r>
            <a:r>
              <a:rPr lang="en-US" altLang="en-US" b="0"/>
              <a:t>система</a:t>
            </a:r>
            <a:r>
              <a:rPr lang="en-US" altLang="ru-RU" b="0"/>
              <a:t> </a:t>
            </a:r>
            <a:r>
              <a:rPr lang="en-US" altLang="en-US" b="0"/>
              <a:t>простых</a:t>
            </a:r>
            <a:r>
              <a:rPr lang="en-US" altLang="ru-RU" b="0"/>
              <a:t> </a:t>
            </a:r>
            <a:r>
              <a:rPr lang="en-US" altLang="en-US" b="0"/>
              <a:t>и</a:t>
            </a:r>
            <a:r>
              <a:rPr lang="en-US" altLang="ru-RU" b="0"/>
              <a:t> </a:t>
            </a:r>
            <a:r>
              <a:rPr lang="en-US" altLang="en-US" b="0"/>
              <a:t>безопасных</a:t>
            </a:r>
            <a:r>
              <a:rPr lang="en-US" altLang="ru-RU" b="0"/>
              <a:t> </a:t>
            </a:r>
            <a:r>
              <a:rPr lang="en-US" altLang="en-US" b="0"/>
              <a:t>действий</a:t>
            </a:r>
            <a:r>
              <a:rPr lang="en-US" altLang="ru-RU" b="0"/>
              <a:t>, </a:t>
            </a:r>
            <a:r>
              <a:rPr lang="en-US" altLang="en-US" b="0"/>
              <a:t>которые</a:t>
            </a:r>
            <a:r>
              <a:rPr lang="en-US" altLang="ru-RU" b="0"/>
              <a:t> </a:t>
            </a:r>
            <a:r>
              <a:rPr lang="en-US" altLang="en-US" b="0"/>
              <a:t>помогают</a:t>
            </a:r>
            <a:r>
              <a:rPr lang="en-US" altLang="ru-RU" b="0"/>
              <a:t> </a:t>
            </a:r>
            <a:r>
              <a:rPr lang="en-US" altLang="en-US" b="0"/>
              <a:t>быть</a:t>
            </a:r>
            <a:r>
              <a:rPr lang="en-US" altLang="ru-RU" b="0"/>
              <a:t> </a:t>
            </a:r>
            <a:r>
              <a:rPr lang="en-US" altLang="en-US" b="0"/>
              <a:t>здоровыми</a:t>
            </a:r>
            <a:r>
              <a:rPr lang="en-US" altLang="ru-RU" b="0"/>
              <a:t>.</a:t>
            </a:r>
            <a:r>
              <a:rPr lang="en-US" altLang="en-US" b="0"/>
              <a:t>Тема</a:t>
            </a:r>
            <a:r>
              <a:rPr lang="en-US" altLang="ru-RU" b="0"/>
              <a:t> </a:t>
            </a:r>
            <a:r>
              <a:rPr lang="en-US" altLang="en-US" b="0"/>
              <a:t>закаливания</a:t>
            </a:r>
            <a:r>
              <a:rPr lang="en-US" altLang="ru-RU" b="0"/>
              <a:t> </a:t>
            </a:r>
            <a:r>
              <a:rPr lang="en-US" altLang="en-US" b="0"/>
              <a:t>является</a:t>
            </a:r>
            <a:r>
              <a:rPr lang="en-US" altLang="ru-RU" b="0"/>
              <a:t> </a:t>
            </a:r>
            <a:r>
              <a:rPr lang="en-US" altLang="en-US" b="0"/>
              <a:t>важным</a:t>
            </a:r>
            <a:r>
              <a:rPr lang="en-US" altLang="ru-RU" b="0"/>
              <a:t> </a:t>
            </a:r>
            <a:r>
              <a:rPr lang="en-US" altLang="en-US" b="0"/>
              <a:t>элементом</a:t>
            </a:r>
            <a:r>
              <a:rPr lang="en-US" altLang="ru-RU" b="0"/>
              <a:t> </a:t>
            </a:r>
            <a:r>
              <a:rPr lang="en-US" altLang="en-US" b="0"/>
              <a:t>формирования</a:t>
            </a:r>
            <a:r>
              <a:rPr lang="en-US" altLang="ru-RU" b="0"/>
              <a:t> </a:t>
            </a:r>
            <a:r>
              <a:rPr lang="en-US" altLang="en-US" b="0"/>
              <a:t>культуры</a:t>
            </a:r>
            <a:r>
              <a:rPr lang="en-US" altLang="ru-RU" b="0"/>
              <a:t> </a:t>
            </a:r>
            <a:r>
              <a:rPr lang="en-US" altLang="en-US" b="0"/>
              <a:t>здоровья</a:t>
            </a:r>
            <a:r>
              <a:rPr lang="en-US" altLang="ru-RU" b="0"/>
              <a:t> </a:t>
            </a:r>
            <a:r>
              <a:rPr lang="en-US" altLang="en-US" b="0"/>
              <a:t>в</a:t>
            </a:r>
            <a:r>
              <a:rPr lang="en-US" altLang="ru-RU" b="0"/>
              <a:t> </a:t>
            </a:r>
            <a:r>
              <a:rPr lang="en-US" altLang="en-US" b="0"/>
              <a:t>начальной</a:t>
            </a:r>
            <a:r>
              <a:rPr lang="en-US" altLang="ru-RU" b="0"/>
              <a:t> </a:t>
            </a:r>
            <a:r>
              <a:rPr lang="en-US" altLang="en-US" b="0"/>
              <a:t>школе</a:t>
            </a:r>
            <a:r>
              <a:rPr lang="en-US" altLang="ru-RU" b="0"/>
              <a:t> </a:t>
            </a:r>
            <a:r>
              <a:rPr lang="en-US" altLang="en-US" b="0"/>
              <a:t>и</a:t>
            </a:r>
            <a:r>
              <a:rPr lang="en-US" altLang="ru-RU" b="0"/>
              <a:t> </a:t>
            </a:r>
            <a:r>
              <a:rPr lang="en-US" altLang="en-US" b="0"/>
              <a:t>соответствует</a:t>
            </a:r>
            <a:r>
              <a:rPr lang="en-US" altLang="ru-RU" b="0"/>
              <a:t> </a:t>
            </a:r>
            <a:r>
              <a:rPr lang="en-US" altLang="en-US" b="0"/>
              <a:t>требованиям</a:t>
            </a:r>
            <a:r>
              <a:rPr lang="en-US" altLang="ru-RU" b="0"/>
              <a:t> </a:t>
            </a:r>
            <a:r>
              <a:rPr lang="en-US" altLang="en-US" b="0"/>
              <a:t>ФГОС</a:t>
            </a:r>
            <a:r>
              <a:rPr lang="en-US" altLang="ru-RU" b="0"/>
              <a:t> </a:t>
            </a:r>
            <a:r>
              <a:rPr lang="en-US" altLang="en-US" b="0"/>
              <a:t>по</a:t>
            </a:r>
            <a:r>
              <a:rPr lang="en-US" altLang="ru-RU" b="0"/>
              <a:t> </a:t>
            </a:r>
            <a:r>
              <a:rPr lang="en-US" altLang="en-US" b="0"/>
              <a:t>развитию</a:t>
            </a:r>
            <a:r>
              <a:rPr lang="en-US" altLang="ru-RU" b="0"/>
              <a:t> </a:t>
            </a:r>
            <a:r>
              <a:rPr lang="en-US" altLang="en-US" b="0"/>
              <a:t>личностных</a:t>
            </a:r>
            <a:r>
              <a:rPr lang="en-US" altLang="ru-RU" b="0"/>
              <a:t> </a:t>
            </a:r>
            <a:r>
              <a:rPr lang="en-US" altLang="en-US" b="0"/>
              <a:t>и</a:t>
            </a:r>
            <a:r>
              <a:rPr lang="en-US" altLang="ru-RU" b="0"/>
              <a:t> </a:t>
            </a:r>
            <a:r>
              <a:rPr lang="en-US" altLang="en-US" b="0"/>
              <a:t>метапредметных</a:t>
            </a:r>
            <a:r>
              <a:rPr lang="en-US" altLang="ru-RU" b="0"/>
              <a:t> </a:t>
            </a:r>
            <a:r>
              <a:rPr lang="en-US" altLang="en-US" b="0"/>
              <a:t>результатов</a:t>
            </a:r>
            <a:r>
              <a:rPr lang="en-US" altLang="ru-RU" b="0"/>
              <a:t>.</a:t>
            </a:r>
            <a:endParaRPr lang="en-US" altLang="ru-RU" b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/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/>
          <p:nvPr>
            <p:ph type="body" idx="1"/>
          </p:nvPr>
        </p:nvSpPr>
        <p:spPr>
          <a:xfrm>
            <a:off x="274320" y="1375410"/>
            <a:ext cx="11367770" cy="45999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/>
              <a:t>Цель</a:t>
            </a:r>
            <a:r>
              <a:rPr lang="en-US" altLang="ru-RU"/>
              <a:t>:</a:t>
            </a:r>
            <a:r>
              <a:rPr lang="" altLang="en-US"/>
              <a:t> </a:t>
            </a:r>
            <a:r>
              <a:rPr lang="en-US" altLang="en-US"/>
              <a:t>сформировать</a:t>
            </a:r>
            <a:r>
              <a:rPr lang="en-US" altLang="ru-RU"/>
              <a:t> </a:t>
            </a:r>
            <a:r>
              <a:rPr lang="en-US" altLang="en-US"/>
              <a:t>у</a:t>
            </a:r>
            <a:r>
              <a:rPr lang="en-US" altLang="ru-RU"/>
              <a:t> </a:t>
            </a:r>
            <a:r>
              <a:rPr lang="en-US" altLang="en-US"/>
              <a:t>младших</a:t>
            </a:r>
            <a:r>
              <a:rPr lang="en-US" altLang="ru-RU"/>
              <a:t> </a:t>
            </a:r>
            <a:r>
              <a:rPr lang="en-US" altLang="en-US"/>
              <a:t>школьников</a:t>
            </a:r>
            <a:r>
              <a:rPr lang="en-US" altLang="ru-RU"/>
              <a:t> </a:t>
            </a:r>
            <a:r>
              <a:rPr lang="en-US" altLang="en-US"/>
              <a:t>осознанное</a:t>
            </a:r>
            <a:r>
              <a:rPr lang="en-US" altLang="ru-RU"/>
              <a:t> </a:t>
            </a:r>
            <a:r>
              <a:rPr lang="en-US" altLang="en-US"/>
              <a:t>отношение</a:t>
            </a:r>
            <a:r>
              <a:rPr lang="en-US" altLang="ru-RU"/>
              <a:t> </a:t>
            </a:r>
            <a:r>
              <a:rPr lang="en-US" altLang="en-US"/>
              <a:t>к</a:t>
            </a:r>
            <a:r>
              <a:rPr lang="en-US" altLang="ru-RU"/>
              <a:t> </a:t>
            </a:r>
            <a:r>
              <a:rPr lang="en-US" altLang="en-US"/>
              <a:t>закаливанию</a:t>
            </a:r>
            <a:r>
              <a:rPr lang="en-US" altLang="ru-RU"/>
              <a:t> </a:t>
            </a:r>
            <a:r>
              <a:rPr lang="en-US" altLang="en-US"/>
              <a:t>как</a:t>
            </a:r>
            <a:r>
              <a:rPr lang="en-US" altLang="ru-RU"/>
              <a:t> </a:t>
            </a:r>
            <a:r>
              <a:rPr lang="en-US" altLang="en-US"/>
              <a:t>важной</a:t>
            </a:r>
            <a:r>
              <a:rPr lang="en-US" altLang="ru-RU"/>
              <a:t> </a:t>
            </a:r>
            <a:r>
              <a:rPr lang="en-US" altLang="en-US"/>
              <a:t>составляющей</a:t>
            </a:r>
            <a:r>
              <a:rPr lang="en-US" altLang="ru-RU"/>
              <a:t> </a:t>
            </a:r>
            <a:r>
              <a:rPr lang="en-US" altLang="en-US"/>
              <a:t>здорового</a:t>
            </a:r>
            <a:r>
              <a:rPr lang="en-US" altLang="ru-RU"/>
              <a:t> </a:t>
            </a:r>
            <a:r>
              <a:rPr lang="en-US" altLang="en-US"/>
              <a:t>образа</a:t>
            </a:r>
            <a:r>
              <a:rPr lang="en-US" altLang="ru-RU"/>
              <a:t> </a:t>
            </a:r>
            <a:r>
              <a:rPr lang="en-US" altLang="en-US"/>
              <a:t>жизни</a:t>
            </a:r>
            <a:r>
              <a:rPr lang="en-US" altLang="ru-RU"/>
              <a:t>.</a:t>
            </a:r>
            <a:endParaRPr lang="en-US" altLang="ru-RU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en-US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/>
              <a:t>Задачи</a:t>
            </a:r>
            <a:r>
              <a:rPr lang="en-US" altLang="ru-RU"/>
              <a:t>:</a:t>
            </a:r>
            <a:r>
              <a:rPr lang="ru-RU" altLang="en-US"/>
              <a:t> </a:t>
            </a:r>
            <a:r>
              <a:rPr lang="en-US" altLang="en-US"/>
              <a:t>познакомить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основными</a:t>
            </a:r>
            <a:r>
              <a:rPr lang="en-US" altLang="ru-RU"/>
              <a:t> </a:t>
            </a:r>
            <a:r>
              <a:rPr lang="en-US" altLang="en-US"/>
              <a:t>принципами</a:t>
            </a:r>
            <a:r>
              <a:rPr lang="en-US" altLang="ru-RU"/>
              <a:t> </a:t>
            </a:r>
            <a:r>
              <a:rPr lang="en-US" altLang="en-US"/>
              <a:t>закаливания</a:t>
            </a:r>
            <a:r>
              <a:rPr lang="en-US" altLang="ru-RU"/>
              <a:t>;</a:t>
            </a:r>
            <a:endParaRPr lang="en-US" altLang="ru-RU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/>
              <a:t>развить</a:t>
            </a:r>
            <a:r>
              <a:rPr lang="en-US" altLang="ru-RU"/>
              <a:t> </a:t>
            </a:r>
            <a:r>
              <a:rPr lang="en-US" altLang="en-US"/>
              <a:t>умение</a:t>
            </a:r>
            <a:r>
              <a:rPr lang="en-US" altLang="ru-RU"/>
              <a:t> </a:t>
            </a:r>
            <a:r>
              <a:rPr lang="en-US" altLang="en-US"/>
              <a:t>анализировать</a:t>
            </a:r>
            <a:r>
              <a:rPr lang="en-US" altLang="ru-RU"/>
              <a:t> </a:t>
            </a:r>
            <a:r>
              <a:rPr lang="en-US" altLang="en-US"/>
              <a:t>ситуации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делать</a:t>
            </a:r>
            <a:r>
              <a:rPr lang="en-US" altLang="ru-RU"/>
              <a:t> </a:t>
            </a:r>
            <a:r>
              <a:rPr lang="en-US" altLang="en-US"/>
              <a:t>выводы</a:t>
            </a:r>
            <a:r>
              <a:rPr lang="en-US" altLang="ru-RU"/>
              <a:t>;</a:t>
            </a:r>
            <a:endParaRPr lang="en-US" altLang="ru-RU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/>
              <a:t>мотивировать</a:t>
            </a:r>
            <a:r>
              <a:rPr lang="en-US" altLang="ru-RU"/>
              <a:t> </a:t>
            </a:r>
            <a:r>
              <a:rPr lang="en-US" altLang="en-US"/>
              <a:t>к</a:t>
            </a:r>
            <a:r>
              <a:rPr lang="en-US" altLang="ru-RU"/>
              <a:t> </a:t>
            </a:r>
            <a:r>
              <a:rPr lang="en-US" altLang="en-US"/>
              <a:t>регулярному</a:t>
            </a:r>
            <a:r>
              <a:rPr lang="en-US" altLang="ru-RU"/>
              <a:t> </a:t>
            </a:r>
            <a:r>
              <a:rPr lang="en-US" altLang="en-US"/>
              <a:t>выполнению</a:t>
            </a:r>
            <a:r>
              <a:rPr lang="en-US" altLang="ru-RU"/>
              <a:t> </a:t>
            </a:r>
            <a:r>
              <a:rPr lang="en-US" altLang="en-US"/>
              <a:t>закаливающих</a:t>
            </a:r>
            <a:r>
              <a:rPr lang="en-US" altLang="ru-RU"/>
              <a:t> </a:t>
            </a:r>
            <a:r>
              <a:rPr lang="en-US" altLang="en-US"/>
              <a:t>процедур</a:t>
            </a:r>
            <a:r>
              <a:rPr lang="en-US" altLang="ru-RU"/>
              <a:t>;</a:t>
            </a:r>
            <a:endParaRPr lang="en-US" altLang="ru-RU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/>
              <a:t>сформировать</a:t>
            </a:r>
            <a:r>
              <a:rPr lang="en-US" altLang="ru-RU"/>
              <a:t> </a:t>
            </a:r>
            <a:r>
              <a:rPr lang="en-US" altLang="en-US"/>
              <a:t>навыки</a:t>
            </a:r>
            <a:r>
              <a:rPr lang="en-US" altLang="ru-RU"/>
              <a:t> </a:t>
            </a:r>
            <a:r>
              <a:rPr lang="en-US" altLang="en-US"/>
              <a:t>безопасного</a:t>
            </a:r>
            <a:r>
              <a:rPr lang="en-US" altLang="ru-RU"/>
              <a:t> </a:t>
            </a:r>
            <a:r>
              <a:rPr lang="en-US" altLang="en-US"/>
              <a:t>закаливания</a:t>
            </a:r>
            <a:r>
              <a:rPr lang="en-US" altLang="ru-RU"/>
              <a:t>.</a:t>
            </a:r>
            <a:endParaRPr lang="en-US" altLang="ru-RU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en-US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/>
              <a:t>Форма</a:t>
            </a:r>
            <a:r>
              <a:rPr lang="en-US" altLang="ru-RU"/>
              <a:t> </a:t>
            </a:r>
            <a:r>
              <a:rPr lang="en-US" altLang="en-US"/>
              <a:t>работы</a:t>
            </a:r>
            <a:r>
              <a:rPr lang="en-US" altLang="ru-RU"/>
              <a:t>:</a:t>
            </a:r>
            <a:r>
              <a:rPr lang="" altLang="en-US"/>
              <a:t> </a:t>
            </a:r>
            <a:r>
              <a:rPr lang="en-US" altLang="en-US"/>
              <a:t>эвристическая</a:t>
            </a:r>
            <a:r>
              <a:rPr lang="en-US" altLang="ru-RU"/>
              <a:t> </a:t>
            </a:r>
            <a:r>
              <a:rPr lang="en-US" altLang="en-US"/>
              <a:t>беседа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элементами</a:t>
            </a:r>
            <a:r>
              <a:rPr lang="en-US" altLang="ru-RU"/>
              <a:t> </a:t>
            </a:r>
            <a:r>
              <a:rPr lang="en-US" altLang="en-US"/>
              <a:t>кейс</a:t>
            </a:r>
            <a:r>
              <a:rPr lang="ru-RU" altLang="en-US"/>
              <a:t> </a:t>
            </a:r>
            <a:r>
              <a:rPr lang="en-US" altLang="en-US"/>
              <a:t>метода</a:t>
            </a:r>
            <a:r>
              <a:rPr lang="en-US" altLang="ru-RU"/>
              <a:t>.</a:t>
            </a:r>
            <a:endParaRPr lang="en-US" altLang="ru-RU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/>
          <p:nvPr>
            <p:ph type="title"/>
          </p:nvPr>
        </p:nvSpPr>
        <p:spPr>
          <a:xfrm>
            <a:off x="2376805" y="212090"/>
            <a:ext cx="7153910" cy="1325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700"/>
              <a:t>                 Кейс метод</a:t>
            </a:r>
            <a:endParaRPr lang="ru-RU" sz="3700"/>
          </a:p>
        </p:txBody>
      </p:sp>
      <p:sp>
        <p:nvSpPr>
          <p:cNvPr id="107" name="Google Shape;107;g3352f216e9d_0_0"/>
          <p:cNvSpPr txBox="1"/>
          <p:nvPr>
            <p:ph type="body" idx="1"/>
          </p:nvPr>
        </p:nvSpPr>
        <p:spPr>
          <a:xfrm>
            <a:off x="1399540" y="1906905"/>
            <a:ext cx="4203065" cy="1268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ru-RU"/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255" y="1163320"/>
            <a:ext cx="10189845" cy="45313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/>
          <p:nvPr>
            <p:ph type="title"/>
          </p:nvPr>
        </p:nvSpPr>
        <p:spPr>
          <a:xfrm>
            <a:off x="2376805" y="212090"/>
            <a:ext cx="7153910" cy="1325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700"/>
              <a:t>                 Кейс метод</a:t>
            </a:r>
            <a:endParaRPr lang="ru-RU" sz="3700"/>
          </a:p>
        </p:txBody>
      </p:sp>
      <p:sp>
        <p:nvSpPr>
          <p:cNvPr id="107" name="Google Shape;107;g3352f216e9d_0_0"/>
          <p:cNvSpPr txBox="1"/>
          <p:nvPr>
            <p:ph type="body" idx="1"/>
          </p:nvPr>
        </p:nvSpPr>
        <p:spPr>
          <a:xfrm>
            <a:off x="263525" y="1067435"/>
            <a:ext cx="11504930" cy="4723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2000" b="1"/>
              <a:t>1.</a:t>
            </a:r>
            <a:r>
              <a:rPr lang="en-US" altLang="en-US" sz="2000" b="1"/>
              <a:t>Вводная</a:t>
            </a:r>
            <a:r>
              <a:rPr lang="en-US" altLang="ru-RU" sz="2000" b="1"/>
              <a:t> </a:t>
            </a:r>
            <a:r>
              <a:rPr lang="en-US" altLang="en-US" sz="2000" b="1"/>
              <a:t>часть</a:t>
            </a:r>
            <a:r>
              <a:rPr lang="en-US" altLang="ru-RU" sz="2000" b="1"/>
              <a:t> (2–3</a:t>
            </a:r>
            <a:r>
              <a:rPr lang="" altLang="en-US" sz="2000" b="1"/>
              <a:t> </a:t>
            </a:r>
            <a:r>
              <a:rPr lang="en-US" altLang="en-US" sz="2000" b="1"/>
              <a:t>мин</a:t>
            </a:r>
            <a:r>
              <a:rPr lang="en-US" altLang="ru-RU" sz="2000" b="1"/>
              <a:t>)</a:t>
            </a:r>
            <a:endParaRPr lang="en-US" altLang="ru-RU" sz="2000" b="1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2000"/>
              <a:t>Начинаю</a:t>
            </a:r>
            <a:r>
              <a:rPr lang="en-US" altLang="ru-RU" sz="2000"/>
              <a:t> </a:t>
            </a:r>
            <a:r>
              <a:rPr lang="en-US" altLang="en-US" sz="2000"/>
              <a:t>с</a:t>
            </a:r>
            <a:r>
              <a:rPr lang="en-US" altLang="ru-RU" sz="2000"/>
              <a:t> </a:t>
            </a:r>
            <a:r>
              <a:rPr lang="en-US" altLang="en-US" sz="2000"/>
              <a:t>вопросов</a:t>
            </a:r>
            <a:r>
              <a:rPr lang="en-US" altLang="ru-RU" sz="2000"/>
              <a:t>, </a:t>
            </a:r>
            <a:r>
              <a:rPr lang="en-US" altLang="en-US" sz="2000"/>
              <a:t>активизирующих</a:t>
            </a:r>
            <a:r>
              <a:rPr lang="en-US" altLang="ru-RU" sz="2000"/>
              <a:t> </a:t>
            </a:r>
            <a:r>
              <a:rPr lang="en-US" altLang="en-US" sz="2000"/>
              <a:t>личный</a:t>
            </a:r>
            <a:r>
              <a:rPr lang="en-US" altLang="ru-RU" sz="2000"/>
              <a:t> </a:t>
            </a:r>
            <a:r>
              <a:rPr lang="en-US" altLang="en-US" sz="2000"/>
              <a:t>опыт</a:t>
            </a:r>
            <a:r>
              <a:rPr lang="en-US" altLang="ru-RU" sz="2000"/>
              <a:t> </a:t>
            </a:r>
            <a:r>
              <a:rPr lang="en-US" altLang="en-US" sz="2000"/>
              <a:t>учеников</a:t>
            </a:r>
            <a:r>
              <a:rPr lang="en-US" altLang="ru-RU" sz="2000"/>
              <a:t>:</a:t>
            </a:r>
            <a:endParaRPr lang="en-US" altLang="ru-RU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Ребята</a:t>
            </a:r>
            <a:r>
              <a:rPr lang="en-US" altLang="ru-RU" sz="2000"/>
              <a:t>, </a:t>
            </a:r>
            <a:r>
              <a:rPr lang="en-US" altLang="en-US" sz="2000"/>
              <a:t>кто</a:t>
            </a:r>
            <a:r>
              <a:rPr lang="en-US" altLang="ru-RU" sz="2000"/>
              <a:t> </a:t>
            </a:r>
            <a:r>
              <a:rPr lang="en-US" altLang="en-US" sz="2000"/>
              <a:t>из</a:t>
            </a:r>
            <a:r>
              <a:rPr lang="en-US" altLang="ru-RU" sz="2000"/>
              <a:t> </a:t>
            </a:r>
            <a:r>
              <a:rPr lang="en-US" altLang="en-US" sz="2000"/>
              <a:t>вас</a:t>
            </a:r>
            <a:r>
              <a:rPr lang="en-US" altLang="ru-RU" sz="2000"/>
              <a:t> </a:t>
            </a:r>
            <a:r>
              <a:rPr lang="en-US" altLang="en-US" sz="2000"/>
              <a:t>знает</a:t>
            </a:r>
            <a:r>
              <a:rPr lang="en-US" altLang="ru-RU" sz="2000"/>
              <a:t>, </a:t>
            </a:r>
            <a:r>
              <a:rPr lang="en-US" altLang="en-US" sz="2000"/>
              <a:t>что</a:t>
            </a:r>
            <a:r>
              <a:rPr lang="en-US" altLang="ru-RU" sz="2000"/>
              <a:t> </a:t>
            </a:r>
            <a:r>
              <a:rPr lang="en-US" altLang="en-US" sz="2000"/>
              <a:t>такое</a:t>
            </a:r>
            <a:r>
              <a:rPr lang="en-US" altLang="ru-RU" sz="2000"/>
              <a:t> </a:t>
            </a:r>
            <a:r>
              <a:rPr lang="en-US" altLang="en-US" sz="2000"/>
              <a:t>закаливание</a:t>
            </a:r>
            <a:r>
              <a:rPr lang="en-US" altLang="ru-RU" sz="2000"/>
              <a:t>? </a:t>
            </a:r>
            <a:r>
              <a:rPr lang="en-US" altLang="en-US" sz="2000"/>
              <a:t>Можете</a:t>
            </a:r>
            <a:r>
              <a:rPr lang="en-US" altLang="ru-RU" sz="2000"/>
              <a:t> </a:t>
            </a:r>
            <a:r>
              <a:rPr lang="en-US" altLang="en-US" sz="2000"/>
              <a:t>объяснить</a:t>
            </a:r>
            <a:r>
              <a:rPr lang="en-US" altLang="ru-RU" sz="2000"/>
              <a:t> </a:t>
            </a:r>
            <a:r>
              <a:rPr lang="en-US" altLang="en-US" sz="2000"/>
              <a:t>своими</a:t>
            </a:r>
            <a:r>
              <a:rPr lang="en-US" altLang="ru-RU" sz="2000"/>
              <a:t> </a:t>
            </a:r>
            <a:r>
              <a:rPr lang="en-US" altLang="en-US" sz="2000"/>
              <a:t>словами</a:t>
            </a:r>
            <a:r>
              <a:rPr lang="en-US" altLang="ru-RU" sz="2000"/>
              <a:t>?</a:t>
            </a:r>
            <a:r>
              <a:rPr lang="" altLang="en-US" sz="2000"/>
              <a:t>»</a:t>
            </a:r>
            <a:endParaRPr lang="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Как</a:t>
            </a:r>
            <a:r>
              <a:rPr lang="en-US" altLang="ru-RU" sz="2000"/>
              <a:t> </a:t>
            </a:r>
            <a:r>
              <a:rPr lang="en-US" altLang="en-US" sz="2000"/>
              <a:t>вы</a:t>
            </a:r>
            <a:r>
              <a:rPr lang="en-US" altLang="ru-RU" sz="2000"/>
              <a:t> </a:t>
            </a:r>
            <a:r>
              <a:rPr lang="en-US" altLang="en-US" sz="2000"/>
              <a:t>думаете</a:t>
            </a:r>
            <a:r>
              <a:rPr lang="en-US" altLang="ru-RU" sz="2000"/>
              <a:t>, </a:t>
            </a:r>
            <a:r>
              <a:rPr lang="en-US" altLang="en-US" sz="2000"/>
              <a:t>зачем</a:t>
            </a:r>
            <a:r>
              <a:rPr lang="en-US" altLang="ru-RU" sz="2000"/>
              <a:t> </a:t>
            </a:r>
            <a:r>
              <a:rPr lang="en-US" altLang="en-US" sz="2000"/>
              <a:t>люди</a:t>
            </a:r>
            <a:r>
              <a:rPr lang="en-US" altLang="ru-RU" sz="2000"/>
              <a:t> </a:t>
            </a:r>
            <a:r>
              <a:rPr lang="en-US" altLang="en-US" sz="2000"/>
              <a:t>закаляются</a:t>
            </a:r>
            <a:r>
              <a:rPr lang="en-US" altLang="ru-RU" sz="2000"/>
              <a:t>? </a:t>
            </a:r>
            <a:r>
              <a:rPr lang="en-US" altLang="en-US" sz="2000"/>
              <a:t>Что</a:t>
            </a:r>
            <a:r>
              <a:rPr lang="en-US" altLang="ru-RU" sz="2000"/>
              <a:t> </a:t>
            </a:r>
            <a:r>
              <a:rPr lang="en-US" altLang="en-US" sz="2000"/>
              <a:t>им</a:t>
            </a:r>
            <a:r>
              <a:rPr lang="en-US" altLang="ru-RU" sz="2000"/>
              <a:t> </a:t>
            </a:r>
            <a:r>
              <a:rPr lang="en-US" altLang="en-US" sz="2000"/>
              <a:t>это</a:t>
            </a:r>
            <a:r>
              <a:rPr lang="en-US" altLang="ru-RU" sz="2000"/>
              <a:t> </a:t>
            </a:r>
            <a:r>
              <a:rPr lang="en-US" altLang="en-US" sz="2000"/>
              <a:t>даёт</a:t>
            </a:r>
            <a:r>
              <a:rPr lang="en-US" altLang="ru-RU" sz="2000"/>
              <a:t>?</a:t>
            </a:r>
            <a:r>
              <a:rPr lang="" altLang="en-US" sz="2000"/>
              <a:t>»</a:t>
            </a:r>
            <a:endParaRPr lang="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Бывали</a:t>
            </a:r>
            <a:r>
              <a:rPr lang="en-US" altLang="ru-RU" sz="2000"/>
              <a:t> </a:t>
            </a:r>
            <a:r>
              <a:rPr lang="en-US" altLang="en-US" sz="2000"/>
              <a:t>ли</a:t>
            </a:r>
            <a:r>
              <a:rPr lang="en-US" altLang="ru-RU" sz="2000"/>
              <a:t> </a:t>
            </a:r>
            <a:r>
              <a:rPr lang="en-US" altLang="en-US" sz="2000"/>
              <a:t>у</a:t>
            </a:r>
            <a:r>
              <a:rPr lang="en-US" altLang="ru-RU" sz="2000"/>
              <a:t> </a:t>
            </a:r>
            <a:r>
              <a:rPr lang="en-US" altLang="en-US" sz="2000"/>
              <a:t>вас</a:t>
            </a:r>
            <a:r>
              <a:rPr lang="en-US" altLang="ru-RU" sz="2000"/>
              <a:t> </a:t>
            </a:r>
            <a:r>
              <a:rPr lang="en-US" altLang="en-US" sz="2000"/>
              <a:t>ситуации</a:t>
            </a:r>
            <a:r>
              <a:rPr lang="en-US" altLang="ru-RU" sz="2000"/>
              <a:t>, </a:t>
            </a:r>
            <a:r>
              <a:rPr lang="en-US" altLang="en-US" sz="2000"/>
              <a:t>когда</a:t>
            </a:r>
            <a:r>
              <a:rPr lang="en-US" altLang="ru-RU" sz="2000"/>
              <a:t> </a:t>
            </a:r>
            <a:r>
              <a:rPr lang="en-US" altLang="en-US" sz="2000"/>
              <a:t>вы</a:t>
            </a:r>
            <a:r>
              <a:rPr lang="en-US" altLang="ru-RU" sz="2000"/>
              <a:t> </a:t>
            </a:r>
            <a:r>
              <a:rPr lang="en-US" altLang="en-US" sz="2000"/>
              <a:t>чувствовали</a:t>
            </a:r>
            <a:r>
              <a:rPr lang="en-US" altLang="ru-RU" sz="2000"/>
              <a:t>, </a:t>
            </a:r>
            <a:r>
              <a:rPr lang="en-US" altLang="en-US" sz="2000"/>
              <a:t>что</a:t>
            </a:r>
            <a:r>
              <a:rPr lang="en-US" altLang="ru-RU" sz="2000"/>
              <a:t> </a:t>
            </a:r>
            <a:r>
              <a:rPr lang="en-US" altLang="en-US" sz="2000"/>
              <a:t>стали</a:t>
            </a:r>
            <a:r>
              <a:rPr lang="en-US" altLang="ru-RU" sz="2000"/>
              <a:t> </a:t>
            </a:r>
            <a:r>
              <a:rPr lang="en-US" altLang="en-US" sz="2000"/>
              <a:t>меньше</a:t>
            </a:r>
            <a:r>
              <a:rPr lang="en-US" altLang="ru-RU" sz="2000"/>
              <a:t> </a:t>
            </a:r>
            <a:r>
              <a:rPr lang="en-US" altLang="en-US" sz="2000"/>
              <a:t>болеть</a:t>
            </a:r>
            <a:r>
              <a:rPr lang="en-US" altLang="ru-RU" sz="2000"/>
              <a:t> </a:t>
            </a:r>
            <a:r>
              <a:rPr lang="en-US" altLang="en-US" sz="2000"/>
              <a:t>после</a:t>
            </a:r>
            <a:r>
              <a:rPr lang="en-US" altLang="ru-RU" sz="2000"/>
              <a:t> </a:t>
            </a:r>
            <a:r>
              <a:rPr lang="en-US" altLang="en-US" sz="2000"/>
              <a:t>каких</a:t>
            </a:r>
            <a:r>
              <a:rPr lang="ru-RU" altLang="en-US" sz="2000"/>
              <a:t> </a:t>
            </a:r>
            <a:r>
              <a:rPr lang="en-US" altLang="en-US" sz="2000"/>
              <a:t>то</a:t>
            </a:r>
            <a:r>
              <a:rPr lang="en-US" altLang="ru-RU" sz="2000"/>
              <a:t> </a:t>
            </a:r>
            <a:r>
              <a:rPr lang="en-US" altLang="en-US" sz="2000"/>
              <a:t>процедур</a:t>
            </a:r>
            <a:r>
              <a:rPr lang="en-US" altLang="ru-RU" sz="2000"/>
              <a:t>?</a:t>
            </a:r>
            <a:r>
              <a:rPr lang="" altLang="en-US" sz="2000"/>
              <a:t>»</a:t>
            </a:r>
            <a:endParaRPr lang="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2000" b="1"/>
              <a:t>Задача</a:t>
            </a:r>
            <a:r>
              <a:rPr lang="en-US" altLang="ru-RU" sz="2000" b="1"/>
              <a:t>:</a:t>
            </a:r>
            <a:r>
              <a:rPr lang="" altLang="en-US" sz="2000"/>
              <a:t> </a:t>
            </a:r>
            <a:r>
              <a:rPr lang="en-US" altLang="en-US" sz="2000"/>
              <a:t>выявить</a:t>
            </a:r>
            <a:r>
              <a:rPr lang="en-US" altLang="ru-RU" sz="2000"/>
              <a:t> </a:t>
            </a:r>
            <a:r>
              <a:rPr lang="en-US" altLang="en-US" sz="2000"/>
              <a:t>первичный</a:t>
            </a:r>
            <a:r>
              <a:rPr lang="en-US" altLang="ru-RU" sz="2000"/>
              <a:t> </a:t>
            </a:r>
            <a:r>
              <a:rPr lang="en-US" altLang="en-US" sz="2000"/>
              <a:t>уровень</a:t>
            </a:r>
            <a:r>
              <a:rPr lang="en-US" altLang="ru-RU" sz="2000"/>
              <a:t> </a:t>
            </a:r>
            <a:r>
              <a:rPr lang="en-US" altLang="en-US" sz="2000"/>
              <a:t>знаний</a:t>
            </a:r>
            <a:r>
              <a:rPr lang="en-US" altLang="ru-RU" sz="2000"/>
              <a:t>, </a:t>
            </a:r>
            <a:r>
              <a:rPr lang="en-US" altLang="en-US" sz="2000"/>
              <a:t>заинтересовать</a:t>
            </a:r>
            <a:r>
              <a:rPr lang="en-US" altLang="ru-RU" sz="2000"/>
              <a:t> </a:t>
            </a:r>
            <a:r>
              <a:rPr lang="en-US" altLang="en-US" sz="2000"/>
              <a:t>темой</a:t>
            </a:r>
            <a:r>
              <a:rPr lang="en-US" altLang="ru-RU" sz="2000"/>
              <a:t>, </a:t>
            </a:r>
            <a:r>
              <a:rPr lang="en-US" altLang="en-US" sz="2000"/>
              <a:t>создать</a:t>
            </a:r>
            <a:r>
              <a:rPr lang="en-US" altLang="ru-RU" sz="2000"/>
              <a:t> </a:t>
            </a:r>
            <a:r>
              <a:rPr lang="en-US" altLang="en-US" sz="2000"/>
              <a:t>эмоциональный</a:t>
            </a:r>
            <a:r>
              <a:rPr lang="en-US" altLang="ru-RU" sz="2000"/>
              <a:t> </a:t>
            </a:r>
            <a:r>
              <a:rPr lang="en-US" altLang="en-US" sz="2000"/>
              <a:t>настрой</a:t>
            </a:r>
            <a:r>
              <a:rPr lang="en-US" altLang="ru-RU" sz="2000"/>
              <a:t>.</a:t>
            </a:r>
            <a:endParaRPr lang="en-US" altLang="ru-RU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ru-RU" sz="2000" b="1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ru-RU" sz="2000" b="1"/>
              <a:t>2. </a:t>
            </a:r>
            <a:r>
              <a:rPr lang="en-US" altLang="en-US" sz="2000" b="1"/>
              <a:t>Основная</a:t>
            </a:r>
            <a:r>
              <a:rPr lang="en-US" altLang="ru-RU" sz="2000" b="1"/>
              <a:t> </a:t>
            </a:r>
            <a:r>
              <a:rPr lang="en-US" altLang="en-US" sz="2000" b="1"/>
              <a:t>часть</a:t>
            </a:r>
            <a:r>
              <a:rPr lang="en-US" altLang="ru-RU" sz="2000" b="1"/>
              <a:t> (6–8</a:t>
            </a:r>
            <a:r>
              <a:rPr lang="" altLang="en-US" sz="2000" b="1"/>
              <a:t> </a:t>
            </a:r>
            <a:r>
              <a:rPr lang="en-US" altLang="en-US" sz="2000" b="1"/>
              <a:t>мин</a:t>
            </a:r>
            <a:r>
              <a:rPr lang="en-US" altLang="ru-RU" sz="2000" b="1"/>
              <a:t>)</a:t>
            </a:r>
            <a:endParaRPr lang="en-US" altLang="ru-RU" sz="2000" b="1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2000"/>
              <a:t>Предлагаю</a:t>
            </a:r>
            <a:r>
              <a:rPr lang="en-US" altLang="ru-RU" sz="2000"/>
              <a:t> </a:t>
            </a:r>
            <a:r>
              <a:rPr lang="en-US" altLang="en-US" sz="2000"/>
              <a:t>обсудить</a:t>
            </a:r>
            <a:r>
              <a:rPr lang="en-US" altLang="ru-RU" sz="2000"/>
              <a:t> </a:t>
            </a:r>
            <a:r>
              <a:rPr lang="en-US" altLang="en-US" sz="2000"/>
              <a:t>ключевые</a:t>
            </a:r>
            <a:r>
              <a:rPr lang="en-US" altLang="ru-RU" sz="2000"/>
              <a:t> </a:t>
            </a:r>
            <a:r>
              <a:rPr lang="en-US" altLang="en-US" sz="2000"/>
              <a:t>вопросы</a:t>
            </a:r>
            <a:r>
              <a:rPr lang="en-US" altLang="ru-RU" sz="2000"/>
              <a:t>, </a:t>
            </a:r>
            <a:r>
              <a:rPr lang="en-US" altLang="en-US" sz="2000"/>
              <a:t>стимулируя</a:t>
            </a:r>
            <a:r>
              <a:rPr lang="en-US" altLang="ru-RU" sz="2000"/>
              <a:t> </a:t>
            </a:r>
            <a:r>
              <a:rPr lang="en-US" altLang="en-US" sz="2000"/>
              <a:t>диалог</a:t>
            </a:r>
            <a:r>
              <a:rPr lang="en-US" altLang="ru-RU" sz="2000"/>
              <a:t>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поиск</a:t>
            </a:r>
            <a:r>
              <a:rPr lang="en-US" altLang="ru-RU" sz="2000"/>
              <a:t> </a:t>
            </a:r>
            <a:r>
              <a:rPr lang="en-US" altLang="en-US" sz="2000"/>
              <a:t>ответов</a:t>
            </a:r>
            <a:r>
              <a:rPr lang="en-US" altLang="ru-RU" sz="2000"/>
              <a:t>:</a:t>
            </a:r>
            <a:endParaRPr lang="en-US" altLang="ru-RU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Что</a:t>
            </a:r>
            <a:r>
              <a:rPr lang="en-US" altLang="ru-RU" sz="2000"/>
              <a:t> </a:t>
            </a:r>
            <a:r>
              <a:rPr lang="en-US" altLang="en-US" sz="2000"/>
              <a:t>такое</a:t>
            </a:r>
            <a:r>
              <a:rPr lang="en-US" altLang="ru-RU" sz="2000"/>
              <a:t> </a:t>
            </a:r>
            <a:r>
              <a:rPr lang="en-US" altLang="en-US" sz="2000"/>
              <a:t>закаливание</a:t>
            </a:r>
            <a:r>
              <a:rPr lang="en-US" altLang="ru-RU" sz="2000"/>
              <a:t>?</a:t>
            </a:r>
            <a:r>
              <a:rPr lang="" altLang="en-US" sz="2000"/>
              <a:t>»</a:t>
            </a:r>
            <a:endParaRPr lang="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Давайте</a:t>
            </a:r>
            <a:r>
              <a:rPr lang="en-US" altLang="ru-RU" sz="2000"/>
              <a:t> </a:t>
            </a:r>
            <a:r>
              <a:rPr lang="en-US" altLang="en-US" sz="2000"/>
              <a:t>попробуем</a:t>
            </a:r>
            <a:r>
              <a:rPr lang="en-US" altLang="ru-RU" sz="2000"/>
              <a:t> </a:t>
            </a:r>
            <a:r>
              <a:rPr lang="en-US" altLang="en-US" sz="2000"/>
              <a:t>вместе</a:t>
            </a:r>
            <a:r>
              <a:rPr lang="en-US" altLang="ru-RU" sz="2000"/>
              <a:t> </a:t>
            </a:r>
            <a:r>
              <a:rPr lang="en-US" altLang="en-US" sz="2000"/>
              <a:t>сформулировать</a:t>
            </a:r>
            <a:r>
              <a:rPr lang="en-US" altLang="ru-RU" sz="2000"/>
              <a:t> </a:t>
            </a:r>
            <a:r>
              <a:rPr lang="en-US" altLang="en-US" sz="2000"/>
              <a:t>определение</a:t>
            </a:r>
            <a:r>
              <a:rPr lang="en-US" altLang="ru-RU" sz="2000"/>
              <a:t>. </a:t>
            </a:r>
            <a:r>
              <a:rPr lang="en-US" altLang="en-US" sz="2000"/>
              <a:t>Что</a:t>
            </a:r>
            <a:r>
              <a:rPr lang="en-US" altLang="ru-RU" sz="2000"/>
              <a:t>, </a:t>
            </a:r>
            <a:r>
              <a:rPr lang="en-US" altLang="en-US" sz="2000"/>
              <a:t>по</a:t>
            </a:r>
            <a:r>
              <a:rPr lang="ru-RU" altLang="en-US" sz="2000"/>
              <a:t> </a:t>
            </a:r>
            <a:r>
              <a:rPr lang="en-US" altLang="en-US" sz="2000"/>
              <a:t>вашему</a:t>
            </a:r>
            <a:r>
              <a:rPr lang="en-US" altLang="ru-RU" sz="2000"/>
              <a:t>, </a:t>
            </a:r>
            <a:r>
              <a:rPr lang="en-US" altLang="en-US" sz="2000"/>
              <a:t>значит</a:t>
            </a:r>
            <a:r>
              <a:rPr lang="en-US" altLang="ru-RU" sz="2000"/>
              <a:t> „</a:t>
            </a:r>
            <a:r>
              <a:rPr lang="en-US" altLang="en-US" sz="2000"/>
              <a:t>закалять</a:t>
            </a:r>
            <a:r>
              <a:rPr lang="en-US" altLang="ru-RU" sz="2000"/>
              <a:t> </a:t>
            </a:r>
            <a:r>
              <a:rPr lang="en-US" altLang="en-US" sz="2000"/>
              <a:t>организм</a:t>
            </a:r>
            <a:r>
              <a:rPr lang="en-US" altLang="ru-RU" sz="2000"/>
              <a:t>“?</a:t>
            </a:r>
            <a:r>
              <a:rPr lang="" altLang="en-US" sz="2000"/>
              <a:t>»</a:t>
            </a:r>
            <a:endParaRPr lang="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Можно</a:t>
            </a:r>
            <a:r>
              <a:rPr lang="en-US" altLang="ru-RU" sz="2000"/>
              <a:t> </a:t>
            </a:r>
            <a:r>
              <a:rPr lang="en-US" altLang="en-US" sz="2000"/>
              <a:t>ли</a:t>
            </a:r>
            <a:r>
              <a:rPr lang="en-US" altLang="ru-RU" sz="2000"/>
              <a:t> </a:t>
            </a:r>
            <a:r>
              <a:rPr lang="en-US" altLang="en-US" sz="2000"/>
              <a:t>сказать</a:t>
            </a:r>
            <a:r>
              <a:rPr lang="en-US" altLang="ru-RU" sz="2000"/>
              <a:t>, </a:t>
            </a:r>
            <a:r>
              <a:rPr lang="en-US" altLang="en-US" sz="2000"/>
              <a:t>что</a:t>
            </a:r>
            <a:r>
              <a:rPr lang="en-US" altLang="ru-RU" sz="2000"/>
              <a:t> </a:t>
            </a:r>
            <a:r>
              <a:rPr lang="en-US" altLang="en-US" sz="2000"/>
              <a:t>закаливание</a:t>
            </a:r>
            <a:r>
              <a:rPr lang="en-US" altLang="ru-RU" sz="2000"/>
              <a:t> — </a:t>
            </a:r>
            <a:r>
              <a:rPr lang="en-US" altLang="en-US" sz="2000"/>
              <a:t>это</a:t>
            </a:r>
            <a:r>
              <a:rPr lang="en-US" altLang="ru-RU" sz="2000"/>
              <a:t> </a:t>
            </a:r>
            <a:r>
              <a:rPr lang="en-US" altLang="en-US" sz="2000"/>
              <a:t>просто</a:t>
            </a:r>
            <a:r>
              <a:rPr lang="en-US" altLang="ru-RU" sz="2000"/>
              <a:t> </a:t>
            </a:r>
            <a:r>
              <a:rPr lang="en-US" altLang="en-US" sz="2000"/>
              <a:t>обливание</a:t>
            </a:r>
            <a:r>
              <a:rPr lang="en-US" altLang="ru-RU" sz="2000"/>
              <a:t> </a:t>
            </a:r>
            <a:r>
              <a:rPr lang="en-US" altLang="en-US" sz="2000"/>
              <a:t>водой</a:t>
            </a:r>
            <a:r>
              <a:rPr lang="en-US" altLang="ru-RU" sz="2000"/>
              <a:t>? </a:t>
            </a:r>
            <a:r>
              <a:rPr lang="en-US" altLang="en-US" sz="2000"/>
              <a:t>Почему</a:t>
            </a:r>
            <a:r>
              <a:rPr lang="en-US" altLang="ru-RU" sz="2000"/>
              <a:t>?</a:t>
            </a:r>
            <a:r>
              <a:rPr lang="" altLang="en-US" sz="2000"/>
              <a:t>»</a:t>
            </a:r>
            <a:endParaRPr lang="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2000" b="1"/>
              <a:t>Подсказка</a:t>
            </a:r>
            <a:r>
              <a:rPr lang="en-US" altLang="ru-RU" sz="2000"/>
              <a:t>:</a:t>
            </a:r>
            <a:r>
              <a:rPr lang="" altLang="en-US" sz="2000"/>
              <a:t> «</a:t>
            </a:r>
            <a:r>
              <a:rPr lang="en-US" altLang="en-US" sz="2000"/>
              <a:t>Закаливание</a:t>
            </a:r>
            <a:r>
              <a:rPr lang="en-US" altLang="ru-RU" sz="2000"/>
              <a:t> — </a:t>
            </a:r>
            <a:r>
              <a:rPr lang="en-US" altLang="en-US" sz="2000"/>
              <a:t>это</a:t>
            </a:r>
            <a:r>
              <a:rPr lang="en-US" altLang="ru-RU" sz="2000"/>
              <a:t> </a:t>
            </a:r>
            <a:r>
              <a:rPr lang="en-US" altLang="en-US" sz="2000"/>
              <a:t>система</a:t>
            </a:r>
            <a:r>
              <a:rPr lang="en-US" altLang="ru-RU" sz="2000"/>
              <a:t> </a:t>
            </a:r>
            <a:r>
              <a:rPr lang="en-US" altLang="en-US" sz="2000"/>
              <a:t>процедур</a:t>
            </a:r>
            <a:r>
              <a:rPr lang="en-US" altLang="ru-RU" sz="2000"/>
              <a:t>, </a:t>
            </a:r>
            <a:r>
              <a:rPr lang="en-US" altLang="en-US" sz="2000"/>
              <a:t>которая</a:t>
            </a:r>
            <a:r>
              <a:rPr lang="en-US" altLang="ru-RU" sz="2000"/>
              <a:t> </a:t>
            </a:r>
            <a:r>
              <a:rPr lang="en-US" altLang="en-US" sz="2000"/>
              <a:t>помогает</a:t>
            </a:r>
            <a:r>
              <a:rPr lang="en-US" altLang="ru-RU" sz="2000"/>
              <a:t> </a:t>
            </a:r>
            <a:r>
              <a:rPr lang="en-US" altLang="en-US" sz="2000"/>
              <a:t>организму</a:t>
            </a:r>
            <a:r>
              <a:rPr lang="en-US" altLang="ru-RU" sz="2000"/>
              <a:t> </a:t>
            </a:r>
            <a:r>
              <a:rPr lang="en-US" altLang="en-US" sz="2000"/>
              <a:t>лучше</a:t>
            </a:r>
            <a:r>
              <a:rPr lang="en-US" altLang="ru-RU" sz="2000"/>
              <a:t> </a:t>
            </a:r>
            <a:r>
              <a:rPr lang="en-US" altLang="en-US" sz="2000"/>
              <a:t>приспосабливаться</a:t>
            </a:r>
            <a:r>
              <a:rPr lang="en-US" altLang="ru-RU" sz="2000"/>
              <a:t> </a:t>
            </a:r>
            <a:r>
              <a:rPr lang="en-US" altLang="en-US" sz="2000"/>
              <a:t>к</a:t>
            </a:r>
            <a:r>
              <a:rPr lang="en-US" altLang="ru-RU" sz="2000"/>
              <a:t> </a:t>
            </a:r>
            <a:r>
              <a:rPr lang="en-US" altLang="en-US" sz="2000"/>
              <a:t>изменениям</a:t>
            </a:r>
            <a:r>
              <a:rPr lang="en-US" altLang="ru-RU" sz="2000"/>
              <a:t> </a:t>
            </a:r>
            <a:r>
              <a:rPr lang="en-US" altLang="en-US" sz="2000"/>
              <a:t>температуры</a:t>
            </a:r>
            <a:r>
              <a:rPr lang="en-US" altLang="ru-RU" sz="2000"/>
              <a:t>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укрепляет</a:t>
            </a:r>
            <a:r>
              <a:rPr lang="en-US" altLang="ru-RU" sz="2000"/>
              <a:t> </a:t>
            </a:r>
            <a:r>
              <a:rPr lang="en-US" altLang="en-US" sz="2000"/>
              <a:t>здоровье</a:t>
            </a:r>
            <a:r>
              <a:rPr lang="" altLang="en-US" sz="2000"/>
              <a:t>»</a:t>
            </a:r>
            <a:r>
              <a:rPr lang="en-US" altLang="ru-RU" sz="2000"/>
              <a:t>.</a:t>
            </a:r>
            <a:endParaRPr lang="en-US" altLang="ru-RU" sz="2000"/>
          </a:p>
        </p:txBody>
      </p:sp>
      <p:pic>
        <p:nvPicPr>
          <p:cNvPr id="1" name="Изображение 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96220" y="4487545"/>
            <a:ext cx="1630680" cy="1622425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6705" y="981075"/>
            <a:ext cx="1560195" cy="15741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/>
          <p:nvPr>
            <p:ph type="title"/>
          </p:nvPr>
        </p:nvSpPr>
        <p:spPr>
          <a:xfrm>
            <a:off x="2376805" y="212090"/>
            <a:ext cx="7153910" cy="1325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700"/>
              <a:t>                 Кейс метод</a:t>
            </a:r>
            <a:endParaRPr lang="ru-RU" sz="3700"/>
          </a:p>
        </p:txBody>
      </p:sp>
      <p:sp>
        <p:nvSpPr>
          <p:cNvPr id="107" name="Google Shape;107;g3352f216e9d_0_0"/>
          <p:cNvSpPr txBox="1"/>
          <p:nvPr>
            <p:ph type="body" idx="1"/>
          </p:nvPr>
        </p:nvSpPr>
        <p:spPr>
          <a:xfrm>
            <a:off x="120015" y="1379220"/>
            <a:ext cx="11749405" cy="4585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Какие</a:t>
            </a:r>
            <a:r>
              <a:rPr lang="en-US" altLang="ru-RU" sz="2000"/>
              <a:t> </a:t>
            </a:r>
            <a:r>
              <a:rPr lang="en-US" altLang="en-US" sz="2000"/>
              <a:t>виды</a:t>
            </a:r>
            <a:r>
              <a:rPr lang="en-US" altLang="ru-RU" sz="2000"/>
              <a:t> </a:t>
            </a:r>
            <a:r>
              <a:rPr lang="en-US" altLang="en-US" sz="2000"/>
              <a:t>закаливания</a:t>
            </a:r>
            <a:r>
              <a:rPr lang="en-US" altLang="ru-RU" sz="2000"/>
              <a:t> </a:t>
            </a:r>
            <a:r>
              <a:rPr lang="ru-RU" altLang="en-US" sz="2000"/>
              <a:t>вы</a:t>
            </a:r>
            <a:r>
              <a:rPr lang="en-US" altLang="ru-RU" sz="2000"/>
              <a:t> </a:t>
            </a:r>
            <a:r>
              <a:rPr lang="en-US" altLang="en-US" sz="2000"/>
              <a:t>знае</a:t>
            </a:r>
            <a:r>
              <a:rPr lang="ru-RU" altLang="en-US" sz="2000"/>
              <a:t>те</a:t>
            </a:r>
            <a:r>
              <a:rPr lang="en-US" altLang="ru-RU" sz="2000"/>
              <a:t>?</a:t>
            </a:r>
            <a:r>
              <a:rPr lang="" altLang="en-US" sz="2000"/>
              <a:t>»</a:t>
            </a:r>
            <a:endParaRPr lang="en-US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Кто</a:t>
            </a:r>
            <a:r>
              <a:rPr lang="en-US" altLang="ru-RU" sz="2000"/>
              <a:t> </a:t>
            </a:r>
            <a:r>
              <a:rPr lang="en-US" altLang="en-US" sz="2000"/>
              <a:t>может</a:t>
            </a:r>
            <a:r>
              <a:rPr lang="en-US" altLang="ru-RU" sz="2000"/>
              <a:t> </a:t>
            </a:r>
            <a:r>
              <a:rPr lang="en-US" altLang="en-US" sz="2000"/>
              <a:t>назвать</a:t>
            </a:r>
            <a:r>
              <a:rPr lang="en-US" altLang="ru-RU" sz="2000"/>
              <a:t> </a:t>
            </a:r>
            <a:r>
              <a:rPr lang="en-US" altLang="en-US" sz="2000"/>
              <a:t>способы</a:t>
            </a:r>
            <a:r>
              <a:rPr lang="en-US" altLang="ru-RU" sz="2000"/>
              <a:t> </a:t>
            </a:r>
            <a:r>
              <a:rPr lang="en-US" altLang="en-US" sz="2000"/>
              <a:t>закаливания</a:t>
            </a:r>
            <a:r>
              <a:rPr lang="en-US" altLang="ru-RU" sz="2000"/>
              <a:t>? (</a:t>
            </a:r>
            <a:r>
              <a:rPr lang="en-US" altLang="en-US" sz="2000"/>
              <a:t>Воздушные</a:t>
            </a:r>
            <a:r>
              <a:rPr lang="en-US" altLang="ru-RU" sz="2000"/>
              <a:t> </a:t>
            </a:r>
            <a:r>
              <a:rPr lang="en-US" altLang="en-US" sz="2000"/>
              <a:t>ванны</a:t>
            </a:r>
            <a:r>
              <a:rPr lang="en-US" altLang="ru-RU" sz="2000"/>
              <a:t>, </a:t>
            </a:r>
            <a:r>
              <a:rPr lang="en-US" altLang="en-US" sz="2000"/>
              <a:t>ходьба</a:t>
            </a:r>
            <a:r>
              <a:rPr lang="en-US" altLang="ru-RU" sz="2000"/>
              <a:t> </a:t>
            </a:r>
            <a:r>
              <a:rPr lang="en-US" altLang="en-US" sz="2000"/>
              <a:t>босиком</a:t>
            </a:r>
            <a:r>
              <a:rPr lang="en-US" altLang="ru-RU" sz="2000"/>
              <a:t>, </a:t>
            </a:r>
            <a:r>
              <a:rPr lang="en-US" altLang="en-US" sz="2000"/>
              <a:t>обтирание</a:t>
            </a:r>
            <a:r>
              <a:rPr lang="en-US" altLang="ru-RU" sz="2000"/>
              <a:t>, </a:t>
            </a:r>
            <a:r>
              <a:rPr lang="en-US" altLang="en-US" sz="2000"/>
              <a:t>обливание</a:t>
            </a:r>
            <a:r>
              <a:rPr lang="en-US" altLang="ru-RU" sz="2000"/>
              <a:t>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т</a:t>
            </a:r>
            <a:r>
              <a:rPr lang="en-US" altLang="ru-RU" sz="2000"/>
              <a:t>. </a:t>
            </a:r>
            <a:r>
              <a:rPr lang="en-US" altLang="en-US" sz="2000"/>
              <a:t>Д</a:t>
            </a:r>
            <a:r>
              <a:rPr lang="en-US" altLang="ru-RU" sz="2000"/>
              <a:t>.)</a:t>
            </a:r>
            <a:r>
              <a:rPr lang="" altLang="en-US" sz="2000"/>
              <a:t>»</a:t>
            </a:r>
            <a:endParaRPr lang="en-US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Какой</a:t>
            </a:r>
            <a:r>
              <a:rPr lang="en-US" altLang="ru-RU" sz="2000"/>
              <a:t> </a:t>
            </a:r>
            <a:r>
              <a:rPr lang="en-US" altLang="en-US" sz="2000"/>
              <a:t>из</a:t>
            </a:r>
            <a:r>
              <a:rPr lang="en-US" altLang="ru-RU" sz="2000"/>
              <a:t> </a:t>
            </a:r>
            <a:r>
              <a:rPr lang="en-US" altLang="en-US" sz="2000"/>
              <a:t>этих</a:t>
            </a:r>
            <a:r>
              <a:rPr lang="en-US" altLang="ru-RU" sz="2000"/>
              <a:t> </a:t>
            </a:r>
            <a:r>
              <a:rPr lang="en-US" altLang="en-US" sz="2000"/>
              <a:t>способов</a:t>
            </a:r>
            <a:r>
              <a:rPr lang="en-US" altLang="ru-RU" sz="2000"/>
              <a:t> </a:t>
            </a:r>
            <a:r>
              <a:rPr lang="en-US" altLang="en-US" sz="2000"/>
              <a:t>самый</a:t>
            </a:r>
            <a:r>
              <a:rPr lang="en-US" altLang="ru-RU" sz="2000"/>
              <a:t> </a:t>
            </a:r>
            <a:r>
              <a:rPr lang="en-US" altLang="en-US" sz="2000"/>
              <a:t>простой</a:t>
            </a:r>
            <a:r>
              <a:rPr lang="en-US" altLang="ru-RU" sz="2000"/>
              <a:t>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доступный</a:t>
            </a:r>
            <a:r>
              <a:rPr lang="en-US" altLang="ru-RU" sz="2000"/>
              <a:t> </a:t>
            </a:r>
            <a:r>
              <a:rPr lang="en-US" altLang="en-US" sz="2000"/>
              <a:t>каждому</a:t>
            </a:r>
            <a:r>
              <a:rPr lang="en-US" altLang="ru-RU" sz="2000"/>
              <a:t>?</a:t>
            </a:r>
            <a:r>
              <a:rPr lang="" altLang="en-US" sz="2000"/>
              <a:t>»</a:t>
            </a:r>
            <a:endParaRPr lang="en-US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А</a:t>
            </a:r>
            <a:r>
              <a:rPr lang="en-US" altLang="ru-RU" sz="2000"/>
              <a:t> </a:t>
            </a:r>
            <a:r>
              <a:rPr lang="en-US" altLang="en-US" sz="2000"/>
              <a:t>какой</a:t>
            </a:r>
            <a:r>
              <a:rPr lang="en-US" altLang="ru-RU" sz="2000"/>
              <a:t> </a:t>
            </a:r>
            <a:r>
              <a:rPr lang="en-US" altLang="en-US" sz="2000"/>
              <a:t>требует</a:t>
            </a:r>
            <a:r>
              <a:rPr lang="en-US" altLang="ru-RU" sz="2000"/>
              <a:t> </a:t>
            </a:r>
            <a:r>
              <a:rPr lang="en-US" altLang="en-US" sz="2000"/>
              <a:t>больше</a:t>
            </a:r>
            <a:r>
              <a:rPr lang="en-US" altLang="ru-RU" sz="2000"/>
              <a:t> </a:t>
            </a:r>
            <a:r>
              <a:rPr lang="en-US" altLang="en-US" sz="2000"/>
              <a:t>усилий</a:t>
            </a:r>
            <a:r>
              <a:rPr lang="en-US" altLang="ru-RU" sz="2000"/>
              <a:t> </a:t>
            </a:r>
            <a:r>
              <a:rPr lang="en-US" altLang="en-US" sz="2000"/>
              <a:t>и</a:t>
            </a:r>
            <a:r>
              <a:rPr lang="en-US" altLang="ru-RU" sz="2000"/>
              <a:t> </a:t>
            </a:r>
            <a:r>
              <a:rPr lang="en-US" altLang="en-US" sz="2000"/>
              <a:t>подготовки</a:t>
            </a:r>
            <a:r>
              <a:rPr lang="en-US" altLang="ru-RU" sz="2000"/>
              <a:t>?</a:t>
            </a:r>
            <a:r>
              <a:rPr lang="" altLang="en-US" sz="2000"/>
              <a:t>»</a:t>
            </a:r>
            <a:endParaRPr lang="en-US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Почему</a:t>
            </a:r>
            <a:r>
              <a:rPr lang="en-US" altLang="ru-RU" sz="2000"/>
              <a:t> </a:t>
            </a:r>
            <a:r>
              <a:rPr lang="en-US" altLang="en-US" sz="2000"/>
              <a:t>закаливание</a:t>
            </a:r>
            <a:r>
              <a:rPr lang="en-US" altLang="ru-RU" sz="2000"/>
              <a:t> </a:t>
            </a:r>
            <a:r>
              <a:rPr lang="en-US" altLang="en-US" sz="2000"/>
              <a:t>полезно</a:t>
            </a:r>
            <a:r>
              <a:rPr lang="en-US" altLang="ru-RU" sz="2000"/>
              <a:t>?</a:t>
            </a:r>
            <a:r>
              <a:rPr lang="" altLang="en-US" sz="2000"/>
              <a:t>»</a:t>
            </a:r>
            <a:endParaRPr lang="en-US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Как</a:t>
            </a:r>
            <a:r>
              <a:rPr lang="en-US" altLang="ru-RU" sz="2000"/>
              <a:t> </a:t>
            </a:r>
            <a:r>
              <a:rPr lang="en-US" altLang="en-US" sz="2000"/>
              <a:t>вы</a:t>
            </a:r>
            <a:r>
              <a:rPr lang="en-US" altLang="ru-RU" sz="2000"/>
              <a:t> </a:t>
            </a:r>
            <a:r>
              <a:rPr lang="en-US" altLang="en-US" sz="2000"/>
              <a:t>думаете</a:t>
            </a:r>
            <a:r>
              <a:rPr lang="en-US" altLang="ru-RU" sz="2000"/>
              <a:t>, </a:t>
            </a:r>
            <a:r>
              <a:rPr lang="en-US" altLang="en-US" sz="2000"/>
              <a:t>почему</a:t>
            </a:r>
            <a:r>
              <a:rPr lang="en-US" altLang="ru-RU" sz="2000"/>
              <a:t> </a:t>
            </a:r>
            <a:r>
              <a:rPr lang="en-US" altLang="en-US" sz="2000"/>
              <a:t>после</a:t>
            </a:r>
            <a:r>
              <a:rPr lang="en-US" altLang="ru-RU" sz="2000"/>
              <a:t> </a:t>
            </a:r>
            <a:r>
              <a:rPr lang="en-US" altLang="en-US" sz="2000"/>
              <a:t>закаливания</a:t>
            </a:r>
            <a:r>
              <a:rPr lang="en-US" altLang="ru-RU" sz="2000"/>
              <a:t> </a:t>
            </a:r>
            <a:r>
              <a:rPr lang="en-US" altLang="en-US" sz="2000"/>
              <a:t>люди</a:t>
            </a:r>
            <a:r>
              <a:rPr lang="en-US" altLang="ru-RU" sz="2000"/>
              <a:t> </a:t>
            </a:r>
            <a:r>
              <a:rPr lang="en-US" altLang="en-US" sz="2000"/>
              <a:t>реже</a:t>
            </a:r>
            <a:r>
              <a:rPr lang="en-US" altLang="ru-RU" sz="2000"/>
              <a:t> </a:t>
            </a:r>
            <a:r>
              <a:rPr lang="en-US" altLang="en-US" sz="2000"/>
              <a:t>болеют</a:t>
            </a:r>
            <a:r>
              <a:rPr lang="en-US" altLang="ru-RU" sz="2000"/>
              <a:t>?</a:t>
            </a:r>
            <a:r>
              <a:rPr lang="" altLang="en-US" sz="2000"/>
              <a:t>»</a:t>
            </a:r>
            <a:endParaRPr lang="en-US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Что</a:t>
            </a:r>
            <a:r>
              <a:rPr lang="en-US" altLang="ru-RU" sz="2000"/>
              <a:t> </a:t>
            </a:r>
            <a:r>
              <a:rPr lang="en-US" altLang="en-US" sz="2000"/>
              <a:t>происходит</a:t>
            </a:r>
            <a:r>
              <a:rPr lang="en-US" altLang="ru-RU" sz="2000"/>
              <a:t> </a:t>
            </a:r>
            <a:r>
              <a:rPr lang="en-US" altLang="en-US" sz="2000"/>
              <a:t>с</a:t>
            </a:r>
            <a:r>
              <a:rPr lang="en-US" altLang="ru-RU" sz="2000"/>
              <a:t> </a:t>
            </a:r>
            <a:r>
              <a:rPr lang="en-US" altLang="en-US" sz="2000"/>
              <a:t>организмом</a:t>
            </a:r>
            <a:r>
              <a:rPr lang="en-US" altLang="ru-RU" sz="2000"/>
              <a:t>, </a:t>
            </a:r>
            <a:r>
              <a:rPr lang="en-US" altLang="en-US" sz="2000"/>
              <a:t>когда</a:t>
            </a:r>
            <a:r>
              <a:rPr lang="en-US" altLang="ru-RU" sz="2000"/>
              <a:t> </a:t>
            </a:r>
            <a:r>
              <a:rPr lang="en-US" altLang="en-US" sz="2000"/>
              <a:t>мы</a:t>
            </a:r>
            <a:r>
              <a:rPr lang="en-US" altLang="ru-RU" sz="2000"/>
              <a:t> </a:t>
            </a:r>
            <a:r>
              <a:rPr lang="en-US" altLang="en-US" sz="2000"/>
              <a:t>привыкаем</a:t>
            </a:r>
            <a:r>
              <a:rPr lang="en-US" altLang="ru-RU" sz="2000"/>
              <a:t> </a:t>
            </a:r>
            <a:r>
              <a:rPr lang="en-US" altLang="en-US" sz="2000"/>
              <a:t>к</a:t>
            </a:r>
            <a:r>
              <a:rPr lang="en-US" altLang="ru-RU" sz="2000"/>
              <a:t> </a:t>
            </a:r>
            <a:r>
              <a:rPr lang="en-US" altLang="en-US" sz="2000"/>
              <a:t>прохладной</a:t>
            </a:r>
            <a:r>
              <a:rPr lang="en-US" altLang="ru-RU" sz="2000"/>
              <a:t> </a:t>
            </a:r>
            <a:r>
              <a:rPr lang="en-US" altLang="en-US" sz="2000"/>
              <a:t>воде</a:t>
            </a:r>
            <a:r>
              <a:rPr lang="en-US" altLang="ru-RU" sz="2000"/>
              <a:t> </a:t>
            </a:r>
            <a:r>
              <a:rPr lang="en-US" altLang="en-US" sz="2000"/>
              <a:t>или</a:t>
            </a:r>
            <a:r>
              <a:rPr lang="en-US" altLang="ru-RU" sz="2000"/>
              <a:t> </a:t>
            </a:r>
            <a:r>
              <a:rPr lang="en-US" altLang="en-US" sz="2000"/>
              <a:t>свежему</a:t>
            </a:r>
            <a:r>
              <a:rPr lang="en-US" altLang="ru-RU" sz="2000"/>
              <a:t> </a:t>
            </a:r>
            <a:r>
              <a:rPr lang="en-US" altLang="en-US" sz="2000"/>
              <a:t>воздуху</a:t>
            </a:r>
            <a:r>
              <a:rPr lang="en-US" altLang="ru-RU" sz="2000"/>
              <a:t>?</a:t>
            </a:r>
            <a:r>
              <a:rPr lang="" altLang="en-US" sz="2000"/>
              <a:t>»</a:t>
            </a:r>
            <a:endParaRPr lang="en-US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2000" b="1"/>
              <a:t>Подсказка</a:t>
            </a:r>
            <a:r>
              <a:rPr lang="en-US" altLang="ru-RU" sz="2000" b="1"/>
              <a:t>:</a:t>
            </a:r>
            <a:r>
              <a:rPr lang="" altLang="en-US" sz="2000" b="1"/>
              <a:t> «</a:t>
            </a:r>
            <a:r>
              <a:rPr lang="en-US" altLang="en-US" sz="2000" b="1"/>
              <a:t>Организм</a:t>
            </a:r>
            <a:r>
              <a:rPr lang="en-US" altLang="ru-RU" sz="2000" b="1"/>
              <a:t> </a:t>
            </a:r>
            <a:r>
              <a:rPr lang="en-US" altLang="en-US" sz="2000" b="1"/>
              <a:t>учится</a:t>
            </a:r>
            <a:r>
              <a:rPr lang="en-US" altLang="ru-RU" sz="2000" b="1"/>
              <a:t> </a:t>
            </a:r>
            <a:r>
              <a:rPr lang="en-US" altLang="en-US" sz="2000" b="1"/>
              <a:t>быстрее</a:t>
            </a:r>
            <a:r>
              <a:rPr lang="en-US" altLang="ru-RU" sz="2000" b="1"/>
              <a:t> </a:t>
            </a:r>
            <a:r>
              <a:rPr lang="en-US" altLang="en-US" sz="2000" b="1"/>
              <a:t>реагировать</a:t>
            </a:r>
            <a:r>
              <a:rPr lang="en-US" altLang="ru-RU" sz="2000" b="1"/>
              <a:t> </a:t>
            </a:r>
            <a:r>
              <a:rPr lang="en-US" altLang="en-US" sz="2000" b="1"/>
              <a:t>на</a:t>
            </a:r>
            <a:r>
              <a:rPr lang="en-US" altLang="ru-RU" sz="2000" b="1"/>
              <a:t> </a:t>
            </a:r>
            <a:r>
              <a:rPr lang="en-US" altLang="en-US" sz="2000" b="1"/>
              <a:t>холод</a:t>
            </a:r>
            <a:r>
              <a:rPr lang="en-US" altLang="ru-RU" sz="2000" b="1"/>
              <a:t>, </a:t>
            </a:r>
            <a:r>
              <a:rPr lang="en-US" altLang="en-US" sz="2000" b="1"/>
              <a:t>укрепляет</a:t>
            </a:r>
            <a:r>
              <a:rPr lang="en-US" altLang="ru-RU" sz="2000" b="1"/>
              <a:t> </a:t>
            </a:r>
            <a:r>
              <a:rPr lang="en-US" altLang="en-US" sz="2000" b="1"/>
              <a:t>иммунитет</a:t>
            </a:r>
            <a:r>
              <a:rPr lang="" altLang="en-US" sz="2000" b="1"/>
              <a:t>»</a:t>
            </a:r>
            <a:r>
              <a:rPr lang="en-US" altLang="ru-RU" sz="2000" b="1"/>
              <a:t>.</a:t>
            </a:r>
            <a:endParaRPr lang="en-US" altLang="ru-RU" sz="2000" b="1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en-US" sz="2000" b="1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Как</a:t>
            </a:r>
            <a:r>
              <a:rPr lang="en-US" altLang="ru-RU" sz="2000"/>
              <a:t> </a:t>
            </a:r>
            <a:r>
              <a:rPr lang="en-US" altLang="en-US" sz="2000"/>
              <a:t>правильно</a:t>
            </a:r>
            <a:r>
              <a:rPr lang="en-US" altLang="ru-RU" sz="2000"/>
              <a:t> </a:t>
            </a:r>
            <a:r>
              <a:rPr lang="en-US" altLang="en-US" sz="2000"/>
              <a:t>закаляться</a:t>
            </a:r>
            <a:r>
              <a:rPr lang="en-US" altLang="ru-RU" sz="2000"/>
              <a:t>?</a:t>
            </a:r>
            <a:r>
              <a:rPr lang="" altLang="en-US" sz="2000"/>
              <a:t>»</a:t>
            </a:r>
            <a:endParaRPr lang="en-US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Можно</a:t>
            </a:r>
            <a:r>
              <a:rPr lang="en-US" altLang="ru-RU" sz="2000"/>
              <a:t> </a:t>
            </a:r>
            <a:r>
              <a:rPr lang="en-US" altLang="en-US" sz="2000"/>
              <a:t>ли</a:t>
            </a:r>
            <a:r>
              <a:rPr lang="en-US" altLang="ru-RU" sz="2000"/>
              <a:t> </a:t>
            </a:r>
            <a:r>
              <a:rPr lang="en-US" altLang="en-US" sz="2000"/>
              <a:t>начать</a:t>
            </a:r>
            <a:r>
              <a:rPr lang="en-US" altLang="ru-RU" sz="2000"/>
              <a:t> </a:t>
            </a:r>
            <a:r>
              <a:rPr lang="en-US" altLang="en-US" sz="2000"/>
              <a:t>закаляться</a:t>
            </a:r>
            <a:r>
              <a:rPr lang="en-US" altLang="ru-RU" sz="2000"/>
              <a:t>, </a:t>
            </a:r>
            <a:r>
              <a:rPr lang="en-US" altLang="en-US" sz="2000"/>
              <a:t>если</a:t>
            </a:r>
            <a:r>
              <a:rPr lang="en-US" altLang="ru-RU" sz="2000"/>
              <a:t> </a:t>
            </a:r>
            <a:r>
              <a:rPr lang="en-US" altLang="en-US" sz="2000"/>
              <a:t>ты</a:t>
            </a:r>
            <a:r>
              <a:rPr lang="en-US" altLang="ru-RU" sz="2000"/>
              <a:t> </a:t>
            </a:r>
            <a:r>
              <a:rPr lang="en-US" altLang="en-US" sz="2000"/>
              <a:t>уже</a:t>
            </a:r>
            <a:r>
              <a:rPr lang="en-US" altLang="ru-RU" sz="2000"/>
              <a:t> </a:t>
            </a:r>
            <a:r>
              <a:rPr lang="en-US" altLang="en-US" sz="2000"/>
              <a:t>заболел</a:t>
            </a:r>
            <a:r>
              <a:rPr lang="en-US" altLang="ru-RU" sz="2000"/>
              <a:t>? </a:t>
            </a:r>
            <a:r>
              <a:rPr lang="en-US" altLang="en-US" sz="2000"/>
              <a:t>Почему</a:t>
            </a:r>
            <a:r>
              <a:rPr lang="en-US" altLang="ru-RU" sz="2000"/>
              <a:t>?</a:t>
            </a:r>
            <a:r>
              <a:rPr lang="" altLang="en-US" sz="2000"/>
              <a:t>»</a:t>
            </a:r>
            <a:endParaRPr lang="en-US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Нужно</a:t>
            </a:r>
            <a:r>
              <a:rPr lang="en-US" altLang="ru-RU" sz="2000"/>
              <a:t> </a:t>
            </a:r>
            <a:r>
              <a:rPr lang="en-US" altLang="en-US" sz="2000"/>
              <a:t>ли</a:t>
            </a:r>
            <a:r>
              <a:rPr lang="en-US" altLang="ru-RU" sz="2000"/>
              <a:t> </a:t>
            </a:r>
            <a:r>
              <a:rPr lang="en-US" altLang="en-US" sz="2000"/>
              <a:t>закаляться</a:t>
            </a:r>
            <a:r>
              <a:rPr lang="en-US" altLang="ru-RU" sz="2000"/>
              <a:t> </a:t>
            </a:r>
            <a:r>
              <a:rPr lang="en-US" altLang="en-US" sz="2000"/>
              <a:t>каждый</a:t>
            </a:r>
            <a:r>
              <a:rPr lang="en-US" altLang="ru-RU" sz="2000"/>
              <a:t> </a:t>
            </a:r>
            <a:r>
              <a:rPr lang="en-US" altLang="en-US" sz="2000"/>
              <a:t>день</a:t>
            </a:r>
            <a:r>
              <a:rPr lang="en-US" altLang="ru-RU" sz="2000"/>
              <a:t>? </a:t>
            </a:r>
            <a:r>
              <a:rPr lang="en-US" altLang="en-US" sz="2000"/>
              <a:t>А</a:t>
            </a:r>
            <a:r>
              <a:rPr lang="en-US" altLang="ru-RU" sz="2000"/>
              <a:t> </a:t>
            </a:r>
            <a:r>
              <a:rPr lang="en-US" altLang="en-US" sz="2000"/>
              <a:t>если</a:t>
            </a:r>
            <a:r>
              <a:rPr lang="en-US" altLang="ru-RU" sz="2000"/>
              <a:t> </a:t>
            </a:r>
            <a:r>
              <a:rPr lang="en-US" altLang="en-US" sz="2000"/>
              <a:t>пропустил</a:t>
            </a:r>
            <a:r>
              <a:rPr lang="en-US" altLang="ru-RU" sz="2000"/>
              <a:t> </a:t>
            </a:r>
            <a:r>
              <a:rPr lang="en-US" altLang="en-US" sz="2000"/>
              <a:t>день</a:t>
            </a:r>
            <a:r>
              <a:rPr lang="en-US" altLang="ru-RU" sz="2000"/>
              <a:t> — </a:t>
            </a:r>
            <a:r>
              <a:rPr lang="en-US" altLang="en-US" sz="2000"/>
              <a:t>это</a:t>
            </a:r>
            <a:r>
              <a:rPr lang="en-US" altLang="ru-RU" sz="2000"/>
              <a:t> </a:t>
            </a:r>
            <a:r>
              <a:rPr lang="en-US" altLang="en-US" sz="2000"/>
              <a:t>плохо</a:t>
            </a:r>
            <a:r>
              <a:rPr lang="en-US" altLang="ru-RU" sz="2000"/>
              <a:t>?</a:t>
            </a:r>
            <a:r>
              <a:rPr lang="" altLang="en-US" sz="2000"/>
              <a:t>»</a:t>
            </a:r>
            <a:endParaRPr lang="en-US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" altLang="en-US" sz="2000"/>
              <a:t>«</a:t>
            </a:r>
            <a:r>
              <a:rPr lang="en-US" altLang="en-US" sz="2000"/>
              <a:t>Важно</a:t>
            </a:r>
            <a:r>
              <a:rPr lang="en-US" altLang="ru-RU" sz="2000"/>
              <a:t> </a:t>
            </a:r>
            <a:r>
              <a:rPr lang="en-US" altLang="en-US" sz="2000"/>
              <a:t>ли</a:t>
            </a:r>
            <a:r>
              <a:rPr lang="en-US" altLang="ru-RU" sz="2000"/>
              <a:t> </a:t>
            </a:r>
            <a:r>
              <a:rPr lang="en-US" altLang="en-US" sz="2000"/>
              <a:t>спрашивать</a:t>
            </a:r>
            <a:r>
              <a:rPr lang="en-US" altLang="ru-RU" sz="2000"/>
              <a:t> </a:t>
            </a:r>
            <a:r>
              <a:rPr lang="en-US" altLang="en-US" sz="2000"/>
              <a:t>разрешения</a:t>
            </a:r>
            <a:r>
              <a:rPr lang="en-US" altLang="ru-RU" sz="2000"/>
              <a:t> </a:t>
            </a:r>
            <a:r>
              <a:rPr lang="en-US" altLang="en-US" sz="2000"/>
              <a:t>у</a:t>
            </a:r>
            <a:r>
              <a:rPr lang="en-US" altLang="ru-RU" sz="2000"/>
              <a:t> </a:t>
            </a:r>
            <a:r>
              <a:rPr lang="en-US" altLang="en-US" sz="2000"/>
              <a:t>родителей</a:t>
            </a:r>
            <a:r>
              <a:rPr lang="en-US" altLang="ru-RU" sz="2000"/>
              <a:t> </a:t>
            </a:r>
            <a:r>
              <a:rPr lang="en-US" altLang="en-US" sz="2000"/>
              <a:t>перед</a:t>
            </a:r>
            <a:r>
              <a:rPr lang="en-US" altLang="ru-RU" sz="2000"/>
              <a:t> </a:t>
            </a:r>
            <a:r>
              <a:rPr lang="en-US" altLang="en-US" sz="2000"/>
              <a:t>началом</a:t>
            </a:r>
            <a:r>
              <a:rPr lang="en-US" altLang="ru-RU" sz="2000"/>
              <a:t> </a:t>
            </a:r>
            <a:r>
              <a:rPr lang="en-US" altLang="en-US" sz="2000"/>
              <a:t>закаливания</a:t>
            </a:r>
            <a:r>
              <a:rPr lang="en-US" altLang="ru-RU" sz="2000"/>
              <a:t>?</a:t>
            </a:r>
            <a:r>
              <a:rPr lang="" altLang="en-US" sz="2000"/>
              <a:t>»</a:t>
            </a:r>
            <a:endParaRPr lang="en-US" altLang="en-US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2000" b="1"/>
              <a:t>Подсказка</a:t>
            </a:r>
            <a:r>
              <a:rPr lang="en-US" altLang="ru-RU" sz="2000" b="1"/>
              <a:t>:</a:t>
            </a:r>
            <a:r>
              <a:rPr lang="" altLang="en-US" sz="2000" b="1"/>
              <a:t> «</a:t>
            </a:r>
            <a:r>
              <a:rPr lang="en-US" altLang="en-US" sz="2000" b="1"/>
              <a:t>Закаливание</a:t>
            </a:r>
            <a:r>
              <a:rPr lang="en-US" altLang="ru-RU" sz="2000" b="1"/>
              <a:t> </a:t>
            </a:r>
            <a:r>
              <a:rPr lang="en-US" altLang="en-US" sz="2000" b="1"/>
              <a:t>должно</a:t>
            </a:r>
            <a:r>
              <a:rPr lang="en-US" altLang="ru-RU" sz="2000" b="1"/>
              <a:t> </a:t>
            </a:r>
            <a:r>
              <a:rPr lang="en-US" altLang="en-US" sz="2000" b="1"/>
              <a:t>быть</a:t>
            </a:r>
            <a:r>
              <a:rPr lang="en-US" altLang="ru-RU" sz="2000" b="1"/>
              <a:t> </a:t>
            </a:r>
            <a:r>
              <a:rPr lang="en-US" altLang="en-US" sz="2000" b="1"/>
              <a:t>постепенным</a:t>
            </a:r>
            <a:r>
              <a:rPr lang="en-US" altLang="ru-RU" sz="2000" b="1"/>
              <a:t>, </a:t>
            </a:r>
            <a:r>
              <a:rPr lang="en-US" altLang="en-US" sz="2000" b="1"/>
              <a:t>регулярным</a:t>
            </a:r>
            <a:r>
              <a:rPr lang="en-US" altLang="ru-RU" sz="2000" b="1"/>
              <a:t> </a:t>
            </a:r>
            <a:r>
              <a:rPr lang="en-US" altLang="en-US" sz="2000" b="1"/>
              <a:t>и</a:t>
            </a:r>
            <a:r>
              <a:rPr lang="en-US" altLang="ru-RU" sz="2000" b="1"/>
              <a:t> </a:t>
            </a:r>
            <a:r>
              <a:rPr lang="en-US" altLang="en-US" sz="2000" b="1"/>
              <a:t>только</a:t>
            </a:r>
            <a:r>
              <a:rPr lang="en-US" altLang="ru-RU" sz="2000" b="1"/>
              <a:t> </a:t>
            </a:r>
            <a:r>
              <a:rPr lang="en-US" altLang="en-US" sz="2000" b="1"/>
              <a:t>при</a:t>
            </a:r>
            <a:r>
              <a:rPr lang="en-US" altLang="ru-RU" sz="2000" b="1"/>
              <a:t> </a:t>
            </a:r>
            <a:r>
              <a:rPr lang="en-US" altLang="en-US" sz="2000" b="1"/>
              <a:t>хорошем</a:t>
            </a:r>
            <a:r>
              <a:rPr lang="en-US" altLang="ru-RU" sz="2000" b="1"/>
              <a:t> </a:t>
            </a:r>
            <a:r>
              <a:rPr lang="en-US" altLang="en-US" sz="2000" b="1"/>
              <a:t>самочувствии</a:t>
            </a:r>
            <a:r>
              <a:rPr lang="" altLang="en-US" sz="2000" b="1"/>
              <a:t>»</a:t>
            </a:r>
            <a:r>
              <a:rPr lang="en-US" altLang="ru-RU" sz="2000"/>
              <a:t>.</a:t>
            </a:r>
            <a:endParaRPr lang="en-US" altLang="ru-RU" sz="2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en-US" sz="2000"/>
          </a:p>
        </p:txBody>
      </p:sp>
      <p:pic>
        <p:nvPicPr>
          <p:cNvPr id="1" name="Изображение 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56495" y="3717290"/>
            <a:ext cx="1760855" cy="15157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/>
          <p:nvPr>
            <p:ph type="title"/>
          </p:nvPr>
        </p:nvSpPr>
        <p:spPr>
          <a:xfrm>
            <a:off x="2376805" y="212090"/>
            <a:ext cx="7153910" cy="1325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700"/>
              <a:t>                 Кейс метод</a:t>
            </a:r>
            <a:endParaRPr lang="ru-RU" sz="3700"/>
          </a:p>
        </p:txBody>
      </p:sp>
      <p:sp>
        <p:nvSpPr>
          <p:cNvPr id="107" name="Google Shape;107;g3352f216e9d_0_0"/>
          <p:cNvSpPr txBox="1"/>
          <p:nvPr>
            <p:ph type="body" idx="1"/>
          </p:nvPr>
        </p:nvSpPr>
        <p:spPr>
          <a:xfrm>
            <a:off x="120015" y="1379220"/>
            <a:ext cx="11741150" cy="45427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b="1"/>
              <a:t>С</a:t>
            </a:r>
            <a:r>
              <a:rPr lang="en-US" altLang="en-US" b="1"/>
              <a:t>итуация</a:t>
            </a:r>
            <a:r>
              <a:rPr lang="en-US" altLang="ru-RU" b="1"/>
              <a:t> </a:t>
            </a:r>
            <a:r>
              <a:rPr lang="en-US" altLang="en-US" b="1"/>
              <a:t>для</a:t>
            </a:r>
            <a:r>
              <a:rPr lang="en-US" altLang="ru-RU" b="1"/>
              <a:t> </a:t>
            </a:r>
            <a:r>
              <a:rPr lang="en-US" altLang="en-US" b="1"/>
              <a:t>обсуждения</a:t>
            </a:r>
            <a:endParaRPr lang="en-US" altLang="en-US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/>
              <a:t>Кейс</a:t>
            </a:r>
            <a:r>
              <a:rPr lang="en-US" altLang="ru-RU"/>
              <a:t>:</a:t>
            </a:r>
            <a:r>
              <a:rPr lang="" altLang="en-US"/>
              <a:t> «</a:t>
            </a:r>
            <a:r>
              <a:rPr lang="en-US" altLang="en-US"/>
              <a:t>Маша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Петя</a:t>
            </a:r>
            <a:r>
              <a:rPr lang="en-US" altLang="ru-RU"/>
              <a:t> </a:t>
            </a:r>
            <a:r>
              <a:rPr lang="en-US" altLang="en-US"/>
              <a:t>решили</a:t>
            </a:r>
            <a:r>
              <a:rPr lang="en-US" altLang="ru-RU"/>
              <a:t> </a:t>
            </a:r>
            <a:r>
              <a:rPr lang="en-US" altLang="en-US"/>
              <a:t>закаляться</a:t>
            </a:r>
            <a:r>
              <a:rPr lang="en-US" altLang="ru-RU"/>
              <a:t>. </a:t>
            </a:r>
            <a:r>
              <a:rPr lang="en-US" altLang="en-US"/>
              <a:t>Маша</a:t>
            </a:r>
            <a:r>
              <a:rPr lang="en-US" altLang="ru-RU"/>
              <a:t> </a:t>
            </a:r>
            <a:r>
              <a:rPr lang="en-US" altLang="en-US"/>
              <a:t>каждый</a:t>
            </a:r>
            <a:r>
              <a:rPr lang="en-US" altLang="ru-RU"/>
              <a:t> </a:t>
            </a:r>
            <a:r>
              <a:rPr lang="en-US" altLang="en-US"/>
              <a:t>день</a:t>
            </a:r>
            <a:r>
              <a:rPr lang="en-US" altLang="ru-RU"/>
              <a:t> </a:t>
            </a:r>
            <a:r>
              <a:rPr lang="en-US" altLang="en-US"/>
              <a:t>обливается</a:t>
            </a:r>
            <a:r>
              <a:rPr lang="en-US" altLang="ru-RU"/>
              <a:t> </a:t>
            </a:r>
            <a:r>
              <a:rPr lang="en-US" altLang="en-US"/>
              <a:t>прохладной</a:t>
            </a:r>
            <a:r>
              <a:rPr lang="en-US" altLang="ru-RU"/>
              <a:t> </a:t>
            </a:r>
            <a:r>
              <a:rPr lang="en-US" altLang="en-US"/>
              <a:t>водой</a:t>
            </a:r>
            <a:r>
              <a:rPr lang="en-US" altLang="ru-RU"/>
              <a:t>, </a:t>
            </a:r>
            <a:r>
              <a:rPr lang="en-US" altLang="en-US"/>
              <a:t>начинает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температуры</a:t>
            </a:r>
            <a:r>
              <a:rPr lang="" altLang="en-US"/>
              <a:t> </a:t>
            </a:r>
            <a:r>
              <a:rPr lang="en-US" altLang="ru-RU"/>
              <a:t>+2</a:t>
            </a:r>
            <a:r>
              <a:rPr lang="ru-RU" altLang="en-US"/>
              <a:t>8</a:t>
            </a:r>
            <a:r>
              <a:rPr lang="en-US" altLang="ru-RU"/>
              <a:t>C</a:t>
            </a:r>
            <a:r>
              <a:rPr lang="" altLang="en-US"/>
              <a:t> 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постепенно</a:t>
            </a:r>
            <a:r>
              <a:rPr lang="en-US" altLang="ru-RU"/>
              <a:t> </a:t>
            </a:r>
            <a:r>
              <a:rPr lang="en-US" altLang="en-US"/>
              <a:t>снижает</a:t>
            </a:r>
            <a:r>
              <a:rPr lang="en-US" altLang="ru-RU"/>
              <a:t> </a:t>
            </a:r>
            <a:r>
              <a:rPr lang="en-US" altLang="en-US"/>
              <a:t>её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" altLang="en-US"/>
              <a:t> </a:t>
            </a:r>
            <a:r>
              <a:rPr lang="ru-RU"/>
              <a:t>1</a:t>
            </a:r>
            <a:r>
              <a:rPr lang="en-US" altLang="ru-RU"/>
              <a:t>C</a:t>
            </a:r>
            <a:r>
              <a:rPr lang="" altLang="en-US"/>
              <a:t> </a:t>
            </a:r>
            <a:r>
              <a:rPr lang="en-US" altLang="en-US"/>
              <a:t>каждую</a:t>
            </a:r>
            <a:r>
              <a:rPr lang="en-US" altLang="ru-RU"/>
              <a:t> </a:t>
            </a:r>
            <a:r>
              <a:rPr lang="en-US" altLang="en-US"/>
              <a:t>неделю</a:t>
            </a:r>
            <a:r>
              <a:rPr lang="en-US" altLang="ru-RU"/>
              <a:t>. </a:t>
            </a:r>
            <a:r>
              <a:rPr lang="en-US" altLang="en-US"/>
              <a:t>Петя</a:t>
            </a:r>
            <a:r>
              <a:rPr lang="en-US" altLang="ru-RU"/>
              <a:t> </a:t>
            </a:r>
            <a:r>
              <a:rPr lang="en-US" altLang="en-US"/>
              <a:t>тоже</a:t>
            </a:r>
            <a:r>
              <a:rPr lang="en-US" altLang="ru-RU"/>
              <a:t> </a:t>
            </a:r>
            <a:r>
              <a:rPr lang="en-US" altLang="en-US"/>
              <a:t>хочет</a:t>
            </a:r>
            <a:r>
              <a:rPr lang="en-US" altLang="ru-RU"/>
              <a:t> </a:t>
            </a:r>
            <a:r>
              <a:rPr lang="en-US" altLang="en-US"/>
              <a:t>закаляться</a:t>
            </a:r>
            <a:r>
              <a:rPr lang="en-US" altLang="ru-RU"/>
              <a:t>, </a:t>
            </a:r>
            <a:r>
              <a:rPr lang="en-US" altLang="en-US"/>
              <a:t>но</a:t>
            </a:r>
            <a:r>
              <a:rPr lang="en-US" altLang="ru-RU"/>
              <a:t> </a:t>
            </a:r>
            <a:r>
              <a:rPr lang="en-US" altLang="en-US"/>
              <a:t>сразу</a:t>
            </a:r>
            <a:r>
              <a:rPr lang="en-US" altLang="ru-RU"/>
              <a:t> </a:t>
            </a:r>
            <a:r>
              <a:rPr lang="en-US" altLang="en-US"/>
              <a:t>прыгает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прорубь</a:t>
            </a:r>
            <a:r>
              <a:rPr lang="en-US" altLang="ru-RU"/>
              <a:t> </a:t>
            </a:r>
            <a:r>
              <a:rPr lang="en-US" altLang="en-US"/>
              <a:t>зимой</a:t>
            </a:r>
            <a:r>
              <a:rPr lang="en-US" altLang="ru-RU"/>
              <a:t>,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готовясь</a:t>
            </a:r>
            <a:r>
              <a:rPr lang="en-US" altLang="ru-RU"/>
              <a:t>. </a:t>
            </a:r>
            <a:r>
              <a:rPr lang="en-US" altLang="en-US"/>
              <a:t>Через</a:t>
            </a:r>
            <a:r>
              <a:rPr lang="en-US" altLang="ru-RU"/>
              <a:t> </a:t>
            </a:r>
            <a:r>
              <a:rPr lang="en-US" altLang="en-US"/>
              <a:t>неделю</a:t>
            </a:r>
            <a:r>
              <a:rPr lang="en-US" altLang="ru-RU"/>
              <a:t> </a:t>
            </a:r>
            <a:r>
              <a:rPr lang="en-US" altLang="en-US"/>
              <a:t>у</a:t>
            </a:r>
            <a:r>
              <a:rPr lang="en-US" altLang="ru-RU"/>
              <a:t> </a:t>
            </a:r>
            <a:r>
              <a:rPr lang="en-US" altLang="en-US"/>
              <a:t>Пети</a:t>
            </a:r>
            <a:r>
              <a:rPr lang="en-US" altLang="ru-RU"/>
              <a:t> </a:t>
            </a:r>
            <a:r>
              <a:rPr lang="en-US" altLang="en-US"/>
              <a:t>начинается</a:t>
            </a:r>
            <a:r>
              <a:rPr lang="en-US" altLang="ru-RU"/>
              <a:t> </a:t>
            </a:r>
            <a:r>
              <a:rPr lang="en-US" altLang="en-US"/>
              <a:t>простуда</a:t>
            </a:r>
            <a:r>
              <a:rPr lang="en-US" altLang="ru-RU"/>
              <a:t>, </a:t>
            </a:r>
            <a:r>
              <a:rPr lang="en-US" altLang="en-US"/>
              <a:t>а</a:t>
            </a:r>
            <a:r>
              <a:rPr lang="en-US" altLang="ru-RU"/>
              <a:t> </a:t>
            </a:r>
            <a:r>
              <a:rPr lang="en-US" altLang="en-US"/>
              <a:t>Маша</a:t>
            </a:r>
            <a:r>
              <a:rPr lang="en-US" altLang="ru-RU"/>
              <a:t> </a:t>
            </a:r>
            <a:r>
              <a:rPr lang="en-US" altLang="en-US"/>
              <a:t>чувствует</a:t>
            </a:r>
            <a:r>
              <a:rPr lang="en-US" altLang="ru-RU"/>
              <a:t> </a:t>
            </a:r>
            <a:r>
              <a:rPr lang="en-US" altLang="en-US"/>
              <a:t>себя</a:t>
            </a:r>
            <a:r>
              <a:rPr lang="en-US" altLang="ru-RU"/>
              <a:t> </a:t>
            </a:r>
            <a:r>
              <a:rPr lang="en-US" altLang="en-US"/>
              <a:t>бодрее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реже</a:t>
            </a:r>
            <a:r>
              <a:rPr lang="en-US" altLang="ru-RU"/>
              <a:t> </a:t>
            </a:r>
            <a:r>
              <a:rPr lang="en-US" altLang="en-US"/>
              <a:t>болеет</a:t>
            </a:r>
            <a:r>
              <a:rPr lang="" altLang="en-US"/>
              <a:t>»</a:t>
            </a:r>
            <a:r>
              <a:rPr lang="en-US" altLang="ru-RU"/>
              <a:t>.</a:t>
            </a:r>
            <a:endParaRPr lang="en-US" altLang="ru-RU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b="1"/>
              <a:t>Вопросы</a:t>
            </a:r>
            <a:r>
              <a:rPr lang="en-US" altLang="ru-RU" b="1"/>
              <a:t> </a:t>
            </a:r>
            <a:r>
              <a:rPr lang="en-US" altLang="en-US" b="1"/>
              <a:t>для</a:t>
            </a:r>
            <a:r>
              <a:rPr lang="en-US" altLang="ru-RU" b="1"/>
              <a:t> </a:t>
            </a:r>
            <a:r>
              <a:rPr lang="en-US" altLang="en-US" b="1"/>
              <a:t>обсуждения</a:t>
            </a:r>
            <a:r>
              <a:rPr lang="en-US" altLang="ru-RU" b="1"/>
              <a:t>:</a:t>
            </a:r>
            <a:endParaRPr lang="en-US" altLang="ru-RU" b="1"/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altLang="en-US"/>
              <a:t>Почему</a:t>
            </a:r>
            <a:r>
              <a:rPr lang="en-US" altLang="ru-RU"/>
              <a:t> </a:t>
            </a:r>
            <a:r>
              <a:rPr lang="en-US" altLang="en-US"/>
              <a:t>у</a:t>
            </a:r>
            <a:r>
              <a:rPr lang="en-US" altLang="ru-RU"/>
              <a:t> </a:t>
            </a:r>
            <a:r>
              <a:rPr lang="en-US" altLang="en-US"/>
              <a:t>Маши</a:t>
            </a:r>
            <a:r>
              <a:rPr lang="en-US" altLang="ru-RU"/>
              <a:t> </a:t>
            </a:r>
            <a:r>
              <a:rPr lang="en-US" altLang="en-US"/>
              <a:t>получилось</a:t>
            </a:r>
            <a:r>
              <a:rPr lang="en-US" altLang="ru-RU"/>
              <a:t> </a:t>
            </a:r>
            <a:r>
              <a:rPr lang="en-US" altLang="en-US"/>
              <a:t>закалиться</a:t>
            </a:r>
            <a:r>
              <a:rPr lang="en-US" altLang="ru-RU"/>
              <a:t>, </a:t>
            </a:r>
            <a:r>
              <a:rPr lang="en-US" altLang="en-US"/>
              <a:t>а</a:t>
            </a:r>
            <a:r>
              <a:rPr lang="en-US" altLang="ru-RU"/>
              <a:t> </a:t>
            </a:r>
            <a:r>
              <a:rPr lang="en-US" altLang="en-US"/>
              <a:t>у</a:t>
            </a:r>
            <a:r>
              <a:rPr lang="en-US" altLang="ru-RU"/>
              <a:t> </a:t>
            </a:r>
            <a:r>
              <a:rPr lang="en-US" altLang="en-US"/>
              <a:t>Пети</a:t>
            </a:r>
            <a:r>
              <a:rPr lang="en-US" altLang="ru-RU"/>
              <a:t> — </a:t>
            </a:r>
            <a:r>
              <a:rPr lang="en-US" altLang="en-US"/>
              <a:t>нет</a:t>
            </a:r>
            <a:r>
              <a:rPr lang="en-US" altLang="ru-RU"/>
              <a:t>?</a:t>
            </a:r>
            <a:endParaRPr lang="en-US" altLang="ru-RU"/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altLang="en-US"/>
              <a:t>Какие</a:t>
            </a:r>
            <a:r>
              <a:rPr lang="en-US" altLang="ru-RU"/>
              <a:t> </a:t>
            </a:r>
            <a:r>
              <a:rPr lang="en-US" altLang="en-US"/>
              <a:t>ошибки</a:t>
            </a:r>
            <a:r>
              <a:rPr lang="en-US" altLang="ru-RU"/>
              <a:t> </a:t>
            </a:r>
            <a:r>
              <a:rPr lang="en-US" altLang="en-US"/>
              <a:t>допустил</a:t>
            </a:r>
            <a:r>
              <a:rPr lang="en-US" altLang="ru-RU"/>
              <a:t> </a:t>
            </a:r>
            <a:r>
              <a:rPr lang="en-US" altLang="en-US"/>
              <a:t>Петя</a:t>
            </a:r>
            <a:r>
              <a:rPr lang="en-US" altLang="ru-RU"/>
              <a:t>?</a:t>
            </a:r>
            <a:endParaRPr lang="en-US" altLang="ru-RU"/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altLang="en-US"/>
              <a:t>Что</a:t>
            </a:r>
            <a:r>
              <a:rPr lang="en-US" altLang="ru-RU"/>
              <a:t> </a:t>
            </a:r>
            <a:r>
              <a:rPr lang="en-US" altLang="en-US"/>
              <a:t>важно</a:t>
            </a:r>
            <a:r>
              <a:rPr lang="en-US" altLang="ru-RU"/>
              <a:t> </a:t>
            </a:r>
            <a:r>
              <a:rPr lang="en-US" altLang="en-US"/>
              <a:t>помнить</a:t>
            </a:r>
            <a:r>
              <a:rPr lang="en-US" altLang="ru-RU"/>
              <a:t> </a:t>
            </a:r>
            <a:r>
              <a:rPr lang="en-US" altLang="en-US"/>
              <a:t>при</a:t>
            </a:r>
            <a:r>
              <a:rPr lang="en-US" altLang="ru-RU"/>
              <a:t> </a:t>
            </a:r>
            <a:r>
              <a:rPr lang="en-US" altLang="en-US"/>
              <a:t>закаливании</a:t>
            </a:r>
            <a:r>
              <a:rPr lang="en-US" altLang="ru-RU"/>
              <a:t>?</a:t>
            </a:r>
            <a:endParaRPr lang="en-US" altLang="ru-RU"/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altLang="en-US"/>
              <a:t>Как</a:t>
            </a:r>
            <a:r>
              <a:rPr lang="en-US" altLang="ru-RU"/>
              <a:t> </a:t>
            </a:r>
            <a:r>
              <a:rPr lang="en-US" altLang="en-US"/>
              <a:t>правильно</a:t>
            </a:r>
            <a:r>
              <a:rPr lang="en-US" altLang="ru-RU"/>
              <a:t> </a:t>
            </a:r>
            <a:r>
              <a:rPr lang="en-US" altLang="en-US"/>
              <a:t>начинать</a:t>
            </a:r>
            <a:r>
              <a:rPr lang="en-US" altLang="ru-RU"/>
              <a:t> </a:t>
            </a:r>
            <a:r>
              <a:rPr lang="en-US" altLang="en-US"/>
              <a:t>закаливаться</a:t>
            </a:r>
            <a:r>
              <a:rPr lang="en-US" altLang="ru-RU"/>
              <a:t>?</a:t>
            </a:r>
            <a:endParaRPr lang="en-US" altLang="ru-RU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en-US"/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8160" y="3357245"/>
            <a:ext cx="2368550" cy="27889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/>
          <p:nvPr>
            <p:ph type="title" idx="4294967295"/>
          </p:nvPr>
        </p:nvSpPr>
        <p:spPr>
          <a:xfrm>
            <a:off x="130810" y="367665"/>
            <a:ext cx="9057640" cy="5546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ru-RU"/>
              <a:t>                   Практическая значимость</a:t>
            </a:r>
            <a:endParaRPr lang="ru-RU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000"/>
              <a:buFont typeface="Arial" panose="020B0604020202020204" pitchFamily="34" charset="0"/>
            </a:pP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Эвристическая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беседа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с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кейс</a:t>
            </a:r>
            <a:r>
              <a:rPr lang="ru-RU" altLang="en-US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методом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позволяет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:</a:t>
            </a:r>
            <a:br>
              <a:rPr lang="en-US" altLang="ru-RU" sz="2800">
                <a:solidFill>
                  <a:schemeClr val="tx1"/>
                </a:solidFill>
                <a:sym typeface="Calibri" panose="020F0502020204030204"/>
              </a:rPr>
            </a:br>
            <a:r>
              <a:rPr lang="ru-RU" altLang="en-US" sz="2800">
                <a:solidFill>
                  <a:schemeClr val="tx1"/>
                </a:solidFill>
                <a:sym typeface="Calibri" panose="020F0502020204030204"/>
              </a:rPr>
              <a:t>-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активизировать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мышление</a:t>
            </a:r>
            <a:r>
              <a:rPr lang="" altLang="en-US" sz="2800">
                <a:solidFill>
                  <a:schemeClr val="tx1"/>
                </a:solidFill>
                <a:sym typeface="Calibri" panose="020F0502020204030204"/>
              </a:rPr>
              <a:t> 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—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дети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самостоятельно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ищут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ответы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,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а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не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получают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их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в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готовом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виде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;</a:t>
            </a:r>
            <a:br>
              <a:rPr lang="en-US" altLang="ru-RU" sz="2800">
                <a:solidFill>
                  <a:schemeClr val="tx1"/>
                </a:solidFill>
                <a:sym typeface="Calibri" panose="020F0502020204030204"/>
              </a:rPr>
            </a:br>
            <a:r>
              <a:rPr lang="ru-RU" altLang="en-US" sz="2800">
                <a:solidFill>
                  <a:schemeClr val="tx1"/>
                </a:solidFill>
                <a:sym typeface="Calibri" panose="020F0502020204030204"/>
              </a:rPr>
              <a:t>-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сформировать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осознанность</a:t>
            </a:r>
            <a:r>
              <a:rPr lang="" altLang="en-US" sz="2800">
                <a:solidFill>
                  <a:schemeClr val="tx1"/>
                </a:solidFill>
                <a:sym typeface="Calibri" panose="020F0502020204030204"/>
              </a:rPr>
              <a:t> 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—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понимание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принципов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закаливания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вместо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механического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заучивания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;</a:t>
            </a:r>
            <a:br>
              <a:rPr lang="en-US" altLang="ru-RU" sz="2800">
                <a:solidFill>
                  <a:schemeClr val="tx1"/>
                </a:solidFill>
                <a:sym typeface="Calibri" panose="020F0502020204030204"/>
              </a:rPr>
            </a:br>
            <a:r>
              <a:rPr lang="ru-RU" altLang="en-US" sz="2800">
                <a:solidFill>
                  <a:schemeClr val="tx1"/>
                </a:solidFill>
                <a:sym typeface="Calibri" panose="020F0502020204030204"/>
              </a:rPr>
              <a:t>-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развивать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коммуникацию</a:t>
            </a:r>
            <a:r>
              <a:rPr lang="" altLang="en-US" sz="2800">
                <a:solidFill>
                  <a:schemeClr val="tx1"/>
                </a:solidFill>
                <a:sym typeface="Calibri" panose="020F0502020204030204"/>
              </a:rPr>
              <a:t> 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—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обсуждение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в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группе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,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аргументация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своей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точки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зрения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;</a:t>
            </a:r>
            <a:br>
              <a:rPr lang="en-US" altLang="ru-RU" sz="2800">
                <a:solidFill>
                  <a:schemeClr val="tx1"/>
                </a:solidFill>
                <a:sym typeface="Calibri" panose="020F0502020204030204"/>
              </a:rPr>
            </a:br>
            <a:r>
              <a:rPr lang="ru-RU" altLang="en-US" sz="2800">
                <a:solidFill>
                  <a:schemeClr val="tx1"/>
                </a:solidFill>
                <a:sym typeface="Calibri" panose="020F0502020204030204"/>
              </a:rPr>
              <a:t>-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применять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знания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на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практике</a:t>
            </a:r>
            <a:r>
              <a:rPr lang="" altLang="en-US" sz="2800">
                <a:solidFill>
                  <a:schemeClr val="tx1"/>
                </a:solidFill>
                <a:sym typeface="Calibri" panose="020F0502020204030204"/>
              </a:rPr>
              <a:t> 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—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перенос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выводов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из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кейса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в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реальную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жизнь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;</a:t>
            </a:r>
            <a:br>
              <a:rPr lang="en-US" altLang="ru-RU" sz="2800">
                <a:solidFill>
                  <a:schemeClr val="tx1"/>
                </a:solidFill>
                <a:sym typeface="Calibri" panose="020F0502020204030204"/>
              </a:rPr>
            </a:br>
            <a:r>
              <a:rPr lang="ru-RU" altLang="en-US" sz="2800">
                <a:solidFill>
                  <a:schemeClr val="tx1"/>
                </a:solidFill>
                <a:sym typeface="Calibri" panose="020F0502020204030204"/>
              </a:rPr>
              <a:t>-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снизить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тревожность</a:t>
            </a:r>
            <a:r>
              <a:rPr lang="" altLang="en-US" sz="2800">
                <a:solidFill>
                  <a:schemeClr val="tx1"/>
                </a:solidFill>
                <a:sym typeface="Calibri" panose="020F0502020204030204"/>
              </a:rPr>
              <a:t> 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—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через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обсуждение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ошибок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(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на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примере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Пети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)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дети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понимают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,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что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ошибки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—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часть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 </a:t>
            </a:r>
            <a:r>
              <a:rPr lang="en-US" altLang="en-US" sz="2800">
                <a:solidFill>
                  <a:schemeClr val="tx1"/>
                </a:solidFill>
                <a:sym typeface="Calibri" panose="020F0502020204030204"/>
              </a:rPr>
              <a:t>процесса</a:t>
            </a:r>
            <a:r>
              <a:rPr lang="en-US" altLang="ru-RU" sz="2800">
                <a:solidFill>
                  <a:schemeClr val="tx1"/>
                </a:solidFill>
                <a:sym typeface="Calibri" panose="020F0502020204030204"/>
              </a:rPr>
              <a:t>.</a:t>
            </a:r>
            <a:endParaRPr lang="en-US" altLang="ru-RU" sz="2800" i="1">
              <a:solidFill>
                <a:schemeClr val="tx1"/>
              </a:solidFill>
              <a:sym typeface="Calibri" panose="020F0502020204030204"/>
            </a:endParaRPr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2215" y="1268730"/>
            <a:ext cx="3053080" cy="32365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>
            <p:ph type="title" idx="4294967295"/>
          </p:nvPr>
        </p:nvSpPr>
        <p:spPr>
          <a:xfrm>
            <a:off x="114300" y="965200"/>
            <a:ext cx="11155045" cy="84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</a:pPr>
            <a:r>
              <a:rPr lang="ru-RU"/>
              <a:t>               Применение приема на уроке</a:t>
            </a:r>
            <a:endParaRPr lang="ru-RU"/>
          </a:p>
        </p:txBody>
      </p:sp>
      <p:sp>
        <p:nvSpPr>
          <p:cNvPr id="119" name="Google Shape;119;p4"/>
          <p:cNvSpPr txBox="1"/>
          <p:nvPr>
            <p:ph type="body" idx="4294967295"/>
          </p:nvPr>
        </p:nvSpPr>
        <p:spPr>
          <a:xfrm>
            <a:off x="92075" y="2028825"/>
            <a:ext cx="11705590" cy="3840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10000" b="1"/>
              <a:t>Вводная</a:t>
            </a:r>
            <a:r>
              <a:rPr lang="en-US" altLang="ru-RU" sz="10000" b="1"/>
              <a:t> </a:t>
            </a:r>
            <a:r>
              <a:rPr lang="en-US" altLang="en-US" sz="10000" b="1"/>
              <a:t>часть</a:t>
            </a:r>
            <a:r>
              <a:rPr lang="en-US" altLang="ru-RU" sz="10000" b="1"/>
              <a:t> (5</a:t>
            </a:r>
            <a:r>
              <a:rPr lang="" altLang="en-US" sz="10000" b="1"/>
              <a:t> </a:t>
            </a:r>
            <a:r>
              <a:rPr lang="en-US" altLang="en-US" sz="10000" b="1"/>
              <a:t>мин</a:t>
            </a:r>
            <a:r>
              <a:rPr lang="en-US" altLang="ru-RU" sz="10000" b="1"/>
              <a:t>)</a:t>
            </a:r>
            <a:endParaRPr lang="en-US" altLang="ru-RU" sz="10000" b="1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10000"/>
              <a:t>П</a:t>
            </a:r>
            <a:r>
              <a:rPr lang="en-US" altLang="en-US" sz="10000"/>
              <a:t>риветствие</a:t>
            </a:r>
            <a:r>
              <a:rPr lang="en-US" altLang="ru-RU" sz="10000"/>
              <a:t>, </a:t>
            </a:r>
            <a:r>
              <a:rPr lang="en-US" altLang="en-US" sz="10000"/>
              <a:t>постановка</a:t>
            </a:r>
            <a:r>
              <a:rPr lang="en-US" altLang="ru-RU" sz="10000"/>
              <a:t> </a:t>
            </a:r>
            <a:r>
              <a:rPr lang="en-US" altLang="en-US" sz="10000"/>
              <a:t>цели</a:t>
            </a:r>
            <a:r>
              <a:rPr lang="en-US" altLang="ru-RU" sz="10000"/>
              <a:t>;</a:t>
            </a:r>
            <a:endParaRPr lang="en-US" altLang="ru-RU" sz="10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10000"/>
              <a:t>К</a:t>
            </a:r>
            <a:r>
              <a:rPr lang="en-US" altLang="en-US" sz="10000"/>
              <a:t>раткий</a:t>
            </a:r>
            <a:r>
              <a:rPr lang="en-US" altLang="ru-RU" sz="10000"/>
              <a:t> </a:t>
            </a:r>
            <a:r>
              <a:rPr lang="en-US" altLang="en-US" sz="10000"/>
              <a:t>опрос</a:t>
            </a:r>
            <a:r>
              <a:rPr lang="en-US" altLang="ru-RU" sz="10000"/>
              <a:t>: </a:t>
            </a:r>
            <a:r>
              <a:rPr lang="" altLang="en-US" sz="10000"/>
              <a:t>«</a:t>
            </a:r>
            <a:r>
              <a:rPr lang="en-US" altLang="en-US" sz="10000"/>
              <a:t>Кто</a:t>
            </a:r>
            <a:r>
              <a:rPr lang="en-US" altLang="ru-RU" sz="10000"/>
              <a:t> </a:t>
            </a:r>
            <a:r>
              <a:rPr lang="en-US" altLang="en-US" sz="10000"/>
              <a:t>знает</a:t>
            </a:r>
            <a:r>
              <a:rPr lang="en-US" altLang="ru-RU" sz="10000"/>
              <a:t>, </a:t>
            </a:r>
            <a:r>
              <a:rPr lang="en-US" altLang="en-US" sz="10000"/>
              <a:t>что</a:t>
            </a:r>
            <a:r>
              <a:rPr lang="en-US" altLang="ru-RU" sz="10000"/>
              <a:t> </a:t>
            </a:r>
            <a:r>
              <a:rPr lang="en-US" altLang="en-US" sz="10000"/>
              <a:t>такое</a:t>
            </a:r>
            <a:r>
              <a:rPr lang="en-US" altLang="ru-RU" sz="10000"/>
              <a:t> </a:t>
            </a:r>
            <a:r>
              <a:rPr lang="en-US" altLang="en-US" sz="10000"/>
              <a:t>закаливание</a:t>
            </a:r>
            <a:r>
              <a:rPr lang="en-US" altLang="ru-RU" sz="10000"/>
              <a:t>?</a:t>
            </a:r>
            <a:r>
              <a:rPr lang="" altLang="en-US" sz="10000"/>
              <a:t>»</a:t>
            </a:r>
            <a:r>
              <a:rPr lang="en-US" altLang="ru-RU" sz="10000"/>
              <a:t>;</a:t>
            </a:r>
            <a:endParaRPr lang="en-US" altLang="ru-RU" sz="10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10000"/>
              <a:t>Ф</a:t>
            </a:r>
            <a:r>
              <a:rPr lang="en-US" altLang="en-US" sz="10000"/>
              <a:t>ормулировка</a:t>
            </a:r>
            <a:r>
              <a:rPr lang="en-US" altLang="ru-RU" sz="10000"/>
              <a:t> </a:t>
            </a:r>
            <a:r>
              <a:rPr lang="en-US" altLang="en-US" sz="10000"/>
              <a:t>проблемы</a:t>
            </a:r>
            <a:r>
              <a:rPr lang="en-US" altLang="ru-RU" sz="10000"/>
              <a:t>: </a:t>
            </a:r>
            <a:r>
              <a:rPr lang="" altLang="en-US" sz="10000"/>
              <a:t>«</a:t>
            </a:r>
            <a:r>
              <a:rPr lang="en-US" altLang="en-US" sz="10000"/>
              <a:t>Как</a:t>
            </a:r>
            <a:r>
              <a:rPr lang="en-US" altLang="ru-RU" sz="10000"/>
              <a:t> </a:t>
            </a:r>
            <a:r>
              <a:rPr lang="en-US" altLang="en-US" sz="10000"/>
              <a:t>правильно</a:t>
            </a:r>
            <a:r>
              <a:rPr lang="en-US" altLang="ru-RU" sz="10000"/>
              <a:t> </a:t>
            </a:r>
            <a:r>
              <a:rPr lang="en-US" altLang="en-US" sz="10000"/>
              <a:t>закаляться</a:t>
            </a:r>
            <a:r>
              <a:rPr lang="en-US" altLang="ru-RU" sz="10000"/>
              <a:t>, </a:t>
            </a:r>
            <a:r>
              <a:rPr lang="en-US" altLang="en-US" sz="10000"/>
              <a:t>чтобы</a:t>
            </a:r>
            <a:r>
              <a:rPr lang="en-US" altLang="ru-RU" sz="10000"/>
              <a:t> </a:t>
            </a:r>
            <a:r>
              <a:rPr lang="en-US" altLang="en-US" sz="10000"/>
              <a:t>не</a:t>
            </a:r>
            <a:r>
              <a:rPr lang="en-US" altLang="ru-RU" sz="10000"/>
              <a:t> </a:t>
            </a:r>
            <a:r>
              <a:rPr lang="en-US" altLang="en-US" sz="10000"/>
              <a:t>заболеть</a:t>
            </a:r>
            <a:r>
              <a:rPr lang="en-US" altLang="ru-RU" sz="10000"/>
              <a:t>?</a:t>
            </a:r>
            <a:r>
              <a:rPr lang="" altLang="en-US" sz="10000"/>
              <a:t>»</a:t>
            </a:r>
            <a:r>
              <a:rPr lang="en-US" altLang="ru-RU" sz="10000"/>
              <a:t>.</a:t>
            </a:r>
            <a:endParaRPr lang="en-US" altLang="ru-RU" sz="10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ru-RU" sz="10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10000" b="1"/>
              <a:t>Основная</a:t>
            </a:r>
            <a:r>
              <a:rPr lang="en-US" altLang="ru-RU" sz="10000" b="1"/>
              <a:t> </a:t>
            </a:r>
            <a:r>
              <a:rPr lang="en-US" altLang="en-US" sz="10000" b="1"/>
              <a:t>часть</a:t>
            </a:r>
            <a:r>
              <a:rPr lang="en-US" altLang="ru-RU" sz="10000" b="1"/>
              <a:t> (</a:t>
            </a:r>
            <a:r>
              <a:rPr lang="ru-RU" altLang="en-US" sz="10000" b="1"/>
              <a:t>20</a:t>
            </a:r>
            <a:r>
              <a:rPr lang="" altLang="en-US" sz="10000" b="1"/>
              <a:t> </a:t>
            </a:r>
            <a:r>
              <a:rPr lang="en-US" altLang="en-US" sz="10000" b="1"/>
              <a:t>мин</a:t>
            </a:r>
            <a:r>
              <a:rPr lang="en-US" altLang="ru-RU" sz="10000" b="1"/>
              <a:t>)</a:t>
            </a:r>
            <a:endParaRPr lang="en-US" altLang="ru-RU" sz="10000" b="1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10000"/>
              <a:t>Р</a:t>
            </a:r>
            <a:r>
              <a:rPr lang="en-US" altLang="en-US" sz="10000"/>
              <a:t>ассказ</a:t>
            </a:r>
            <a:r>
              <a:rPr lang="en-US" altLang="ru-RU" sz="10000"/>
              <a:t> </a:t>
            </a:r>
            <a:r>
              <a:rPr lang="en-US" altLang="en-US" sz="10000"/>
              <a:t>о</a:t>
            </a:r>
            <a:r>
              <a:rPr lang="en-US" altLang="ru-RU" sz="10000"/>
              <a:t> </a:t>
            </a:r>
            <a:r>
              <a:rPr lang="en-US" altLang="en-US" sz="10000"/>
              <a:t>принципах</a:t>
            </a:r>
            <a:r>
              <a:rPr lang="en-US" altLang="ru-RU" sz="10000"/>
              <a:t> </a:t>
            </a:r>
            <a:r>
              <a:rPr lang="en-US" altLang="en-US" sz="10000"/>
              <a:t>закаливания</a:t>
            </a:r>
            <a:r>
              <a:rPr lang="en-US" altLang="ru-RU" sz="10000"/>
              <a:t> (</a:t>
            </a:r>
            <a:r>
              <a:rPr lang="en-US" altLang="en-US" sz="10000"/>
              <a:t>постепенность</a:t>
            </a:r>
            <a:r>
              <a:rPr lang="en-US" altLang="ru-RU" sz="10000"/>
              <a:t>, </a:t>
            </a:r>
            <a:r>
              <a:rPr lang="en-US" altLang="en-US" sz="10000"/>
              <a:t>систематичность</a:t>
            </a:r>
            <a:r>
              <a:rPr lang="en-US" altLang="ru-RU" sz="10000"/>
              <a:t>, </a:t>
            </a:r>
            <a:r>
              <a:rPr lang="en-US" altLang="en-US" sz="10000"/>
              <a:t>учёт</a:t>
            </a:r>
            <a:r>
              <a:rPr lang="en-US" altLang="ru-RU" sz="10000"/>
              <a:t> </a:t>
            </a:r>
            <a:r>
              <a:rPr lang="en-US" altLang="en-US" sz="10000"/>
              <a:t>индивидуальных</a:t>
            </a:r>
            <a:r>
              <a:rPr lang="en-US" altLang="ru-RU" sz="10000"/>
              <a:t> </a:t>
            </a:r>
            <a:r>
              <a:rPr lang="en-US" altLang="en-US" sz="10000"/>
              <a:t>особенностей</a:t>
            </a:r>
            <a:r>
              <a:rPr lang="en-US" altLang="ru-RU" sz="10000"/>
              <a:t>);</a:t>
            </a:r>
            <a:r>
              <a:rPr lang="ru-RU" altLang="en-US" sz="10000"/>
              <a:t> </a:t>
            </a:r>
            <a:r>
              <a:rPr lang="en-US" altLang="en-US" sz="10000"/>
              <a:t>разбор</a:t>
            </a:r>
            <a:r>
              <a:rPr lang="en-US" altLang="ru-RU" sz="10000"/>
              <a:t> </a:t>
            </a:r>
            <a:r>
              <a:rPr lang="en-US" altLang="en-US" sz="10000"/>
              <a:t>кейса</a:t>
            </a:r>
            <a:r>
              <a:rPr lang="en-US" altLang="ru-RU" sz="10000"/>
              <a:t> (</a:t>
            </a:r>
            <a:r>
              <a:rPr lang="en-US" altLang="en-US" sz="10000"/>
              <a:t>вопросы</a:t>
            </a:r>
            <a:r>
              <a:rPr lang="en-US" altLang="ru-RU" sz="10000"/>
              <a:t> + </a:t>
            </a:r>
            <a:r>
              <a:rPr lang="en-US" altLang="en-US" sz="10000"/>
              <a:t>обсуждение</a:t>
            </a:r>
            <a:r>
              <a:rPr lang="en-US" altLang="ru-RU" sz="10000"/>
              <a:t>);</a:t>
            </a:r>
            <a:endParaRPr lang="en-US" altLang="ru-RU" sz="10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10000"/>
              <a:t>Г</a:t>
            </a:r>
            <a:r>
              <a:rPr lang="en-US" altLang="en-US" sz="10000"/>
              <a:t>рупповая</a:t>
            </a:r>
            <a:r>
              <a:rPr lang="en-US" altLang="ru-RU" sz="10000"/>
              <a:t> </a:t>
            </a:r>
            <a:r>
              <a:rPr lang="en-US" altLang="en-US" sz="10000"/>
              <a:t>работа</a:t>
            </a:r>
            <a:r>
              <a:rPr lang="en-US" altLang="ru-RU" sz="10000"/>
              <a:t>: </a:t>
            </a:r>
            <a:r>
              <a:rPr lang="en-US" altLang="en-US" sz="10000"/>
              <a:t>составление</a:t>
            </a:r>
            <a:r>
              <a:rPr lang="en-US" altLang="ru-RU" sz="10000"/>
              <a:t> </a:t>
            </a:r>
            <a:r>
              <a:rPr lang="" altLang="en-US" sz="10000"/>
              <a:t>«</a:t>
            </a:r>
            <a:r>
              <a:rPr lang="en-US" altLang="en-US" sz="10000"/>
              <a:t>Правил</a:t>
            </a:r>
            <a:r>
              <a:rPr lang="en-US" altLang="ru-RU" sz="10000"/>
              <a:t> </a:t>
            </a:r>
            <a:r>
              <a:rPr lang="en-US" altLang="en-US" sz="10000"/>
              <a:t>закаливания</a:t>
            </a:r>
            <a:r>
              <a:rPr lang="" altLang="en-US" sz="10000"/>
              <a:t>»</a:t>
            </a:r>
            <a:r>
              <a:rPr lang="ru-RU" sz="10000"/>
              <a:t>;</a:t>
            </a:r>
            <a:endParaRPr lang="en-US" altLang="ru-RU" sz="10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10000"/>
              <a:t>Д</a:t>
            </a:r>
            <a:r>
              <a:rPr lang="en-US" altLang="en-US" sz="10000"/>
              <a:t>емонстрация</a:t>
            </a:r>
            <a:r>
              <a:rPr lang="en-US" altLang="ru-RU" sz="10000"/>
              <a:t> </a:t>
            </a:r>
            <a:r>
              <a:rPr lang="en-US" altLang="en-US" sz="10000"/>
              <a:t>простых</a:t>
            </a:r>
            <a:r>
              <a:rPr lang="en-US" altLang="ru-RU" sz="10000"/>
              <a:t> </a:t>
            </a:r>
            <a:r>
              <a:rPr lang="en-US" altLang="en-US" sz="10000"/>
              <a:t>методов</a:t>
            </a:r>
            <a:r>
              <a:rPr lang="en-US" altLang="ru-RU" sz="10000"/>
              <a:t> (</a:t>
            </a:r>
            <a:r>
              <a:rPr lang="en-US" altLang="en-US" sz="10000"/>
              <a:t>обтирание</a:t>
            </a:r>
            <a:r>
              <a:rPr lang="en-US" altLang="ru-RU" sz="10000"/>
              <a:t> </a:t>
            </a:r>
            <a:r>
              <a:rPr lang="en-US" altLang="en-US" sz="10000"/>
              <a:t>полотенцем</a:t>
            </a:r>
            <a:r>
              <a:rPr lang="en-US" altLang="ru-RU" sz="10000"/>
              <a:t>, </a:t>
            </a:r>
            <a:r>
              <a:rPr lang="en-US" altLang="en-US" sz="10000"/>
              <a:t>ходьба</a:t>
            </a:r>
            <a:r>
              <a:rPr lang="en-US" altLang="ru-RU" sz="10000"/>
              <a:t> </a:t>
            </a:r>
            <a:r>
              <a:rPr lang="en-US" altLang="en-US" sz="10000"/>
              <a:t>босиком</a:t>
            </a:r>
            <a:r>
              <a:rPr lang="en-US" altLang="ru-RU" sz="10000"/>
              <a:t> </a:t>
            </a:r>
            <a:r>
              <a:rPr lang="en-US" altLang="en-US" sz="10000"/>
              <a:t>по</a:t>
            </a:r>
            <a:r>
              <a:rPr lang="en-US" altLang="ru-RU" sz="10000"/>
              <a:t> </a:t>
            </a:r>
            <a:r>
              <a:rPr lang="en-US" altLang="en-US" sz="10000"/>
              <a:t>классу</a:t>
            </a:r>
            <a:r>
              <a:rPr lang="en-US" altLang="ru-RU" sz="10000"/>
              <a:t>).</a:t>
            </a:r>
            <a:endParaRPr lang="en-US" altLang="ru-RU" sz="1000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ru-RU" sz="10000"/>
              <a:t> </a:t>
            </a:r>
            <a:endParaRPr lang="en-US" altLang="ru-RU" sz="10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>
            <p:ph type="title" idx="4294967295"/>
          </p:nvPr>
        </p:nvSpPr>
        <p:spPr>
          <a:xfrm>
            <a:off x="114300" y="965200"/>
            <a:ext cx="11155045" cy="972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</a:pPr>
            <a:r>
              <a:rPr lang="ru-RU"/>
              <a:t>               Применение приема на уроке</a:t>
            </a:r>
            <a:endParaRPr lang="ru-RU"/>
          </a:p>
        </p:txBody>
      </p:sp>
      <p:sp>
        <p:nvSpPr>
          <p:cNvPr id="119" name="Google Shape;119;p4"/>
          <p:cNvSpPr txBox="1"/>
          <p:nvPr>
            <p:ph type="body" idx="4294967295"/>
          </p:nvPr>
        </p:nvSpPr>
        <p:spPr>
          <a:xfrm>
            <a:off x="92075" y="2253615"/>
            <a:ext cx="11705590" cy="3615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3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8335" b="1"/>
              <a:t>Заключительная</a:t>
            </a:r>
            <a:r>
              <a:rPr lang="en-US" altLang="ru-RU" sz="8335" b="1"/>
              <a:t> </a:t>
            </a:r>
            <a:r>
              <a:rPr lang="en-US" altLang="en-US" sz="8335" b="1"/>
              <a:t>часть</a:t>
            </a:r>
            <a:r>
              <a:rPr lang="en-US" altLang="ru-RU" sz="8335" b="1"/>
              <a:t> (5–10</a:t>
            </a:r>
            <a:r>
              <a:rPr lang="" altLang="en-US" sz="8335" b="1"/>
              <a:t> </a:t>
            </a:r>
            <a:r>
              <a:rPr lang="en-US" altLang="en-US" sz="8335" b="1"/>
              <a:t>мин</a:t>
            </a:r>
            <a:r>
              <a:rPr lang="en-US" altLang="ru-RU" sz="8335" b="1"/>
              <a:t>)</a:t>
            </a:r>
            <a:endParaRPr lang="en-US" altLang="ru-RU" sz="8335" b="1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8335"/>
              <a:t>П</a:t>
            </a:r>
            <a:r>
              <a:rPr lang="en-US" altLang="en-US" sz="8335"/>
              <a:t>одведение</a:t>
            </a:r>
            <a:r>
              <a:rPr lang="en-US" altLang="ru-RU" sz="8335"/>
              <a:t> </a:t>
            </a:r>
            <a:r>
              <a:rPr lang="en-US" altLang="en-US" sz="8335"/>
              <a:t>итогов</a:t>
            </a:r>
            <a:r>
              <a:rPr lang="en-US" altLang="ru-RU" sz="8335"/>
              <a:t>: </a:t>
            </a:r>
            <a:r>
              <a:rPr lang="" altLang="en-US" sz="8335"/>
              <a:t>«</a:t>
            </a:r>
            <a:r>
              <a:rPr lang="en-US" altLang="en-US" sz="8335"/>
              <a:t>Что</a:t>
            </a:r>
            <a:r>
              <a:rPr lang="en-US" altLang="ru-RU" sz="8335"/>
              <a:t> </a:t>
            </a:r>
            <a:r>
              <a:rPr lang="en-US" altLang="en-US" sz="8335"/>
              <a:t>нового</a:t>
            </a:r>
            <a:r>
              <a:rPr lang="en-US" altLang="ru-RU" sz="8335"/>
              <a:t> </a:t>
            </a:r>
            <a:r>
              <a:rPr lang="en-US" altLang="en-US" sz="8335"/>
              <a:t>узнали</a:t>
            </a:r>
            <a:r>
              <a:rPr lang="en-US" altLang="ru-RU" sz="8335"/>
              <a:t>? </a:t>
            </a:r>
            <a:r>
              <a:rPr lang="en-US" altLang="en-US" sz="8335"/>
              <a:t>Что</a:t>
            </a:r>
            <a:r>
              <a:rPr lang="en-US" altLang="ru-RU" sz="8335"/>
              <a:t> </a:t>
            </a:r>
            <a:r>
              <a:rPr lang="en-US" altLang="en-US" sz="8335"/>
              <a:t>будем</a:t>
            </a:r>
            <a:r>
              <a:rPr lang="en-US" altLang="ru-RU" sz="8335"/>
              <a:t> </a:t>
            </a:r>
            <a:r>
              <a:rPr lang="en-US" altLang="en-US" sz="8335"/>
              <a:t>применять</a:t>
            </a:r>
            <a:r>
              <a:rPr lang="en-US" altLang="ru-RU" sz="8335"/>
              <a:t>?</a:t>
            </a:r>
            <a:r>
              <a:rPr lang="" altLang="en-US" sz="8335"/>
              <a:t>»</a:t>
            </a:r>
            <a:r>
              <a:rPr lang="en-US" altLang="ru-RU" sz="8335"/>
              <a:t>;</a:t>
            </a:r>
            <a:endParaRPr lang="en-US" altLang="ru-RU" sz="8335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8335"/>
              <a:t>Р</a:t>
            </a:r>
            <a:r>
              <a:rPr lang="en-US" altLang="en-US" sz="8335"/>
              <a:t>ефлексия</a:t>
            </a:r>
            <a:r>
              <a:rPr lang="en-US" altLang="ru-RU" sz="8335"/>
              <a:t>: </a:t>
            </a:r>
            <a:r>
              <a:rPr lang="" altLang="en-US" sz="8335"/>
              <a:t>«</a:t>
            </a:r>
            <a:r>
              <a:rPr lang="en-US" altLang="en-US" sz="8335"/>
              <a:t>Нарисуй</a:t>
            </a:r>
            <a:r>
              <a:rPr lang="en-US" altLang="ru-RU" sz="8335"/>
              <a:t> </a:t>
            </a:r>
            <a:r>
              <a:rPr lang="en-US" altLang="en-US" sz="8335"/>
              <a:t>смайлик</a:t>
            </a:r>
            <a:r>
              <a:rPr lang="en-US" altLang="ru-RU" sz="8335"/>
              <a:t> — </a:t>
            </a:r>
            <a:r>
              <a:rPr lang="en-US" altLang="en-US" sz="8335"/>
              <a:t>насколько</a:t>
            </a:r>
            <a:r>
              <a:rPr lang="en-US" altLang="ru-RU" sz="8335"/>
              <a:t> </a:t>
            </a:r>
            <a:r>
              <a:rPr lang="en-US" altLang="en-US" sz="8335"/>
              <a:t>ты</a:t>
            </a:r>
            <a:r>
              <a:rPr lang="en-US" altLang="ru-RU" sz="8335"/>
              <a:t> </a:t>
            </a:r>
            <a:r>
              <a:rPr lang="en-US" altLang="en-US" sz="8335"/>
              <a:t>готов</a:t>
            </a:r>
            <a:r>
              <a:rPr lang="en-US" altLang="ru-RU" sz="8335"/>
              <a:t> </a:t>
            </a:r>
            <a:r>
              <a:rPr lang="en-US" altLang="en-US" sz="8335"/>
              <a:t>начать</a:t>
            </a:r>
            <a:r>
              <a:rPr lang="en-US" altLang="ru-RU" sz="8335"/>
              <a:t> </a:t>
            </a:r>
            <a:r>
              <a:rPr lang="en-US" altLang="en-US" sz="8335"/>
              <a:t>закаляться</a:t>
            </a:r>
            <a:r>
              <a:rPr lang="en-US" altLang="ru-RU" sz="8335"/>
              <a:t>?</a:t>
            </a:r>
            <a:r>
              <a:rPr lang="" altLang="en-US" sz="8335"/>
              <a:t>»</a:t>
            </a:r>
            <a:r>
              <a:rPr lang="en-US" altLang="ru-RU" sz="8335"/>
              <a:t>;</a:t>
            </a:r>
            <a:endParaRPr lang="en-US" altLang="ru-RU" sz="8335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8335"/>
              <a:t>Д</a:t>
            </a:r>
            <a:r>
              <a:rPr lang="en-US" altLang="en-US" sz="8335"/>
              <a:t>омашнее</a:t>
            </a:r>
            <a:r>
              <a:rPr lang="en-US" altLang="ru-RU" sz="8335"/>
              <a:t> </a:t>
            </a:r>
            <a:r>
              <a:rPr lang="en-US" altLang="en-US" sz="8335"/>
              <a:t>задание</a:t>
            </a:r>
            <a:r>
              <a:rPr lang="en-US" altLang="ru-RU" sz="8335"/>
              <a:t>: </a:t>
            </a:r>
            <a:r>
              <a:rPr lang="en-US" altLang="en-US" sz="8335"/>
              <a:t>рассказать</a:t>
            </a:r>
            <a:r>
              <a:rPr lang="en-US" altLang="ru-RU" sz="8335"/>
              <a:t> </a:t>
            </a:r>
            <a:r>
              <a:rPr lang="en-US" altLang="en-US" sz="8335"/>
              <a:t>родителям</a:t>
            </a:r>
            <a:r>
              <a:rPr lang="en-US" altLang="ru-RU" sz="8335"/>
              <a:t> </a:t>
            </a:r>
            <a:r>
              <a:rPr lang="en-US" altLang="en-US" sz="8335"/>
              <a:t>о</a:t>
            </a:r>
            <a:r>
              <a:rPr lang="en-US" altLang="ru-RU" sz="8335"/>
              <a:t> </a:t>
            </a:r>
            <a:r>
              <a:rPr lang="" altLang="en-US" sz="8335"/>
              <a:t>«</a:t>
            </a:r>
            <a:r>
              <a:rPr lang="en-US" altLang="en-US" sz="8335"/>
              <a:t>Правилах</a:t>
            </a:r>
            <a:r>
              <a:rPr lang="en-US" altLang="ru-RU" sz="8335"/>
              <a:t> </a:t>
            </a:r>
            <a:r>
              <a:rPr lang="en-US" altLang="en-US" sz="8335"/>
              <a:t>закаливания</a:t>
            </a:r>
            <a:r>
              <a:rPr lang="" altLang="en-US" sz="8335"/>
              <a:t>»</a:t>
            </a:r>
            <a:r>
              <a:rPr lang="en-US" altLang="ru-RU" sz="8335"/>
              <a:t>.</a:t>
            </a:r>
            <a:endParaRPr lang="en-US" altLang="ru-RU" sz="8335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8335"/>
              <a:t>Наглядные</a:t>
            </a:r>
            <a:r>
              <a:rPr lang="en-US" altLang="ru-RU" sz="8335"/>
              <a:t> </a:t>
            </a:r>
            <a:r>
              <a:rPr lang="en-US" altLang="en-US" sz="8335"/>
              <a:t>материалы</a:t>
            </a:r>
            <a:r>
              <a:rPr lang="en-US" altLang="ru-RU" sz="8335"/>
              <a:t>:</a:t>
            </a:r>
            <a:endParaRPr lang="en-US" altLang="ru-RU" sz="8335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8335"/>
              <a:t>П</a:t>
            </a:r>
            <a:r>
              <a:rPr lang="en-US" altLang="en-US" sz="8335"/>
              <a:t>резентация</a:t>
            </a:r>
            <a:r>
              <a:rPr lang="en-US" altLang="ru-RU" sz="8335"/>
              <a:t> </a:t>
            </a:r>
            <a:r>
              <a:rPr lang="en-US" altLang="en-US" sz="8335"/>
              <a:t>с</a:t>
            </a:r>
            <a:r>
              <a:rPr lang="en-US" altLang="ru-RU" sz="8335"/>
              <a:t> </a:t>
            </a:r>
            <a:r>
              <a:rPr lang="en-US" altLang="en-US" sz="8335"/>
              <a:t>иллюстрациями</a:t>
            </a:r>
            <a:r>
              <a:rPr lang="en-US" altLang="ru-RU" sz="8335"/>
              <a:t> (</a:t>
            </a:r>
            <a:r>
              <a:rPr lang="en-US" altLang="en-US" sz="8335"/>
              <a:t>фото</a:t>
            </a:r>
            <a:r>
              <a:rPr lang="en-US" altLang="ru-RU" sz="8335"/>
              <a:t> </a:t>
            </a:r>
            <a:r>
              <a:rPr lang="en-US" altLang="en-US" sz="8335"/>
              <a:t>закаливающих</a:t>
            </a:r>
            <a:r>
              <a:rPr lang="en-US" altLang="ru-RU" sz="8335"/>
              <a:t> </a:t>
            </a:r>
            <a:r>
              <a:rPr lang="en-US" altLang="en-US" sz="8335"/>
              <a:t>процедур</a:t>
            </a:r>
            <a:r>
              <a:rPr lang="en-US" altLang="ru-RU" sz="8335"/>
              <a:t>, </a:t>
            </a:r>
            <a:r>
              <a:rPr lang="en-US" altLang="en-US" sz="8335"/>
              <a:t>схемы</a:t>
            </a:r>
            <a:r>
              <a:rPr lang="en-US" altLang="ru-RU" sz="8335"/>
              <a:t> </a:t>
            </a:r>
            <a:r>
              <a:rPr lang="en-US" altLang="en-US" sz="8335"/>
              <a:t>температур</a:t>
            </a:r>
            <a:r>
              <a:rPr lang="en-US" altLang="ru-RU" sz="8335"/>
              <a:t>);</a:t>
            </a:r>
            <a:endParaRPr lang="en-US" altLang="ru-RU" sz="8335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8335"/>
              <a:t>карточки</a:t>
            </a:r>
            <a:r>
              <a:rPr lang="en-US" altLang="ru-RU" sz="8335"/>
              <a:t> </a:t>
            </a:r>
            <a:r>
              <a:rPr lang="en-US" altLang="en-US" sz="8335"/>
              <a:t>с</a:t>
            </a:r>
            <a:r>
              <a:rPr lang="en-US" altLang="ru-RU" sz="8335"/>
              <a:t> </a:t>
            </a:r>
            <a:r>
              <a:rPr lang="en-US" altLang="en-US" sz="8335"/>
              <a:t>правилами</a:t>
            </a:r>
            <a:r>
              <a:rPr lang="en-US" altLang="ru-RU" sz="8335"/>
              <a:t> </a:t>
            </a:r>
            <a:r>
              <a:rPr lang="en-US" altLang="en-US" sz="8335"/>
              <a:t>закаливания</a:t>
            </a:r>
            <a:r>
              <a:rPr lang="en-US" altLang="ru-RU" sz="8335"/>
              <a:t>;</a:t>
            </a:r>
            <a:endParaRPr lang="en-US" altLang="ru-RU" sz="8335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8335"/>
              <a:t>смайлики</a:t>
            </a:r>
            <a:r>
              <a:rPr lang="en-US" altLang="ru-RU" sz="8335"/>
              <a:t> </a:t>
            </a:r>
            <a:r>
              <a:rPr lang="en-US" altLang="en-US" sz="8335"/>
              <a:t>для</a:t>
            </a:r>
            <a:r>
              <a:rPr lang="en-US" altLang="ru-RU" sz="8335"/>
              <a:t> </a:t>
            </a:r>
            <a:r>
              <a:rPr lang="en-US" altLang="en-US" sz="8335"/>
              <a:t>рефлексии</a:t>
            </a:r>
            <a:endParaRPr lang="en-US" altLang="en-US" sz="8335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ru-RU" sz="8000"/>
              <a:t> </a:t>
            </a:r>
            <a:endParaRPr lang="en-US" alt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5245</Words>
  <Application>WPS Presentation</Application>
  <PresentationFormat/>
  <Paragraphs>111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SimSun</vt:lpstr>
      <vt:lpstr>Wingdings</vt:lpstr>
      <vt:lpstr>Arial</vt:lpstr>
      <vt:lpstr>Calibri</vt:lpstr>
      <vt:lpstr>Calibri</vt:lpstr>
      <vt:lpstr>Microsoft YaHei</vt:lpstr>
      <vt:lpstr>Arial Unicode MS</vt:lpstr>
      <vt:lpstr>Symbol</vt:lpstr>
      <vt:lpstr>1_Тема Office</vt:lpstr>
      <vt:lpstr>PowerPoint 演示文稿</vt:lpstr>
      <vt:lpstr>Краткое описание опыта</vt:lpstr>
      <vt:lpstr>                 Кейс метод</vt:lpstr>
      <vt:lpstr>                 Кейс метод</vt:lpstr>
      <vt:lpstr>                 Кейс метод</vt:lpstr>
      <vt:lpstr>                 Кейс метод</vt:lpstr>
      <vt:lpstr>тема урока:«Закаливание организма. Душ как средство укрепления здоровья»  Класс: 3  Предмет:  физическая культура Этап урока, на котором проведена апробация: первая половина урока и закрепление в конце урока </vt:lpstr>
      <vt:lpstr>Применение приема на уроке</vt:lpstr>
      <vt:lpstr>               Применение приема на уроке</vt:lpstr>
      <vt:lpstr>               Применение приема на уроке</vt:lpstr>
      <vt:lpstr>               Применение приема на уроке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Наталья Корепин�</cp:lastModifiedBy>
  <cp:revision>8</cp:revision>
  <dcterms:created xsi:type="dcterms:W3CDTF">2026-03-01T18:31:00Z</dcterms:created>
  <dcterms:modified xsi:type="dcterms:W3CDTF">2026-03-31T20:46:30Z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FD63BCFA660D49148CAD359EC382016C_13</vt:lpwstr>
  </property>
  <property fmtid="{D5CDD505-2E9C-101B-9397-08002B2CF9AE}" pid="3" name="KSOProductBuildVer">
    <vt:lpwstr>1049-12.2.0.23196</vt:lpwstr>
  </property>
</Properties>
</file>