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7" r:id="rId5"/>
    <p:sldId id="270" r:id="rId6"/>
    <p:sldId id="269" r:id="rId7"/>
    <p:sldId id="26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11718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53312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62069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22522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Тема «Театрализация как современная педагогическая технология»</a:t>
            </a:r>
            <a:endParaRPr sz="3200" b="0" i="0" u="none" strike="noStrike" cap="none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chemeClr val="accent5">
                  <a:lumMod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chemeClr val="accent5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749575" y="5110680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Коновалова Анастасия Константиновна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  <a:sym typeface="Calibri"/>
              </a:rPr>
              <a:t>Учитель начальных классов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  <a:sym typeface="Calibri"/>
              </a:rPr>
              <a:t>МОУ «Гимназия №56» </a:t>
            </a:r>
            <a:r>
              <a:rPr lang="ru-RU" sz="1800" b="1" i="1" dirty="0" err="1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  <a:sym typeface="Calibri"/>
              </a:rPr>
              <a:t>г.о</a:t>
            </a:r>
            <a:r>
              <a:rPr lang="ru-RU" sz="1800" b="1" i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  <a:sym typeface="Calibri"/>
              </a:rPr>
              <a:t>. Люберцы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chemeClr val="accent5">
                    <a:lumMod val="50000"/>
                  </a:schemeClr>
                </a:solidFill>
                <a:latin typeface="Calibri"/>
                <a:ea typeface="Arial"/>
                <a:cs typeface="Calibri"/>
                <a:sym typeface="Calibri"/>
              </a:rPr>
              <a:t>Наставник: Шестерова Татьяна Валериевна</a:t>
            </a:r>
            <a:endParaRPr sz="1400" b="0" i="0" u="none" strike="noStrike" cap="none" dirty="0">
              <a:solidFill>
                <a:schemeClr val="accent5">
                  <a:lumMod val="50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452703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>
                <a:solidFill>
                  <a:schemeClr val="accent5">
                    <a:lumMod val="50000"/>
                  </a:schemeClr>
                </a:solidFill>
              </a:rPr>
              <a:t>Выводы</a:t>
            </a:r>
            <a:endParaRPr sz="32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76CAE6-9E53-699E-8377-C6AF5786185C}"/>
              </a:ext>
            </a:extLst>
          </p:cNvPr>
          <p:cNvSpPr txBox="1"/>
          <p:nvPr/>
        </p:nvSpPr>
        <p:spPr>
          <a:xfrm>
            <a:off x="277663" y="2240567"/>
            <a:ext cx="1163667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Театрализация — это технология, а не развлечение.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Она работает на конкретные образовательные результаты: мотивацию, понимание материала, развитие УУД.</a:t>
            </a:r>
          </a:p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Начинать можно с малого.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Не обязательно ставить спектакль: 5-минутный этюд, ролевое чтение или «живая картина» уже дают эффект.</a:t>
            </a:r>
          </a:p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Главный ресурс — не реквизит, а методическая продуманность.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Успех зависит от чёткой связи приёма с целью урока и обязательной рефлексии.</a:t>
            </a:r>
          </a:p>
          <a:p>
            <a:pPr indent="450850" algn="just">
              <a:buNone/>
            </a:pPr>
            <a:endParaRPr lang="ru-RU" sz="2800" b="0" i="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402832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solidFill>
                  <a:schemeClr val="accent5">
                    <a:lumMod val="50000"/>
                  </a:schemeClr>
                </a:solidFill>
              </a:rPr>
              <a:t>Краткое описание опыта</a:t>
            </a:r>
            <a:endParaRPr sz="37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421450" y="152396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Цель: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Раскрыть потенциал театрализации как современной педагогической технологии для повышения мотивации обучающихся и развития их ключевых компетенций.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Задачи: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Определить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сущность и отличительные особенности театрализации в образовательном процессе (отличие от просто «игры» или «праздника»).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Продемонстрировать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основные формы и методы использования театрализации на разных этапах занятия/урока.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Обосновать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влияние театрализации на развитие мягких навыков: коммуникации, креативности, эмпатии.</a:t>
            </a:r>
          </a:p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Представить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практические примеры (кейсы) успешной реализации технологии.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4C9E4099-8048-476B-AC1C-5DCCF6A15A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3" t="3730" r="8356" b="4455"/>
          <a:stretch/>
        </p:blipFill>
        <p:spPr bwMode="auto">
          <a:xfrm>
            <a:off x="9030878" y="1663980"/>
            <a:ext cx="3161122" cy="35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solidFill>
                  <a:schemeClr val="accent5">
                    <a:lumMod val="50000"/>
                  </a:schemeClr>
                </a:solidFill>
              </a:rPr>
              <a:t>Теоретическое описание приема</a:t>
            </a:r>
            <a:endParaRPr sz="37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95839" y="1339562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Вызовы современного образования: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Снижение внутренней мотивации обучающихся;</a:t>
            </a: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Потребность в развитии гибких навыков (4К: коммуникация, кооперация, креативность, критическое мышление);</a:t>
            </a: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Запрос на эмоционально вовлекающие форматы обучения.</a:t>
            </a:r>
          </a:p>
          <a:p>
            <a:pPr marL="11430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Почему театрализация?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Синтез игры, творчества и учебной задачи;</a:t>
            </a: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Возможность «прожить» материал, а не просто запомнить;</a:t>
            </a:r>
          </a:p>
          <a:p>
            <a:pPr lvl="1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Естественная среда для развития эмпатии и речи.</a:t>
            </a:r>
          </a:p>
          <a:p>
            <a:pPr lvl="1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571500" lvl="1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«Любите искусство в себе, а не себя в искусстве» К.С. Станиславский</a:t>
            </a:r>
          </a:p>
          <a:p>
            <a:pPr marL="571500" lvl="1" indent="0">
              <a:buNone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0290EE8B-EB55-4B08-BA6E-4F74636C3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4254" y="1062054"/>
            <a:ext cx="11363491" cy="4351338"/>
          </a:xfrm>
        </p:spPr>
        <p:txBody>
          <a:bodyPr/>
          <a:lstStyle/>
          <a:p>
            <a:pPr marL="114300" indent="0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Театрализация — это педагогическая технология, в которой учебное содержание раскрывается через игровые драматизированные формы, импровизацию и ролевое взаимодействие.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F884B997-65CD-4634-821C-431C91B24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335194"/>
              </p:ext>
            </p:extLst>
          </p:nvPr>
        </p:nvGraphicFramePr>
        <p:xfrm>
          <a:off x="414255" y="2548466"/>
          <a:ext cx="11363490" cy="33338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7830">
                  <a:extLst>
                    <a:ext uri="{9D8B030D-6E8A-4147-A177-3AD203B41FA5}">
                      <a16:colId xmlns:a16="http://schemas.microsoft.com/office/drawing/2014/main" val="1595663236"/>
                    </a:ext>
                  </a:extLst>
                </a:gridCol>
                <a:gridCol w="3787830">
                  <a:extLst>
                    <a:ext uri="{9D8B030D-6E8A-4147-A177-3AD203B41FA5}">
                      <a16:colId xmlns:a16="http://schemas.microsoft.com/office/drawing/2014/main" val="1166815493"/>
                    </a:ext>
                  </a:extLst>
                </a:gridCol>
                <a:gridCol w="3787830">
                  <a:extLst>
                    <a:ext uri="{9D8B030D-6E8A-4147-A177-3AD203B41FA5}">
                      <a16:colId xmlns:a16="http://schemas.microsoft.com/office/drawing/2014/main" val="1363308639"/>
                    </a:ext>
                  </a:extLst>
                </a:gridCol>
              </a:tblGrid>
              <a:tr h="6667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Критерий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Игра / Праздник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Театрализация как технология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888245"/>
                  </a:ext>
                </a:extLst>
              </a:tr>
              <a:tr h="6667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Цель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Развлечение, досуг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Достижение образовательных результатов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770557"/>
                  </a:ext>
                </a:extLst>
              </a:tr>
              <a:tr h="666772">
                <a:tc>
                  <a:txBody>
                    <a:bodyPr/>
                    <a:lstStyle/>
                    <a:p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Структура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Свободная, спонтанная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Продуманная, с дидактическим замыслом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45787"/>
                  </a:ext>
                </a:extLst>
              </a:tr>
              <a:tr h="666772">
                <a:tc>
                  <a:txBody>
                    <a:bodyPr/>
                    <a:lstStyle/>
                    <a:p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Роль педагога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Наблюдатель / Организатор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Режиссёр-методист, </a:t>
                      </a:r>
                      <a:r>
                        <a:rPr lang="ru-RU" sz="1800" b="1" u="none" strike="noStrike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фасилитатор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726518"/>
                  </a:ext>
                </a:extLst>
              </a:tr>
              <a:tr h="666772">
                <a:tc>
                  <a:txBody>
                    <a:bodyPr/>
                    <a:lstStyle/>
                    <a:p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Рефлексия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 обязательна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Обязательный этап (анализ опыта)</a:t>
                      </a:r>
                      <a:endParaRPr lang="ru-RU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332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714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0290EE8B-EB55-4B08-BA6E-4F74636C3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65229"/>
            <a:ext cx="10515600" cy="5111734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Малые форматы (5-10 мин в рамках урока):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Этюды на эмоцию («Покажи, как герой почувствовал...»);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«Живые картины» (статуи по сюжету произведения);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Интервью от лица персонажа.</a:t>
            </a:r>
          </a:p>
          <a:p>
            <a:pPr marL="11430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Средние форматы (фрагмент занятия / целое занятие):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Инсценировка учебной задачи (математическая сказка, исторический диалог);</a:t>
            </a: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Кукольный театр.</a:t>
            </a:r>
          </a:p>
          <a:p>
            <a:pPr marL="114300" indent="0">
              <a:buNone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Большие форматы (проектная деятельность):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Создание мини-спектакля по изученной теме;</a:t>
            </a: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8DB83064-4633-4BFC-BD8C-08D8232F4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3690" y="280284"/>
            <a:ext cx="5844619" cy="784945"/>
          </a:xfrm>
        </p:spPr>
        <p:txBody>
          <a:bodyPr>
            <a:noAutofit/>
          </a:bodyPr>
          <a:lstStyle/>
          <a:p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Уровни внедрения театрализации: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431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C59F2B1-247A-45A9-BB1B-93F8A4E72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173" y="646291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Как театрализация развивает ключевые компетенции: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90EE8B-EB55-4B08-BA6E-4F74636C3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677" y="1634128"/>
            <a:ext cx="10515600" cy="4351338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      Коммуникация: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Умение слушать и отвечать в роли;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Развитие диалогической речи, умения аргументировать позицию персонажа;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Навык публичного выступления (снижение страха сцены).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      Креативность: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Импровизация в рамках заданных условий;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Поиск нестандартных решений для «оживления» сюжета;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Создание реквизита, образов, адаптация текста.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FA49C208-A5E5-4688-870C-F987D6C95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56" y="1634128"/>
            <a:ext cx="667985" cy="52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3A607A3-A9E6-4944-93EC-00F724666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77" y="3877708"/>
            <a:ext cx="670155" cy="60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1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0290EE8B-EB55-4B08-BA6E-4F74636C3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99760"/>
            <a:ext cx="10515600" cy="5951487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   Эмпатия и эмоциональный интеллект: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«Примерка» чужой роли → понимание мотивов других людей;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Проживание эмоций персонажа → развитие эмоциональной грамотности;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Групповая работа → умение договариваться, поддерживать, разрешать конфликты.</a:t>
            </a:r>
          </a:p>
          <a:p>
            <a:pPr marL="114300" indent="0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   Дополнительные образовательные результаты: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Повышение учебной мотивации;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Улучшение запоминания;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Развитие рефлексии («Что я почувствовал в роли?)</a:t>
            </a: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961024A1-0608-471B-9B3A-28984EF4C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18" y="1175174"/>
            <a:ext cx="575035" cy="57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>
            <a:extLst>
              <a:ext uri="{FF2B5EF4-FFF2-40B4-BE49-F238E27FC236}">
                <a16:creationId xmlns:a16="http://schemas.microsoft.com/office/drawing/2014/main" id="{47D2EF93-ADE2-48DF-9FF2-6A09B13E5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94" y="3967147"/>
            <a:ext cx="642559" cy="64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358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89944" y="1008951"/>
            <a:ext cx="9704100" cy="5108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ct val="202112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2 класс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математика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Тема: 	«Смысл действия умножения. Замена суммы одинаковых слагаемых умножением»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этап урока: этап открытия нового знания, первичное закрепление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возможные варианты применения: 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Введение темы «Умножение» в любом УМК;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Коррекционная работа с детьми, испытывающими трудности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 в абстрактном мышлении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Межпредметная интеграция: математика + литературное чтение </a:t>
            </a:r>
            <a:b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+ технология (изготовление реквизита)</a:t>
            </a:r>
            <a:endParaRPr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DC93F0-0E71-4F56-97C7-7426C722B09B}"/>
              </a:ext>
            </a:extLst>
          </p:cNvPr>
          <p:cNvSpPr/>
          <p:nvPr/>
        </p:nvSpPr>
        <p:spPr>
          <a:xfrm>
            <a:off x="3685725" y="763259"/>
            <a:ext cx="48205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Практическая значимость</a:t>
            </a:r>
          </a:p>
        </p:txBody>
      </p:sp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088B2BB7-78B3-425C-B1BD-F29CB0176D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1" t="3541" r="13648" b="3112"/>
          <a:stretch/>
        </p:blipFill>
        <p:spPr bwMode="auto">
          <a:xfrm>
            <a:off x="9111721" y="1348034"/>
            <a:ext cx="2912883" cy="44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754545" y="283983"/>
            <a:ext cx="6173754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Применение приема на уроке</a:t>
            </a:r>
            <a:endParaRPr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754545" y="2047973"/>
            <a:ext cx="6344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На уроке литературного чтения во 2 классе по теме «Чтение по ролям (инсценировка) произведения. К.И. Чуковский «Муха-Цокотуха»» театрализация была интегрирована следующим образом: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Изучение произведений К. Чуковского в любом УМК;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Развитие выразительности чтения и эмпатии;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Коррекционная работа с детьми, испытывающими трудности в понимании мотивов героев;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• Развитие грамотно поставленной, эмоционально окрашенной речи.</a:t>
            </a:r>
            <a:endParaRPr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82F0A3-D6B3-4D56-8E6D-C67D76B0A3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225"/>
          <a:stretch/>
        </p:blipFill>
        <p:spPr>
          <a:xfrm>
            <a:off x="7352908" y="3429000"/>
            <a:ext cx="4763562" cy="26922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BFC82B-F2A4-49E6-BFE0-41B6B882A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4830" y="1178351"/>
            <a:ext cx="2821640" cy="21408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EC60E9D-6D9F-48F0-9A9F-1C61F2F4F3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2907" y="1178351"/>
            <a:ext cx="1869844" cy="21326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689</Words>
  <Application>Microsoft Office PowerPoint</Application>
  <PresentationFormat>Широкоэкранный</PresentationFormat>
  <Paragraphs>84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 Уровни внедрения театрализации: </vt:lpstr>
      <vt:lpstr>Как театрализация развивает ключевые компетенции:</vt:lpstr>
      <vt:lpstr>Презентация PowerPoint</vt:lpstr>
      <vt:lpstr>2 класс математика Тема:  «Смысл действия умножения. Замена суммы одинаковых слагаемых умножением» этап урока: этап открытия нового знания, первичное закрепление возможные варианты применения:  • Введение темы «Умножение» в любом УМК; • Коррекционная работа с детьми, испытывающими трудности  в абстрактном мышлении • Межпредметная интеграция: математика + литературное чтение  + технология (изготовление реквизита)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Pterodactyl</cp:lastModifiedBy>
  <cp:revision>2</cp:revision>
  <dcterms:created xsi:type="dcterms:W3CDTF">2024-01-14T08:39:34Z</dcterms:created>
  <dcterms:modified xsi:type="dcterms:W3CDTF">2026-03-25T18:15:16Z</dcterms:modified>
</cp:coreProperties>
</file>