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3" r:id="rId7"/>
    <p:sldId id="264" r:id="rId8"/>
    <p:sldId id="265" r:id="rId9"/>
    <p:sldId id="266" r:id="rId10"/>
    <p:sldId id="267" r:id="rId11"/>
    <p:sldId id="268" r:id="rId12"/>
    <p:sldId id="271" r:id="rId13"/>
    <p:sldId id="269" r:id="rId14"/>
    <p:sldId id="276" r:id="rId15"/>
    <p:sldId id="272" r:id="rId16"/>
    <p:sldId id="275" r:id="rId17"/>
    <p:sldId id="274" r:id="rId18"/>
    <p:sldId id="273" r:id="rId19"/>
    <p:sldId id="261" r:id="rId20"/>
    <p:sldId id="262"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OjUEDprTQvQpSf3TMTTiCtVTq9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theme" Target="theme/theme1.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viewProps" Target="viewProp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presProps" Target="presProps.xml" /><Relationship Id="rId5" Type="http://schemas.openxmlformats.org/officeDocument/2006/relationships/slide" Target="slides/slide4.xml" /><Relationship Id="rId15" Type="http://schemas.openxmlformats.org/officeDocument/2006/relationships/slide" Target="slides/slide14.xml" /><Relationship Id="rId23" Type="http://customschemas.google.com/relationships/presentationmetadata" Target="metadata" /><Relationship Id="rId10" Type="http://schemas.openxmlformats.org/officeDocument/2006/relationships/slide" Target="slides/slide9.xml" /><Relationship Id="rId19" Type="http://schemas.openxmlformats.org/officeDocument/2006/relationships/slide" Target="slides/slide18.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notesMaster" Target="notesMasters/notesMaster1.xml" /><Relationship Id="rId27" Type="http://schemas.openxmlformats.org/officeDocument/2006/relationships/tableStyles" Target="tableStyle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ru-R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 name="Google Shape;9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 name="Google Shape;9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352f216e9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g3352f216e9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 name="Google Shape;11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15"/>
        <p:cNvGrpSpPr/>
        <p:nvPr/>
      </p:nvGrpSpPr>
      <p:grpSpPr>
        <a:xfrm>
          <a:off x="0" y="0"/>
          <a:ext cx="0" cy="0"/>
          <a:chOff x="0" y="0"/>
          <a:chExt cx="0" cy="0"/>
        </a:xfrm>
      </p:grpSpPr>
      <p:sp>
        <p:nvSpPr>
          <p:cNvPr id="16" name="Google Shape;1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69"/>
        <p:cNvGrpSpPr/>
        <p:nvPr/>
      </p:nvGrpSpPr>
      <p:grpSpPr>
        <a:xfrm>
          <a:off x="0" y="0"/>
          <a:ext cx="0" cy="0"/>
          <a:chOff x="0" y="0"/>
          <a:chExt cx="0" cy="0"/>
        </a:xfrm>
      </p:grpSpPr>
      <p:sp>
        <p:nvSpPr>
          <p:cNvPr id="70" name="Google Shape;70;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2" name="Google Shape;72;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76"/>
        <p:cNvGrpSpPr/>
        <p:nvPr/>
      </p:nvGrpSpPr>
      <p:grpSpPr>
        <a:xfrm>
          <a:off x="0" y="0"/>
          <a:ext cx="0" cy="0"/>
          <a:chOff x="0" y="0"/>
          <a:chExt cx="0" cy="0"/>
        </a:xfrm>
      </p:grpSpPr>
      <p:sp>
        <p:nvSpPr>
          <p:cNvPr id="77" name="Google Shape;77;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VERTICAL_TITLE_AND_VERTICAL_TEXT">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21"/>
        <p:cNvGrpSpPr/>
        <p:nvPr/>
      </p:nvGrpSpPr>
      <p:grpSpPr>
        <a:xfrm>
          <a:off x="0" y="0"/>
          <a:ext cx="0" cy="0"/>
          <a:chOff x="0" y="0"/>
          <a:chExt cx="0" cy="0"/>
        </a:xfrm>
      </p:grpSpPr>
      <p:sp>
        <p:nvSpPr>
          <p:cNvPr id="22" name="Google Shape;2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0"/>
          <p:cNvSpPr>
            <a:spLocks noGrp="1"/>
          </p:cNvSpPr>
          <p:nvPr>
            <p:ph type="pic" idx="2"/>
          </p:nvPr>
        </p:nvSpPr>
        <p:spPr>
          <a:xfrm>
            <a:off x="5183188" y="987425"/>
            <a:ext cx="6172200" cy="4873625"/>
          </a:xfrm>
          <a:prstGeom prst="rect">
            <a:avLst/>
          </a:prstGeom>
          <a:noFill/>
          <a:ln>
            <a:noFill/>
          </a:ln>
        </p:spPr>
      </p:sp>
      <p:sp>
        <p:nvSpPr>
          <p:cNvPr id="28" name="Google Shape;2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9" name="Google Shape;2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Сравнение" type="tx">
  <p:cSld name="TITLE_AND_BODY">
    <p:spTree>
      <p:nvGrpSpPr>
        <p:cNvPr id="1" name="Shape 32"/>
        <p:cNvGrpSpPr/>
        <p:nvPr/>
      </p:nvGrpSpPr>
      <p:grpSpPr>
        <a:xfrm>
          <a:off x="0" y="0"/>
          <a:ext cx="0" cy="0"/>
          <a:chOff x="0" y="0"/>
          <a:chExt cx="0" cy="0"/>
        </a:xfrm>
      </p:grpSpPr>
      <p:sp>
        <p:nvSpPr>
          <p:cNvPr id="33" name="Google Shape;33;p11"/>
          <p:cNvSpPr txBox="1">
            <a:spLocks noGrp="1"/>
          </p:cNvSpPr>
          <p:nvPr>
            <p:ph type="title"/>
          </p:nvPr>
        </p:nvSpPr>
        <p:spPr>
          <a:xfrm>
            <a:off x="839787" y="365125"/>
            <a:ext cx="10515601"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1"/>
          <p:cNvSpPr txBox="1">
            <a:spLocks noGrp="1"/>
          </p:cNvSpPr>
          <p:nvPr>
            <p:ph type="body" idx="1"/>
          </p:nvPr>
        </p:nvSpPr>
        <p:spPr>
          <a:xfrm>
            <a:off x="839787" y="1681163"/>
            <a:ext cx="5157790" cy="82391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Font typeface="Calibri"/>
              <a:buNone/>
              <a:defRPr sz="2400" b="1"/>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36"/>
        <p:cNvGrpSpPr/>
        <p:nvPr/>
      </p:nvGrpSpPr>
      <p:grpSpPr>
        <a:xfrm>
          <a:off x="0" y="0"/>
          <a:ext cx="0" cy="0"/>
          <a:chOff x="0" y="0"/>
          <a:chExt cx="0" cy="0"/>
        </a:xfrm>
      </p:grpSpPr>
      <p:sp>
        <p:nvSpPr>
          <p:cNvPr id="37" name="Google Shape;37;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43"/>
        <p:cNvGrpSpPr/>
        <p:nvPr/>
      </p:nvGrpSpPr>
      <p:grpSpPr>
        <a:xfrm>
          <a:off x="0" y="0"/>
          <a:ext cx="0" cy="0"/>
          <a:chOff x="0" y="0"/>
          <a:chExt cx="0" cy="0"/>
        </a:xfrm>
      </p:grpSpPr>
      <p:sp>
        <p:nvSpPr>
          <p:cNvPr id="44" name="Google Shape;44;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6" name="Google Shape;46;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49"/>
        <p:cNvGrpSpPr/>
        <p:nvPr/>
      </p:nvGrpSpPr>
      <p:grpSpPr>
        <a:xfrm>
          <a:off x="0" y="0"/>
          <a:ext cx="0" cy="0"/>
          <a:chOff x="0" y="0"/>
          <a:chExt cx="0" cy="0"/>
        </a:xfrm>
      </p:grpSpPr>
      <p:sp>
        <p:nvSpPr>
          <p:cNvPr id="50" name="Google Shape;50;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2" name="Google Shape;5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55"/>
        <p:cNvGrpSpPr/>
        <p:nvPr/>
      </p:nvGrpSpPr>
      <p:grpSpPr>
        <a:xfrm>
          <a:off x="0" y="0"/>
          <a:ext cx="0" cy="0"/>
          <a:chOff x="0" y="0"/>
          <a:chExt cx="0" cy="0"/>
        </a:xfrm>
      </p:grpSpPr>
      <p:sp>
        <p:nvSpPr>
          <p:cNvPr id="56" name="Google Shape;56;p1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1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1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0" name="Google Shape;60;p1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image" Target="../media/image1.jp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1.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3.xml" /></Relationships>
</file>

<file path=ppt/slides/_rels/slide12.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image" Target="../media/image5.png" /><Relationship Id="rId1" Type="http://schemas.openxmlformats.org/officeDocument/2006/relationships/slideLayout" Target="../slideLayouts/slideLayout1.xml" /><Relationship Id="rId5" Type="http://schemas.openxmlformats.org/officeDocument/2006/relationships/image" Target="../media/image8.png" /><Relationship Id="rId4" Type="http://schemas.openxmlformats.org/officeDocument/2006/relationships/image" Target="../media/image7.png" /></Relationships>
</file>

<file path=ppt/slides/_rels/slide13.xml.rels><?xml version="1.0" encoding="UTF-8" standalone="yes"?>
<Relationships xmlns="http://schemas.openxmlformats.org/package/2006/relationships"><Relationship Id="rId2" Type="http://schemas.openxmlformats.org/officeDocument/2006/relationships/image" Target="../media/image9.jpeg"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Relationship Id="rId2" Type="http://schemas.openxmlformats.org/officeDocument/2006/relationships/image" Target="../media/image10.jpeg"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Relationship Id="rId3" Type="http://schemas.openxmlformats.org/officeDocument/2006/relationships/image" Target="../media/image12.jpeg" /><Relationship Id="rId2" Type="http://schemas.openxmlformats.org/officeDocument/2006/relationships/image" Target="../media/image11.jpeg"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Relationship Id="rId2" Type="http://schemas.openxmlformats.org/officeDocument/2006/relationships/image" Target="../media/image13.jpeg"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Relationship Id="rId3" Type="http://schemas.openxmlformats.org/officeDocument/2006/relationships/image" Target="../media/image15.jpeg" /><Relationship Id="rId2" Type="http://schemas.openxmlformats.org/officeDocument/2006/relationships/image" Target="../media/image14.png" /><Relationship Id="rId1" Type="http://schemas.openxmlformats.org/officeDocument/2006/relationships/slideLayout" Target="../slideLayouts/slideLayout1.xml" /><Relationship Id="rId6" Type="http://schemas.openxmlformats.org/officeDocument/2006/relationships/image" Target="../media/image18.emf" /><Relationship Id="rId5" Type="http://schemas.openxmlformats.org/officeDocument/2006/relationships/image" Target="../media/image17.jpeg" /><Relationship Id="rId4" Type="http://schemas.openxmlformats.org/officeDocument/2006/relationships/image" Target="../media/image16.emf" /></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3.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9.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1" descr="Аудитория"/>
          <p:cNvPicPr preferRelativeResize="0">
            <a:picLocks noGrp="1"/>
          </p:cNvPicPr>
          <p:nvPr>
            <p:ph type="body" idx="1"/>
          </p:nvPr>
        </p:nvPicPr>
        <p:blipFill rotWithShape="1">
          <a:blip r:embed="rId3">
            <a:alphaModFix/>
          </a:blip>
          <a:srcRect/>
          <a:stretch/>
        </p:blipFill>
        <p:spPr>
          <a:xfrm flipH="1">
            <a:off x="488325" y="1760425"/>
            <a:ext cx="3348600" cy="3784200"/>
          </a:xfrm>
          <a:prstGeom prst="rect">
            <a:avLst/>
          </a:prstGeom>
          <a:noFill/>
          <a:ln>
            <a:noFill/>
          </a:ln>
          <a:effectLst>
            <a:outerShdw blurRad="57150" dist="19050" dir="5400000" algn="bl" rotWithShape="0">
              <a:srgbClr val="000000">
                <a:alpha val="49803"/>
              </a:srgbClr>
            </a:outerShdw>
          </a:effectLst>
        </p:spPr>
      </p:pic>
      <p:sp>
        <p:nvSpPr>
          <p:cNvPr id="93" name="Google Shape;93;p1"/>
          <p:cNvSpPr/>
          <p:nvPr/>
        </p:nvSpPr>
        <p:spPr>
          <a:xfrm>
            <a:off x="3906675" y="2050175"/>
            <a:ext cx="7938900" cy="14157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endParaRPr sz="2200" b="0" i="0" u="none" strike="noStrike" cap="none" dirty="0">
              <a:solidFill>
                <a:srgbClr val="1F3864"/>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200"/>
              <a:buFont typeface="Arial"/>
              <a:buNone/>
            </a:pPr>
            <a:r>
              <a:rPr lang="ru-RU" sz="3200" b="0" i="0" u="none" strike="noStrike" cap="none" dirty="0">
                <a:solidFill>
                  <a:srgbClr val="1F3864"/>
                </a:solidFill>
                <a:latin typeface="Calibri"/>
                <a:ea typeface="Calibri"/>
                <a:cs typeface="Calibri"/>
                <a:sym typeface="Calibri"/>
              </a:rPr>
              <a:t>Тема «Технология продуктивного чтения на уроках в начальной школе»</a:t>
            </a:r>
            <a:endParaRPr sz="3200" b="0" i="0" u="none" strike="noStrike" cap="none" dirty="0">
              <a:solidFill>
                <a:srgbClr val="1F3864"/>
              </a:solidFill>
              <a:latin typeface="Calibri"/>
              <a:ea typeface="Calibri"/>
              <a:cs typeface="Calibri"/>
              <a:sym typeface="Calibri"/>
            </a:endParaRPr>
          </a:p>
        </p:txBody>
      </p:sp>
      <p:sp>
        <p:nvSpPr>
          <p:cNvPr id="94" name="Google Shape;94;p1"/>
          <p:cNvSpPr/>
          <p:nvPr/>
        </p:nvSpPr>
        <p:spPr>
          <a:xfrm>
            <a:off x="2125875" y="235950"/>
            <a:ext cx="7226100" cy="1385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ru-RU" sz="2800" b="1" i="0" u="none" strike="noStrike" cap="none">
                <a:solidFill>
                  <a:srgbClr val="1F3864"/>
                </a:solidFill>
                <a:latin typeface="Calibri"/>
                <a:ea typeface="Calibri"/>
                <a:cs typeface="Calibri"/>
                <a:sym typeface="Calibri"/>
              </a:rPr>
              <a:t>Региональный </a:t>
            </a:r>
            <a:r>
              <a:rPr lang="ru-RU" sz="2800" b="1">
                <a:solidFill>
                  <a:srgbClr val="1F3864"/>
                </a:solidFill>
                <a:latin typeface="Calibri"/>
                <a:ea typeface="Calibri"/>
                <a:cs typeface="Calibri"/>
                <a:sym typeface="Calibri"/>
              </a:rPr>
              <a:t>интенсив</a:t>
            </a:r>
            <a:r>
              <a:rPr lang="ru-RU" sz="2800" b="1" i="0" u="none" strike="noStrike" cap="none">
                <a:solidFill>
                  <a:srgbClr val="1F3864"/>
                </a:solidFill>
                <a:latin typeface="Calibri"/>
                <a:ea typeface="Calibri"/>
                <a:cs typeface="Calibri"/>
                <a:sym typeface="Calibri"/>
              </a:rPr>
              <a:t> </a:t>
            </a:r>
            <a:endParaRPr sz="2800" b="1" i="0" u="none" strike="noStrike" cap="none">
              <a:solidFill>
                <a:srgbClr val="1F3864"/>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800"/>
              <a:buFont typeface="Arial"/>
              <a:buNone/>
            </a:pPr>
            <a:r>
              <a:rPr lang="ru-RU" sz="2800" b="1" i="0" u="none" strike="noStrike" cap="none">
                <a:solidFill>
                  <a:srgbClr val="1F3864"/>
                </a:solidFill>
                <a:latin typeface="Calibri"/>
                <a:ea typeface="Calibri"/>
                <a:cs typeface="Calibri"/>
                <a:sym typeface="Calibri"/>
              </a:rPr>
              <a:t>«</a:t>
            </a:r>
            <a:r>
              <a:rPr lang="ru-RU" sz="2800" b="1">
                <a:solidFill>
                  <a:srgbClr val="1F3864"/>
                </a:solidFill>
                <a:latin typeface="Calibri"/>
                <a:ea typeface="Calibri"/>
                <a:cs typeface="Calibri"/>
                <a:sym typeface="Calibri"/>
              </a:rPr>
              <a:t>Конструирование урока: от идеи до результата</a:t>
            </a:r>
            <a:r>
              <a:rPr lang="ru-RU" sz="2800" b="1" i="0" u="none" strike="noStrike" cap="none">
                <a:solidFill>
                  <a:srgbClr val="1F3864"/>
                </a:solidFill>
                <a:latin typeface="Calibri"/>
                <a:ea typeface="Calibri"/>
                <a:cs typeface="Calibri"/>
                <a:sym typeface="Calibri"/>
              </a:rPr>
              <a:t>»</a:t>
            </a:r>
            <a:endParaRPr sz="1400" b="1" i="0" u="none" strike="noStrike" cap="none">
              <a:solidFill>
                <a:srgbClr val="000000"/>
              </a:solidFill>
              <a:latin typeface="Arial"/>
              <a:ea typeface="Arial"/>
              <a:cs typeface="Arial"/>
              <a:sym typeface="Arial"/>
            </a:endParaRPr>
          </a:p>
        </p:txBody>
      </p:sp>
      <p:sp>
        <p:nvSpPr>
          <p:cNvPr id="95" name="Google Shape;95;p1"/>
          <p:cNvSpPr/>
          <p:nvPr/>
        </p:nvSpPr>
        <p:spPr>
          <a:xfrm>
            <a:off x="4828136" y="4788253"/>
            <a:ext cx="6096000" cy="393914"/>
          </a:xfrm>
          <a:prstGeom prst="rect">
            <a:avLst/>
          </a:prstGeom>
          <a:noFill/>
          <a:ln>
            <a:noFill/>
          </a:ln>
        </p:spPr>
        <p:txBody>
          <a:bodyPr spcFirstLastPara="1" wrap="square" lIns="91425" tIns="45700" rIns="91425" bIns="45700" anchor="t" anchorCtr="0">
            <a:spAutoFit/>
          </a:bodyPr>
          <a:lstStyle/>
          <a:p>
            <a:pPr marL="0" marR="0" lvl="0" indent="0" algn="just" rtl="0">
              <a:lnSpc>
                <a:spcPct val="70000"/>
              </a:lnSpc>
              <a:spcBef>
                <a:spcPts val="0"/>
              </a:spcBef>
              <a:spcAft>
                <a:spcPts val="0"/>
              </a:spcAft>
              <a:buClr>
                <a:srgbClr val="000000"/>
              </a:buClr>
              <a:buSzPts val="1800"/>
              <a:buFont typeface="Arial"/>
              <a:buNone/>
            </a:pPr>
            <a:r>
              <a:rPr lang="ru-RU" sz="1400" b="0" i="0" u="none" strike="noStrike" cap="none" dirty="0">
                <a:solidFill>
                  <a:srgbClr val="000000"/>
                </a:solidFill>
                <a:latin typeface="Arial"/>
                <a:ea typeface="Arial"/>
                <a:cs typeface="Arial"/>
                <a:sym typeface="Arial"/>
              </a:rPr>
              <a:t>Мстоян Сима Ростомовна </a:t>
            </a:r>
          </a:p>
          <a:p>
            <a:pPr marL="0" marR="0" lvl="0" indent="0" algn="just" rtl="0">
              <a:lnSpc>
                <a:spcPct val="70000"/>
              </a:lnSpc>
              <a:spcBef>
                <a:spcPts val="0"/>
              </a:spcBef>
              <a:spcAft>
                <a:spcPts val="0"/>
              </a:spcAft>
              <a:buClr>
                <a:srgbClr val="000000"/>
              </a:buClr>
              <a:buSzPts val="1800"/>
              <a:buFont typeface="Arial"/>
              <a:buNone/>
            </a:pPr>
            <a:r>
              <a:rPr lang="ru-RU" sz="1400" b="0" i="0" u="none" strike="noStrike" cap="none" dirty="0">
                <a:solidFill>
                  <a:srgbClr val="000000"/>
                </a:solidFill>
                <a:latin typeface="Arial"/>
                <a:ea typeface="Arial"/>
                <a:cs typeface="Arial"/>
                <a:sym typeface="Arial"/>
              </a:rPr>
              <a:t>Учитель начальных классов  МОУ СОШ №28, г. Люберцы </a:t>
            </a:r>
            <a:endParaRPr sz="1800" b="1" i="1" u="none" strike="noStrike" cap="none" dirty="0">
              <a:solidFill>
                <a:srgbClr val="1D3152"/>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D972F1-4FCA-94D2-801D-5321B356EC5A}"/>
              </a:ext>
            </a:extLst>
          </p:cNvPr>
          <p:cNvSpPr txBox="1"/>
          <p:nvPr/>
        </p:nvSpPr>
        <p:spPr>
          <a:xfrm>
            <a:off x="98961" y="1453212"/>
            <a:ext cx="8801347" cy="4524315"/>
          </a:xfrm>
          <a:prstGeom prst="rect">
            <a:avLst/>
          </a:prstGeom>
          <a:noFill/>
        </p:spPr>
        <p:txBody>
          <a:bodyPr wrap="square">
            <a:spAutoFit/>
          </a:bodyPr>
          <a:lstStyle/>
          <a:p>
            <a:pPr eaLnBrk="1" hangingPunct="1"/>
            <a:r>
              <a:rPr lang="ru-RU" sz="2400" b="1" dirty="0">
                <a:solidFill>
                  <a:srgbClr val="C00000"/>
                </a:solidFill>
                <a:latin typeface="Times New Roman" panose="02020603050405020304" pitchFamily="18" charset="0"/>
                <a:cs typeface="Times New Roman" panose="02020603050405020304" pitchFamily="18" charset="0"/>
              </a:rPr>
              <a:t>Алгоритм работы с несплошным текстом:</a:t>
            </a:r>
          </a:p>
          <a:p>
            <a:pPr marL="609600" indent="-609600" eaLnBrk="1" hangingPunct="1">
              <a:buFont typeface="Calibri" pitchFamily="34" charset="0"/>
              <a:buAutoNum type="arabicPeriod"/>
            </a:pPr>
            <a:r>
              <a:rPr lang="ru-RU" sz="2400" b="1" dirty="0">
                <a:solidFill>
                  <a:srgbClr val="C00000"/>
                </a:solidFill>
                <a:latin typeface="Times New Roman" panose="02020603050405020304" pitchFamily="18" charset="0"/>
                <a:cs typeface="Times New Roman" panose="02020603050405020304" pitchFamily="18" charset="0"/>
              </a:rPr>
              <a:t>Как называется текст?</a:t>
            </a:r>
          </a:p>
          <a:p>
            <a:pPr marL="609600" indent="-609600" eaLnBrk="1" hangingPunct="1">
              <a:buFont typeface="Calibri" pitchFamily="34" charset="0"/>
              <a:buAutoNum type="arabicPeriod"/>
            </a:pPr>
            <a:r>
              <a:rPr lang="ru-RU" sz="2400" b="1" dirty="0">
                <a:solidFill>
                  <a:srgbClr val="C00000"/>
                </a:solidFill>
                <a:latin typeface="Times New Roman" panose="02020603050405020304" pitchFamily="18" charset="0"/>
                <a:cs typeface="Times New Roman" panose="02020603050405020304" pitchFamily="18" charset="0"/>
              </a:rPr>
              <a:t>В какой форме представлен текст?</a:t>
            </a:r>
          </a:p>
          <a:p>
            <a:pPr marL="609600" indent="-609600" eaLnBrk="1" hangingPunct="1">
              <a:buFont typeface="Calibri" pitchFamily="34" charset="0"/>
              <a:buAutoNum type="arabicPeriod"/>
            </a:pPr>
            <a:r>
              <a:rPr lang="ru-RU" sz="2400" b="1" dirty="0">
                <a:solidFill>
                  <a:srgbClr val="C00000"/>
                </a:solidFill>
                <a:latin typeface="Times New Roman" panose="02020603050405020304" pitchFamily="18" charset="0"/>
                <a:cs typeface="Times New Roman" panose="02020603050405020304" pitchFamily="18" charset="0"/>
              </a:rPr>
              <a:t>Какая информация представлена в тексте?</a:t>
            </a:r>
          </a:p>
          <a:p>
            <a:pPr marL="609600" indent="-609600" eaLnBrk="1" hangingPunct="1">
              <a:buFont typeface="Calibri" pitchFamily="34" charset="0"/>
              <a:buAutoNum type="arabicPeriod"/>
            </a:pPr>
            <a:r>
              <a:rPr lang="ru-RU" sz="2400" b="1" dirty="0">
                <a:latin typeface="Times New Roman" panose="02020603050405020304" pitchFamily="18" charset="0"/>
                <a:cs typeface="Times New Roman" panose="02020603050405020304" pitchFamily="18" charset="0"/>
              </a:rPr>
              <a:t>В каких единицах измеряются данные?</a:t>
            </a:r>
          </a:p>
          <a:p>
            <a:pPr marL="609600" indent="-609600" eaLnBrk="1" hangingPunct="1">
              <a:buFont typeface="Calibri" pitchFamily="34" charset="0"/>
              <a:buAutoNum type="arabicPeriod"/>
            </a:pPr>
            <a:r>
              <a:rPr lang="ru-RU" sz="2400" b="1" dirty="0">
                <a:latin typeface="Times New Roman" panose="02020603050405020304" pitchFamily="18" charset="0"/>
                <a:cs typeface="Times New Roman" panose="02020603050405020304" pitchFamily="18" charset="0"/>
              </a:rPr>
              <a:t>Какую закономерность (закономерности) данных вы наблюдаете?</a:t>
            </a:r>
          </a:p>
          <a:p>
            <a:pPr marL="609600" indent="-609600" eaLnBrk="1" hangingPunct="1">
              <a:buFont typeface="Calibri" pitchFamily="34" charset="0"/>
              <a:buAutoNum type="arabicPeriod"/>
            </a:pPr>
            <a:r>
              <a:rPr lang="ru-RU" sz="2400" b="1" dirty="0">
                <a:latin typeface="Times New Roman" panose="02020603050405020304" pitchFamily="18" charset="0"/>
                <a:cs typeface="Times New Roman" panose="02020603050405020304" pitchFamily="18" charset="0"/>
              </a:rPr>
              <a:t>Предложите свое объяснение выявленным закономерностям.</a:t>
            </a:r>
          </a:p>
          <a:p>
            <a:pPr marL="609600" indent="-609600" eaLnBrk="1" hangingPunct="1">
              <a:buFont typeface="Calibri" pitchFamily="34" charset="0"/>
              <a:buAutoNum type="arabicPeriod"/>
            </a:pPr>
            <a:r>
              <a:rPr lang="ru-RU" sz="2400" b="1" dirty="0">
                <a:latin typeface="Times New Roman" panose="02020603050405020304" pitchFamily="18" charset="0"/>
                <a:cs typeface="Times New Roman" panose="02020603050405020304" pitchFamily="18" charset="0"/>
              </a:rPr>
              <a:t>Есть ли исключения из выявленных закономерностей и с чем они связаны?</a:t>
            </a:r>
          </a:p>
          <a:p>
            <a:pPr marL="609600" indent="-609600" eaLnBrk="1" hangingPunct="1">
              <a:buFont typeface="Calibri" pitchFamily="34" charset="0"/>
              <a:buAutoNum type="arabicPeriod"/>
            </a:pPr>
            <a:r>
              <a:rPr lang="ru-RU" sz="2400" b="1" dirty="0">
                <a:latin typeface="Times New Roman" panose="02020603050405020304" pitchFamily="18" charset="0"/>
                <a:cs typeface="Times New Roman" panose="02020603050405020304" pitchFamily="18" charset="0"/>
              </a:rPr>
              <a:t>Какое практическое значение имеют эти данные</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9373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0D02E4B-AB76-DA3B-1BB3-F90580BA2F66}"/>
              </a:ext>
            </a:extLst>
          </p:cNvPr>
          <p:cNvPicPr>
            <a:picLocks noChangeAspect="1"/>
          </p:cNvPicPr>
          <p:nvPr/>
        </p:nvPicPr>
        <p:blipFill>
          <a:blip r:embed="rId2"/>
          <a:stretch>
            <a:fillRect/>
          </a:stretch>
        </p:blipFill>
        <p:spPr>
          <a:xfrm>
            <a:off x="2238994" y="1940185"/>
            <a:ext cx="8090063" cy="4220140"/>
          </a:xfrm>
          <a:prstGeom prst="rect">
            <a:avLst/>
          </a:prstGeom>
        </p:spPr>
      </p:pic>
    </p:spTree>
    <p:extLst>
      <p:ext uri="{BB962C8B-B14F-4D97-AF65-F5344CB8AC3E}">
        <p14:creationId xmlns:p14="http://schemas.microsoft.com/office/powerpoint/2010/main" val="352785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algn="ctr" eaLnBrk="1" hangingPunct="1">
              <a:lnSpc>
                <a:spcPct val="80000"/>
              </a:lnSpc>
              <a:buFontTx/>
              <a:buNone/>
            </a:pPr>
            <a:r>
              <a:rPr lang="ru-RU" sz="2800" dirty="0"/>
              <a:t>Умение </a:t>
            </a:r>
            <a:r>
              <a:rPr lang="ru-RU" sz="2800" u="sng" dirty="0"/>
              <a:t>определять вид</a:t>
            </a:r>
            <a:r>
              <a:rPr lang="ru-RU" sz="2800" dirty="0"/>
              <a:t> несплошного текста</a:t>
            </a:r>
            <a:r>
              <a:rPr lang="ru-RU" sz="800" dirty="0"/>
              <a:t>            </a:t>
            </a:r>
          </a:p>
          <a:p>
            <a:pPr algn="ctr" eaLnBrk="1" hangingPunct="1">
              <a:lnSpc>
                <a:spcPct val="80000"/>
              </a:lnSpc>
              <a:buFontTx/>
              <a:buNone/>
            </a:pPr>
            <a:endParaRPr lang="ru-RU" sz="800" dirty="0"/>
          </a:p>
        </p:txBody>
      </p:sp>
      <p:pic>
        <p:nvPicPr>
          <p:cNvPr id="5" name="Picture 64" descr="х+"/>
          <p:cNvPicPr>
            <a:picLocks noChangeAspect="1" noChangeArrowheads="1"/>
          </p:cNvPicPr>
          <p:nvPr/>
        </p:nvPicPr>
        <p:blipFill>
          <a:blip r:embed="rId2"/>
          <a:srcRect/>
          <a:stretch>
            <a:fillRect/>
          </a:stretch>
        </p:blipFill>
        <p:spPr bwMode="auto">
          <a:xfrm>
            <a:off x="2809876" y="1500189"/>
            <a:ext cx="2270125" cy="917575"/>
          </a:xfrm>
          <a:prstGeom prst="rect">
            <a:avLst/>
          </a:prstGeom>
          <a:noFill/>
          <a:ln w="9525">
            <a:noFill/>
            <a:miter lim="800000"/>
            <a:headEnd/>
            <a:tailEnd/>
          </a:ln>
        </p:spPr>
      </p:pic>
      <p:pic>
        <p:nvPicPr>
          <p:cNvPr id="6" name="Picture 63" descr="диаграмма 1"/>
          <p:cNvPicPr>
            <a:picLocks noChangeAspect="1" noChangeArrowheads="1"/>
          </p:cNvPicPr>
          <p:nvPr/>
        </p:nvPicPr>
        <p:blipFill>
          <a:blip r:embed="rId3"/>
          <a:srcRect/>
          <a:stretch>
            <a:fillRect/>
          </a:stretch>
        </p:blipFill>
        <p:spPr bwMode="auto">
          <a:xfrm>
            <a:off x="6167438" y="1500175"/>
            <a:ext cx="3568700" cy="2041525"/>
          </a:xfrm>
          <a:prstGeom prst="rect">
            <a:avLst/>
          </a:prstGeom>
          <a:noFill/>
          <a:ln w="9525">
            <a:noFill/>
            <a:miter lim="800000"/>
            <a:headEnd/>
            <a:tailEnd/>
          </a:ln>
        </p:spPr>
      </p:pic>
      <p:pic>
        <p:nvPicPr>
          <p:cNvPr id="7" name="Picture 62" descr="таблица 1"/>
          <p:cNvPicPr>
            <a:picLocks noChangeAspect="1" noChangeArrowheads="1"/>
          </p:cNvPicPr>
          <p:nvPr/>
        </p:nvPicPr>
        <p:blipFill>
          <a:blip r:embed="rId4"/>
          <a:srcRect/>
          <a:stretch>
            <a:fillRect/>
          </a:stretch>
        </p:blipFill>
        <p:spPr bwMode="auto">
          <a:xfrm>
            <a:off x="6096000" y="4335432"/>
            <a:ext cx="5113337" cy="1404938"/>
          </a:xfrm>
          <a:prstGeom prst="rect">
            <a:avLst/>
          </a:prstGeom>
          <a:noFill/>
          <a:ln w="9525">
            <a:noFill/>
            <a:miter lim="800000"/>
            <a:headEnd/>
            <a:tailEnd/>
          </a:ln>
        </p:spPr>
      </p:pic>
      <p:pic>
        <p:nvPicPr>
          <p:cNvPr id="8" name="Picture 66" descr="схема"/>
          <p:cNvPicPr>
            <a:picLocks noChangeAspect="1" noChangeArrowheads="1"/>
          </p:cNvPicPr>
          <p:nvPr/>
        </p:nvPicPr>
        <p:blipFill>
          <a:blip r:embed="rId5"/>
          <a:srcRect/>
          <a:stretch>
            <a:fillRect/>
          </a:stretch>
        </p:blipFill>
        <p:spPr bwMode="auto">
          <a:xfrm>
            <a:off x="2166910" y="2714621"/>
            <a:ext cx="3529012" cy="1935163"/>
          </a:xfrm>
          <a:prstGeom prst="rect">
            <a:avLst/>
          </a:prstGeom>
          <a:noFill/>
          <a:ln w="9525">
            <a:noFill/>
            <a:miter lim="800000"/>
            <a:headEnd/>
            <a:tailEnd/>
          </a:ln>
        </p:spPr>
      </p:pic>
    </p:spTree>
    <p:extLst>
      <p:ext uri="{BB962C8B-B14F-4D97-AF65-F5344CB8AC3E}">
        <p14:creationId xmlns:p14="http://schemas.microsoft.com/office/powerpoint/2010/main" val="805741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algn="ctr" eaLnBrk="1" hangingPunct="1"/>
            <a:r>
              <a:rPr lang="ru-RU" sz="3200" b="1" dirty="0"/>
              <a:t>Умение </a:t>
            </a:r>
            <a:r>
              <a:rPr lang="ru-RU" sz="3200" b="1" u="sng" dirty="0"/>
              <a:t>читать</a:t>
            </a:r>
            <a:r>
              <a:rPr lang="ru-RU" sz="3200" b="1" dirty="0"/>
              <a:t> несплошной текст</a:t>
            </a:r>
          </a:p>
        </p:txBody>
      </p:sp>
      <p:pic>
        <p:nvPicPr>
          <p:cNvPr id="5" name="Picture 3" descr="150204 река времени"/>
          <p:cNvPicPr>
            <a:picLocks noChangeAspect="1" noChangeArrowheads="1"/>
          </p:cNvPicPr>
          <p:nvPr/>
        </p:nvPicPr>
        <p:blipFill>
          <a:blip r:embed="rId2" cstate="print"/>
          <a:srcRect/>
          <a:stretch>
            <a:fillRect/>
          </a:stretch>
        </p:blipFill>
        <p:spPr bwMode="auto">
          <a:xfrm>
            <a:off x="2309787" y="1285860"/>
            <a:ext cx="7535885" cy="456472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rmAutofit/>
          </a:bodyPr>
          <a:lstStyle/>
          <a:p>
            <a:pPr algn="ctr" eaLnBrk="1" hangingPunct="1">
              <a:spcBef>
                <a:spcPct val="0"/>
              </a:spcBef>
              <a:buFontTx/>
              <a:buNone/>
            </a:pPr>
            <a:r>
              <a:rPr lang="ru-RU" sz="2000" dirty="0">
                <a:solidFill>
                  <a:srgbClr val="C00000"/>
                </a:solidFill>
              </a:rPr>
              <a:t>Умение </a:t>
            </a:r>
            <a:r>
              <a:rPr lang="ru-RU" sz="2000" u="sng" dirty="0">
                <a:solidFill>
                  <a:srgbClr val="C00000"/>
                </a:solidFill>
              </a:rPr>
              <a:t>переводить информацию</a:t>
            </a:r>
            <a:r>
              <a:rPr lang="ru-RU" sz="2000" dirty="0">
                <a:solidFill>
                  <a:srgbClr val="C00000"/>
                </a:solidFill>
              </a:rPr>
              <a:t> в другие текстовые формы</a:t>
            </a:r>
            <a:r>
              <a:rPr lang="ru-RU" sz="3200" dirty="0"/>
              <a:t>  </a:t>
            </a:r>
          </a:p>
        </p:txBody>
      </p:sp>
      <p:pic>
        <p:nvPicPr>
          <p:cNvPr id="5" name="Picture 3" descr="чек"/>
          <p:cNvPicPr>
            <a:picLocks noChangeAspect="1" noChangeArrowheads="1"/>
          </p:cNvPicPr>
          <p:nvPr/>
        </p:nvPicPr>
        <p:blipFill>
          <a:blip r:embed="rId2"/>
          <a:srcRect/>
          <a:stretch>
            <a:fillRect/>
          </a:stretch>
        </p:blipFill>
        <p:spPr bwMode="auto">
          <a:xfrm>
            <a:off x="2554406" y="1843756"/>
            <a:ext cx="7848600" cy="42132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Grp="1" noChangeArrowheads="1"/>
          </p:cNvSpPr>
          <p:nvPr>
            <p:ph type="title"/>
          </p:nvPr>
        </p:nvSpPr>
        <p:spPr bwMode="auto">
          <a:xfrm>
            <a:off x="2933130" y="787861"/>
            <a:ext cx="6325739" cy="480091"/>
          </a:xfrm>
          <a:prstGeom prst="rect">
            <a:avLst/>
          </a:prstGeom>
          <a:noFill/>
          <a:ln w="9525">
            <a:noFill/>
            <a:miter lim="800000"/>
            <a:headEnd/>
            <a:tailEnd/>
          </a:ln>
        </p:spPr>
        <p:txBody>
          <a:bodyPr wrap="none">
            <a:spAutoFit/>
          </a:bodyPr>
          <a:lstStyle/>
          <a:p>
            <a:pPr algn="ctr"/>
            <a:r>
              <a:rPr lang="ru-RU" sz="2800" dirty="0"/>
              <a:t>Умение </a:t>
            </a:r>
            <a:r>
              <a:rPr lang="ru-RU" sz="2800" u="sng" dirty="0"/>
              <a:t>менять вид </a:t>
            </a:r>
            <a:r>
              <a:rPr lang="ru-RU" sz="2800" dirty="0"/>
              <a:t>несплошного текста</a:t>
            </a:r>
          </a:p>
        </p:txBody>
      </p:sp>
      <p:pic>
        <p:nvPicPr>
          <p:cNvPr id="5" name="Picture 4" descr="суша океан1"/>
          <p:cNvPicPr>
            <a:picLocks noChangeAspect="1" noChangeArrowheads="1"/>
          </p:cNvPicPr>
          <p:nvPr/>
        </p:nvPicPr>
        <p:blipFill>
          <a:blip r:embed="rId2"/>
          <a:srcRect/>
          <a:stretch>
            <a:fillRect/>
          </a:stretch>
        </p:blipFill>
        <p:spPr bwMode="auto">
          <a:xfrm>
            <a:off x="1303784" y="1690688"/>
            <a:ext cx="2381250" cy="2381250"/>
          </a:xfrm>
          <a:prstGeom prst="rect">
            <a:avLst/>
          </a:prstGeom>
          <a:noFill/>
          <a:ln w="9525">
            <a:noFill/>
            <a:miter lim="800000"/>
            <a:headEnd/>
            <a:tailEnd/>
          </a:ln>
        </p:spPr>
      </p:pic>
      <p:pic>
        <p:nvPicPr>
          <p:cNvPr id="6" name="Picture 5" descr="карта полушарий"/>
          <p:cNvPicPr>
            <a:picLocks noChangeAspect="1" noChangeArrowheads="1"/>
          </p:cNvPicPr>
          <p:nvPr/>
        </p:nvPicPr>
        <p:blipFill>
          <a:blip r:embed="rId3"/>
          <a:srcRect/>
          <a:stretch>
            <a:fillRect/>
          </a:stretch>
        </p:blipFill>
        <p:spPr bwMode="auto">
          <a:xfrm>
            <a:off x="5064408" y="1951998"/>
            <a:ext cx="5823808" cy="4081482"/>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838200" y="714372"/>
            <a:ext cx="10515600" cy="976316"/>
          </a:xfrm>
        </p:spPr>
        <p:txBody>
          <a:bodyPr>
            <a:normAutofit/>
          </a:bodyPr>
          <a:lstStyle/>
          <a:p>
            <a:pPr algn="ctr"/>
            <a:r>
              <a:rPr lang="ru-RU" sz="2400" b="1" dirty="0">
                <a:solidFill>
                  <a:srgbClr val="7030A0"/>
                </a:solidFill>
              </a:rPr>
              <a:t>Умение самостоятельно </a:t>
            </a:r>
            <a:r>
              <a:rPr lang="ru-RU" sz="2400" b="1" u="sng" dirty="0">
                <a:solidFill>
                  <a:srgbClr val="7030A0"/>
                </a:solidFill>
              </a:rPr>
              <a:t>создавать и оформлять</a:t>
            </a:r>
            <a:r>
              <a:rPr lang="ru-RU" sz="2400" b="1" dirty="0">
                <a:solidFill>
                  <a:srgbClr val="7030A0"/>
                </a:solidFill>
              </a:rPr>
              <a:t> несплошной текст</a:t>
            </a:r>
          </a:p>
        </p:txBody>
      </p:sp>
      <p:sp>
        <p:nvSpPr>
          <p:cNvPr id="5" name="Rectangle 4"/>
          <p:cNvSpPr>
            <a:spLocks noChangeArrowheads="1"/>
          </p:cNvSpPr>
          <p:nvPr/>
        </p:nvSpPr>
        <p:spPr bwMode="auto">
          <a:xfrm>
            <a:off x="2024034" y="1428736"/>
            <a:ext cx="8229600" cy="2303462"/>
          </a:xfrm>
          <a:prstGeom prst="rect">
            <a:avLst/>
          </a:prstGeom>
          <a:noFill/>
          <a:ln w="9525">
            <a:noFill/>
            <a:miter lim="800000"/>
            <a:headEnd/>
            <a:tailEnd/>
          </a:ln>
        </p:spPr>
        <p:txBody>
          <a:bodyPr anchor="ctr"/>
          <a:lstStyle/>
          <a:p>
            <a:r>
              <a:rPr lang="ru-RU" sz="2400" dirty="0">
                <a:solidFill>
                  <a:schemeClr val="tx1"/>
                </a:solidFill>
              </a:rPr>
              <a:t>В русском языке шесть падежей, каждый падеж имеет свои вопросы и вспомогательные слова: именительный – есть кто? что?, родительный – нет кого? чего?, дательный - дам кому? чему?, винительный – вижу кого? что?, творительный – горжусь кем? чем?, предложный – думаю о ком? о </a:t>
            </a:r>
            <a:r>
              <a:rPr lang="ru-RU" sz="2400" dirty="0">
                <a:solidFill>
                  <a:schemeClr val="tx2"/>
                </a:solidFill>
              </a:rPr>
              <a:t>чем?</a:t>
            </a:r>
          </a:p>
        </p:txBody>
      </p:sp>
      <p:graphicFrame>
        <p:nvGraphicFramePr>
          <p:cNvPr id="6" name="Group 43"/>
          <p:cNvGraphicFramePr>
            <a:graphicFrameLocks noGrp="1"/>
          </p:cNvGraphicFramePr>
          <p:nvPr>
            <p:ph idx="1"/>
          </p:nvPr>
        </p:nvGraphicFramePr>
        <p:xfrm>
          <a:off x="2024034" y="3857628"/>
          <a:ext cx="8229600" cy="2286000"/>
        </p:xfrm>
        <a:graphic>
          <a:graphicData uri="http://schemas.openxmlformats.org/drawingml/2006/table">
            <a:tbl>
              <a:tblPr/>
              <a:tblGrid>
                <a:gridCol w="2741612">
                  <a:extLst>
                    <a:ext uri="{9D8B030D-6E8A-4147-A177-3AD203B41FA5}">
                      <a16:colId xmlns:a16="http://schemas.microsoft.com/office/drawing/2014/main" val="20000"/>
                    </a:ext>
                  </a:extLst>
                </a:gridCol>
                <a:gridCol w="2746375">
                  <a:extLst>
                    <a:ext uri="{9D8B030D-6E8A-4147-A177-3AD203B41FA5}">
                      <a16:colId xmlns:a16="http://schemas.microsoft.com/office/drawing/2014/main" val="20001"/>
                    </a:ext>
                  </a:extLst>
                </a:gridCol>
                <a:gridCol w="2741613">
                  <a:extLst>
                    <a:ext uri="{9D8B030D-6E8A-4147-A177-3AD203B41FA5}">
                      <a16:colId xmlns:a16="http://schemas.microsoft.com/office/drawing/2014/main" val="20002"/>
                    </a:ext>
                  </a:extLst>
                </a:gridCol>
              </a:tblGrid>
              <a:tr h="25082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падеж</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вспомогательное слово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вопрос</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24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именительный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есть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кто? что?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08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родительный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нет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кого? чего?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24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дательный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дам</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кому? чему?</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08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винительный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a:ln>
                            <a:noFill/>
                          </a:ln>
                          <a:solidFill>
                            <a:schemeClr val="tx1"/>
                          </a:solidFill>
                          <a:effectLst/>
                          <a:latin typeface="Arial" charset="0"/>
                          <a:cs typeface="Arial" charset="0"/>
                        </a:rPr>
                        <a:t>вижу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кого? что?</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524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творительный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горжусь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кем? чем?</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508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предложный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a:ln>
                            <a:noFill/>
                          </a:ln>
                          <a:solidFill>
                            <a:schemeClr val="tx1"/>
                          </a:solidFill>
                          <a:effectLst/>
                          <a:latin typeface="Arial" charset="0"/>
                          <a:cs typeface="Arial" charset="0"/>
                        </a:rPr>
                        <a:t>думаю</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Arial" charset="0"/>
                          <a:cs typeface="Arial" charset="0"/>
                        </a:rPr>
                        <a:t>о ком? о чем?</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algn="ctr"/>
            <a:r>
              <a:rPr lang="ru-RU" sz="2400" dirty="0">
                <a:solidFill>
                  <a:srgbClr val="7030A0"/>
                </a:solidFill>
              </a:rPr>
              <a:t>Решения учебной задачи с помощью несплошного текста </a:t>
            </a:r>
          </a:p>
        </p:txBody>
      </p:sp>
      <p:pic>
        <p:nvPicPr>
          <p:cNvPr id="5" name="Picture 5" descr="150203 река времени 0303"/>
          <p:cNvPicPr>
            <a:picLocks noChangeAspect="1" noChangeArrowheads="1"/>
          </p:cNvPicPr>
          <p:nvPr/>
        </p:nvPicPr>
        <p:blipFill>
          <a:blip r:embed="rId2"/>
          <a:srcRect/>
          <a:stretch>
            <a:fillRect/>
          </a:stretch>
        </p:blipFill>
        <p:spPr bwMode="auto">
          <a:xfrm>
            <a:off x="2952728" y="1285860"/>
            <a:ext cx="6840538" cy="4812614"/>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rmAutofit/>
          </a:bodyPr>
          <a:lstStyle/>
          <a:p>
            <a:pPr algn="ctr" eaLnBrk="1" hangingPunct="1"/>
            <a:r>
              <a:rPr lang="ru-RU" sz="3200" b="1" dirty="0"/>
              <a:t>Портрет выпускника начальной школы</a:t>
            </a:r>
          </a:p>
        </p:txBody>
      </p:sp>
      <p:pic>
        <p:nvPicPr>
          <p:cNvPr id="5" name="Picture 8" descr="&amp;Rcy;&amp;iecy;&amp;kcy;&amp;ocy;&amp;mcy;&amp;iecy;&amp;ncy;&amp;dcy;&amp;acy;&amp;tscy;&amp;icy;&amp;icy; &amp;rcy;&amp;ocy;&amp;dcy;&amp;icy;&amp;tcy;&amp;iecy;&amp;lcy;&amp;yacy;&amp;mcy;"/>
          <p:cNvPicPr>
            <a:picLocks noChangeAspect="1" noChangeArrowheads="1"/>
          </p:cNvPicPr>
          <p:nvPr/>
        </p:nvPicPr>
        <p:blipFill>
          <a:blip r:embed="rId2"/>
          <a:srcRect/>
          <a:stretch>
            <a:fillRect/>
          </a:stretch>
        </p:blipFill>
        <p:spPr bwMode="auto">
          <a:xfrm>
            <a:off x="4518998" y="2084258"/>
            <a:ext cx="3154004" cy="2143140"/>
          </a:xfrm>
          <a:prstGeom prst="rect">
            <a:avLst/>
          </a:prstGeom>
          <a:noFill/>
          <a:ln w="9525">
            <a:noFill/>
            <a:miter lim="800000"/>
            <a:headEnd/>
            <a:tailEnd/>
          </a:ln>
        </p:spPr>
      </p:pic>
      <p:pic>
        <p:nvPicPr>
          <p:cNvPr id="6" name="Picture 3" descr="позн"/>
          <p:cNvPicPr>
            <a:picLocks noGrp="1" noChangeAspect="1" noChangeArrowheads="1"/>
          </p:cNvPicPr>
          <p:nvPr>
            <p:ph sz="quarter" idx="1"/>
          </p:nvPr>
        </p:nvPicPr>
        <p:blipFill>
          <a:blip r:embed="rId3"/>
          <a:srcRect/>
          <a:stretch>
            <a:fillRect/>
          </a:stretch>
        </p:blipFill>
        <p:spPr>
          <a:xfrm>
            <a:off x="365197" y="2438456"/>
            <a:ext cx="2881312" cy="1614487"/>
          </a:xfrm>
          <a:noFill/>
        </p:spPr>
      </p:pic>
      <p:pic>
        <p:nvPicPr>
          <p:cNvPr id="7" name="Picture 5" descr="комм"/>
          <p:cNvPicPr>
            <a:picLocks noChangeAspect="1" noChangeArrowheads="1"/>
          </p:cNvPicPr>
          <p:nvPr/>
        </p:nvPicPr>
        <p:blipFill>
          <a:blip r:embed="rId4"/>
          <a:srcRect/>
          <a:stretch>
            <a:fillRect/>
          </a:stretch>
        </p:blipFill>
        <p:spPr>
          <a:xfrm>
            <a:off x="1266472" y="4294195"/>
            <a:ext cx="2879725" cy="1614487"/>
          </a:xfrm>
          <a:prstGeom prst="rect">
            <a:avLst/>
          </a:prstGeom>
          <a:noFill/>
        </p:spPr>
      </p:pic>
      <p:pic>
        <p:nvPicPr>
          <p:cNvPr id="8" name="Picture 4" descr="регул"/>
          <p:cNvPicPr>
            <a:picLocks noChangeAspect="1" noChangeArrowheads="1"/>
          </p:cNvPicPr>
          <p:nvPr/>
        </p:nvPicPr>
        <p:blipFill>
          <a:blip r:embed="rId5"/>
          <a:srcRect/>
          <a:stretch>
            <a:fillRect/>
          </a:stretch>
        </p:blipFill>
        <p:spPr>
          <a:xfrm>
            <a:off x="9064616" y="2306492"/>
            <a:ext cx="2881312" cy="1611312"/>
          </a:xfrm>
          <a:prstGeom prst="rect">
            <a:avLst/>
          </a:prstGeom>
          <a:noFill/>
        </p:spPr>
      </p:pic>
      <p:pic>
        <p:nvPicPr>
          <p:cNvPr id="9" name="Picture 6" descr="личн"/>
          <p:cNvPicPr>
            <a:picLocks noChangeAspect="1" noChangeArrowheads="1"/>
          </p:cNvPicPr>
          <p:nvPr/>
        </p:nvPicPr>
        <p:blipFill>
          <a:blip r:embed="rId6"/>
          <a:srcRect/>
          <a:stretch>
            <a:fillRect/>
          </a:stretch>
        </p:blipFill>
        <p:spPr>
          <a:xfrm>
            <a:off x="7262814" y="4206859"/>
            <a:ext cx="2890838" cy="162242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body" idx="1"/>
          </p:nvPr>
        </p:nvSpPr>
        <p:spPr>
          <a:xfrm>
            <a:off x="277663" y="1311300"/>
            <a:ext cx="3932100" cy="381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Font typeface="Arial"/>
              <a:buNone/>
            </a:pPr>
            <a:r>
              <a:rPr lang="ru-RU"/>
              <a:t>Выводы</a:t>
            </a:r>
            <a:endParaRPr/>
          </a:p>
        </p:txBody>
      </p:sp>
      <p:sp>
        <p:nvSpPr>
          <p:cNvPr id="3" name="Прямоугольник 2">
            <a:extLst>
              <a:ext uri="{FF2B5EF4-FFF2-40B4-BE49-F238E27FC236}">
                <a16:creationId xmlns:a16="http://schemas.microsoft.com/office/drawing/2014/main" id="{54F3DFDD-FCE3-24A3-11A6-1E59993CC41A}"/>
              </a:ext>
            </a:extLst>
          </p:cNvPr>
          <p:cNvSpPr/>
          <p:nvPr/>
        </p:nvSpPr>
        <p:spPr>
          <a:xfrm>
            <a:off x="899592" y="1905506"/>
            <a:ext cx="6584337" cy="3641194"/>
          </a:xfrm>
          <a:prstGeom prst="rect">
            <a:avLst/>
          </a:prstGeom>
        </p:spPr>
        <p:txBody>
          <a:bodyPr wrap="square">
            <a:spAutoFit/>
          </a:bodyPr>
          <a:lstStyle/>
          <a:p>
            <a:r>
              <a:rPr lang="ru-RU" sz="3200" dirty="0">
                <a:latin typeface="Times New Roman"/>
                <a:ea typeface="Times New Roman"/>
              </a:rPr>
              <a:t>Уроки, построенные </a:t>
            </a:r>
            <a:r>
              <a:rPr lang="ru-RU" sz="3200" b="1" i="1" dirty="0">
                <a:latin typeface="Times New Roman"/>
                <a:ea typeface="Times New Roman"/>
              </a:rPr>
              <a:t>в технологии продуктивного чтения</a:t>
            </a:r>
            <a:r>
              <a:rPr lang="ru-RU" sz="3200" dirty="0">
                <a:latin typeface="Times New Roman"/>
                <a:ea typeface="Times New Roman"/>
              </a:rPr>
              <a:t>, доказывают, что учащиеся младших классов способны достаточно глубоко мыслить, выражать свою точку зрения, ставить проблемы и находить пути их решения.</a:t>
            </a:r>
            <a:endParaRPr lang="ru-RU" sz="3200" dirty="0">
              <a:effectLst/>
              <a:latin typeface="Times New Roman"/>
              <a:ea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2"/>
          <p:cNvSpPr txBox="1">
            <a:spLocks noGrp="1"/>
          </p:cNvSpPr>
          <p:nvPr>
            <p:ph type="title"/>
          </p:nvPr>
        </p:nvSpPr>
        <p:spPr>
          <a:xfrm>
            <a:off x="2093350" y="365125"/>
            <a:ext cx="7171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ru-RU" sz="3700"/>
              <a:t>Краткое описание опыта</a:t>
            </a:r>
            <a:endParaRPr sz="3700"/>
          </a:p>
        </p:txBody>
      </p:sp>
      <p:sp>
        <p:nvSpPr>
          <p:cNvPr id="101" name="Google Shape;101;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77500" lnSpcReduction="20000"/>
          </a:bodyPr>
          <a:lstStyle/>
          <a:p>
            <a:pPr marL="228600" lvl="0" indent="-50800" algn="l" rtl="0">
              <a:lnSpc>
                <a:spcPct val="90000"/>
              </a:lnSpc>
              <a:spcBef>
                <a:spcPts val="0"/>
              </a:spcBef>
              <a:spcAft>
                <a:spcPts val="0"/>
              </a:spcAft>
              <a:buClr>
                <a:schemeClr val="dk1"/>
              </a:buClr>
              <a:buSzPts val="2800"/>
              <a:buNone/>
            </a:pPr>
            <a:r>
              <a:rPr lang="ru-RU" b="1" dirty="0">
                <a:solidFill>
                  <a:srgbClr val="C00000"/>
                </a:solidFill>
              </a:rPr>
              <a:t>Цель</a:t>
            </a:r>
            <a:r>
              <a:rPr lang="ru-RU" dirty="0"/>
              <a:t>: Формирование читательской компетенции школьника. В начальной школе необходимо заложить основы формирования грамотного читателя, у которого есть стойкая привычка к чтению, знающего книги, умеющего их самостоятельно выбирать. </a:t>
            </a:r>
          </a:p>
          <a:p>
            <a:pPr marL="228600" lvl="0" indent="-50800" algn="l" rtl="0">
              <a:lnSpc>
                <a:spcPct val="90000"/>
              </a:lnSpc>
              <a:spcBef>
                <a:spcPts val="0"/>
              </a:spcBef>
              <a:spcAft>
                <a:spcPts val="0"/>
              </a:spcAft>
              <a:buClr>
                <a:schemeClr val="dk1"/>
              </a:buClr>
              <a:buSzPts val="2800"/>
              <a:buNone/>
            </a:pPr>
            <a:endParaRPr b="1" dirty="0">
              <a:solidFill>
                <a:srgbClr val="C00000"/>
              </a:solidFill>
            </a:endParaRPr>
          </a:p>
          <a:p>
            <a:pPr marL="228600" lvl="0" indent="-50800" algn="l" rtl="0">
              <a:lnSpc>
                <a:spcPct val="90000"/>
              </a:lnSpc>
              <a:spcBef>
                <a:spcPts val="0"/>
              </a:spcBef>
              <a:spcAft>
                <a:spcPts val="0"/>
              </a:spcAft>
              <a:buClr>
                <a:schemeClr val="dk1"/>
              </a:buClr>
              <a:buSzPts val="2800"/>
              <a:buNone/>
            </a:pPr>
            <a:r>
              <a:rPr lang="ru-RU" b="1" dirty="0">
                <a:solidFill>
                  <a:srgbClr val="C00000"/>
                </a:solidFill>
              </a:rPr>
              <a:t>Задачи: </a:t>
            </a:r>
          </a:p>
          <a:p>
            <a:pPr marL="228600" lvl="0" indent="-50800" algn="l" rtl="0">
              <a:lnSpc>
                <a:spcPct val="90000"/>
              </a:lnSpc>
              <a:spcBef>
                <a:spcPts val="0"/>
              </a:spcBef>
              <a:spcAft>
                <a:spcPts val="0"/>
              </a:spcAft>
              <a:buClr>
                <a:schemeClr val="dk1"/>
              </a:buClr>
              <a:buSzPts val="2800"/>
              <a:buNone/>
            </a:pPr>
            <a:r>
              <a:rPr lang="ru-RU" dirty="0"/>
              <a:t>1. Формирование техники чтения и приемов понимания и анализа текста; одновременное развитие интереса к самому процессу чтения, потребности читать.
2. Введение детей через литературу в мир человеческих отношений, нравственно-этических ценностей; формирование эстетического вкуса.
3. Развитие устной и письменной речи, овладение речевой и коммуникативной культурой; развитие творческих способностей детей.
4. Приобщение к литературе как искусству слова и практическое ознакомление с теоретико-литературными понятиями.</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6"/>
          <p:cNvSpPr/>
          <p:nvPr/>
        </p:nvSpPr>
        <p:spPr>
          <a:xfrm>
            <a:off x="2448387" y="969245"/>
            <a:ext cx="6729600" cy="880200"/>
          </a:xfrm>
          <a:prstGeom prst="rect">
            <a:avLst/>
          </a:prstGeom>
          <a:noFill/>
          <a:ln>
            <a:noFill/>
          </a:ln>
        </p:spPr>
        <p:txBody>
          <a:bodyPr spcFirstLastPara="1" wrap="square" lIns="91425" tIns="45700" rIns="91425" bIns="45700" anchor="t" anchorCtr="0">
            <a:noAutofit/>
          </a:bodyPr>
          <a:lstStyle/>
          <a:p>
            <a:pPr marL="0" marR="0" lvl="0" indent="0" algn="ctr" rtl="0">
              <a:lnSpc>
                <a:spcPct val="80000"/>
              </a:lnSpc>
              <a:spcBef>
                <a:spcPts val="0"/>
              </a:spcBef>
              <a:spcAft>
                <a:spcPts val="0"/>
              </a:spcAft>
              <a:buClr>
                <a:srgbClr val="002060"/>
              </a:buClr>
              <a:buSzPts val="3600"/>
              <a:buFont typeface="Calibri"/>
              <a:buNone/>
            </a:pPr>
            <a:r>
              <a:rPr lang="ru-RU" sz="2800" b="1" i="0" u="none" strike="noStrike" cap="none" dirty="0">
                <a:solidFill>
                  <a:srgbClr val="000000"/>
                </a:solidFill>
                <a:latin typeface="Arial"/>
                <a:ea typeface="Arial"/>
                <a:cs typeface="Arial"/>
                <a:sym typeface="Arial"/>
              </a:rPr>
              <a:t>Спасибо за внимание! </a:t>
            </a:r>
            <a:endParaRPr sz="2800" b="1" i="0" u="none" strike="noStrike" cap="none" dirty="0">
              <a:solidFill>
                <a:srgbClr val="000000"/>
              </a:solidFill>
              <a:latin typeface="Arial"/>
              <a:ea typeface="Arial"/>
              <a:cs typeface="Arial"/>
              <a:sym typeface="Arial"/>
            </a:endParaRPr>
          </a:p>
          <a:p>
            <a:pPr marL="0" marR="0" lvl="0" indent="0" algn="ctr" rtl="0">
              <a:lnSpc>
                <a:spcPct val="80000"/>
              </a:lnSpc>
              <a:spcBef>
                <a:spcPts val="0"/>
              </a:spcBef>
              <a:spcAft>
                <a:spcPts val="0"/>
              </a:spcAft>
              <a:buClr>
                <a:srgbClr val="002060"/>
              </a:buClr>
              <a:buSzPts val="3600"/>
              <a:buFont typeface="Calibri"/>
              <a:buNone/>
            </a:pPr>
            <a:endParaRPr sz="3600" b="1" i="0" u="none" strike="noStrike" cap="none"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g3352f216e9d_0_0"/>
          <p:cNvSpPr txBox="1">
            <a:spLocks noGrp="1"/>
          </p:cNvSpPr>
          <p:nvPr>
            <p:ph type="title"/>
          </p:nvPr>
        </p:nvSpPr>
        <p:spPr>
          <a:xfrm>
            <a:off x="2359075" y="211825"/>
            <a:ext cx="7171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ru-RU" sz="3700"/>
              <a:t>Теоретическое описание приема</a:t>
            </a:r>
            <a:endParaRPr sz="3700"/>
          </a:p>
        </p:txBody>
      </p:sp>
      <p:sp>
        <p:nvSpPr>
          <p:cNvPr id="107" name="Google Shape;107;g3352f216e9d_0_0"/>
          <p:cNvSpPr txBox="1">
            <a:spLocks noGrp="1"/>
          </p:cNvSpPr>
          <p:nvPr>
            <p:ph type="body" idx="1"/>
          </p:nvPr>
        </p:nvSpPr>
        <p:spPr>
          <a:xfrm>
            <a:off x="687175" y="1447450"/>
            <a:ext cx="10515600" cy="4351200"/>
          </a:xfrm>
          <a:prstGeom prst="rect">
            <a:avLst/>
          </a:prstGeom>
          <a:noFill/>
          <a:ln>
            <a:noFill/>
          </a:ln>
        </p:spPr>
        <p:txBody>
          <a:bodyPr spcFirstLastPara="1" wrap="square" lIns="91425" tIns="45700" rIns="91425" bIns="45700" anchor="t" anchorCtr="0">
            <a:normAutofit fontScale="92500" lnSpcReduction="10000"/>
          </a:bodyPr>
          <a:lstStyle/>
          <a:p>
            <a:pPr marL="228600" lvl="0" indent="-50800" algn="l" rtl="0">
              <a:lnSpc>
                <a:spcPct val="90000"/>
              </a:lnSpc>
              <a:spcBef>
                <a:spcPts val="0"/>
              </a:spcBef>
              <a:spcAft>
                <a:spcPts val="0"/>
              </a:spcAft>
              <a:buClr>
                <a:schemeClr val="dk1"/>
              </a:buClr>
              <a:buSzPts val="2800"/>
              <a:buNone/>
            </a:pPr>
            <a:r>
              <a:rPr lang="ru-RU" dirty="0"/>
              <a:t>Технология продуктивного чтения – это </a:t>
            </a:r>
            <a:r>
              <a:rPr lang="ru-RU" dirty="0" err="1"/>
              <a:t>природосообразная</a:t>
            </a:r>
            <a:r>
              <a:rPr lang="ru-RU" dirty="0"/>
              <a:t> образовательная технология, опирающаяся на законы читательской деятельности и обеспечивающая с помощью конкретных приемов чтения полноценное восприятие и понимание текста читателем, активную читательскую позицию по отношению к тексту и его автору.
Продуктивное чтение – это умение вычитывать все виды текстовой информации:
Фактуальной (о чём в тексте сообщается в явном виде)
концептуальной (основная идея текста, его главный смысл)
подтекстовой (о чем в тексте сообщается в неявном виде, читается «между строк»)</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3"/>
          <p:cNvSpPr txBox="1">
            <a:spLocks noGrp="1"/>
          </p:cNvSpPr>
          <p:nvPr>
            <p:ph type="title" idx="4294967295"/>
          </p:nvPr>
        </p:nvSpPr>
        <p:spPr>
          <a:xfrm>
            <a:off x="247018" y="759425"/>
            <a:ext cx="9686196" cy="9411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endParaRPr dirty="0"/>
          </a:p>
          <a:p>
            <a:pPr marL="0" lvl="0" indent="0" algn="l" rtl="0">
              <a:lnSpc>
                <a:spcPct val="90000"/>
              </a:lnSpc>
              <a:spcBef>
                <a:spcPts val="0"/>
              </a:spcBef>
              <a:spcAft>
                <a:spcPts val="0"/>
              </a:spcAft>
              <a:buClr>
                <a:schemeClr val="dk1"/>
              </a:buClr>
              <a:buSzPct val="100000"/>
              <a:buFont typeface="Calibri"/>
              <a:buNone/>
            </a:pPr>
            <a:br>
              <a:rPr lang="ru-RU" dirty="0"/>
            </a:br>
            <a:br>
              <a:rPr lang="ru-RU" dirty="0"/>
            </a:br>
            <a:br>
              <a:rPr lang="ru-RU" dirty="0"/>
            </a:br>
            <a:br>
              <a:rPr lang="ru-RU" dirty="0"/>
            </a:br>
            <a:br>
              <a:rPr lang="ru-RU" dirty="0"/>
            </a:br>
            <a:br>
              <a:rPr lang="ru-RU" dirty="0"/>
            </a:br>
            <a:br>
              <a:rPr lang="ru-RU" dirty="0"/>
            </a:br>
            <a:r>
              <a:rPr lang="ru-RU" dirty="0"/>
              <a:t>Практическая значимость</a:t>
            </a:r>
            <a:br>
              <a:rPr lang="ru-RU" dirty="0"/>
            </a:br>
            <a:r>
              <a:rPr lang="ru-RU" sz="2177" i="1" dirty="0"/>
              <a:t>С позиции структуры читательской деятельности разработанная технология предполагает три этапа работы с текстом:
I. Работа с текстом до чтения.
II. Работа с текстом во время чтения.
III. Работа с текстом после чтения.
Остановимся подробнее на каждом этапе.</a:t>
            </a:r>
            <a:endParaRPr sz="2177"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5" name="TextBox 4">
            <a:extLst>
              <a:ext uri="{FF2B5EF4-FFF2-40B4-BE49-F238E27FC236}">
                <a16:creationId xmlns:a16="http://schemas.microsoft.com/office/drawing/2014/main" id="{14259E97-ABE5-EA1B-6E8A-E2AE536B1262}"/>
              </a:ext>
            </a:extLst>
          </p:cNvPr>
          <p:cNvSpPr txBox="1"/>
          <p:nvPr/>
        </p:nvSpPr>
        <p:spPr>
          <a:xfrm>
            <a:off x="184935" y="1012954"/>
            <a:ext cx="9723540" cy="4832092"/>
          </a:xfrm>
          <a:prstGeom prst="rect">
            <a:avLst/>
          </a:prstGeom>
          <a:noFill/>
        </p:spPr>
        <p:txBody>
          <a:bodyPr wrap="square" anchor="ctr">
            <a:spAutoFit/>
          </a:bodyPr>
          <a:lstStyle/>
          <a:p>
            <a:pPr>
              <a:buNone/>
            </a:pPr>
            <a:r>
              <a:rPr lang="af-ZA" sz="2800" b="1" i="0" dirty="0">
                <a:solidFill>
                  <a:srgbClr val="008738"/>
                </a:solidFill>
                <a:effectLst/>
                <a:latin typeface="Times New Roman" panose="02020603050405020304" pitchFamily="18" charset="0"/>
                <a:cs typeface="Times New Roman" panose="02020603050405020304" pitchFamily="18" charset="0"/>
              </a:rPr>
              <a:t>I. </a:t>
            </a:r>
            <a:r>
              <a:rPr lang="ru-RU" sz="2800" b="1" i="0" dirty="0">
                <a:solidFill>
                  <a:srgbClr val="008738"/>
                </a:solidFill>
                <a:effectLst/>
                <a:latin typeface="Times New Roman" panose="02020603050405020304" pitchFamily="18" charset="0"/>
                <a:cs typeface="Times New Roman" panose="02020603050405020304" pitchFamily="18" charset="0"/>
              </a:rPr>
              <a:t>Работа с текстом до чтения</a:t>
            </a:r>
            <a:endParaRPr lang="ru-RU" sz="2800" b="0" i="0" dirty="0">
              <a:solidFill>
                <a:srgbClr val="008738"/>
              </a:solidFill>
              <a:effectLst/>
              <a:latin typeface="Times New Roman" panose="02020603050405020304" pitchFamily="18" charset="0"/>
              <a:cs typeface="Times New Roman" panose="02020603050405020304" pitchFamily="18" charset="0"/>
            </a:endParaRPr>
          </a:p>
          <a:p>
            <a:pPr>
              <a:buNone/>
            </a:pPr>
            <a:r>
              <a:rPr lang="ru-RU" sz="2800" b="0" i="0" dirty="0">
                <a:solidFill>
                  <a:schemeClr val="tx1"/>
                </a:solidFill>
                <a:effectLst/>
                <a:latin typeface="Times New Roman" panose="02020603050405020304" pitchFamily="18" charset="0"/>
                <a:cs typeface="Times New Roman" panose="02020603050405020304" pitchFamily="18" charset="0"/>
              </a:rPr>
              <a:t>Данный этап включает в себя прежде всего антиципацию (предвосхищение, предугадывание предстоящего чтения). Именно на этом этапе должна быть определена смысловая, тематическая, эмоциональная направленность текста, выделение его героев по названию произведения, имени автора, ключевым словам, предшествующей тексту иллюстрации с опорой на детский читательский опыт. Этап завершается постановкой целей урока с учетом общей (учебной, мотивационной, эмоциональной, психологической) готовности учащихся к работе.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55B268F-8523-4217-055C-9321501C9134}"/>
              </a:ext>
            </a:extLst>
          </p:cNvPr>
          <p:cNvSpPr txBox="1"/>
          <p:nvPr/>
        </p:nvSpPr>
        <p:spPr>
          <a:xfrm>
            <a:off x="210293" y="1536174"/>
            <a:ext cx="9549740" cy="3785652"/>
          </a:xfrm>
          <a:prstGeom prst="rect">
            <a:avLst/>
          </a:prstGeom>
          <a:noFill/>
        </p:spPr>
        <p:txBody>
          <a:bodyPr wrap="square" anchor="ctr">
            <a:spAutoFit/>
          </a:bodyPr>
          <a:lstStyle/>
          <a:p>
            <a:pPr>
              <a:buNone/>
            </a:pPr>
            <a:r>
              <a:rPr lang="ru-RU" sz="2400" b="0" i="0" dirty="0">
                <a:solidFill>
                  <a:schemeClr val="tx1"/>
                </a:solidFill>
                <a:effectLst/>
                <a:latin typeface="Times New Roman" panose="02020603050405020304" pitchFamily="18" charset="0"/>
                <a:cs typeface="Times New Roman" panose="02020603050405020304" pitchFamily="18" charset="0"/>
              </a:rPr>
              <a:t>Перед чтением «Сказки про храброго зайца» Д. Мамина-Сибиряка готовлю выставку книг и предлагаю детям ответить на вопросы:</a:t>
            </a:r>
          </a:p>
          <a:p>
            <a:pPr>
              <a:buNone/>
            </a:pPr>
            <a:r>
              <a:rPr lang="ru-RU" sz="2400" b="0" i="0" dirty="0">
                <a:solidFill>
                  <a:schemeClr val="tx1"/>
                </a:solidFill>
                <a:effectLst/>
                <a:latin typeface="Times New Roman" panose="02020603050405020304" pitchFamily="18" charset="0"/>
                <a:cs typeface="Times New Roman" panose="02020603050405020304" pitchFamily="18" charset="0"/>
              </a:rPr>
              <a:t>- Как можно назвать эту выставку книг? Догадайтесь, о какой книге с этой выставки идёт речь. Определите по обложке, о ком выбранная книга. Сказка это или нет?</a:t>
            </a:r>
          </a:p>
          <a:p>
            <a:pPr>
              <a:buNone/>
            </a:pPr>
            <a:r>
              <a:rPr lang="ru-RU" sz="2400" b="0" i="0" dirty="0">
                <a:solidFill>
                  <a:schemeClr val="tx1"/>
                </a:solidFill>
                <a:effectLst/>
                <a:latin typeface="Times New Roman" panose="02020603050405020304" pitchFamily="18" charset="0"/>
                <a:cs typeface="Times New Roman" panose="02020603050405020304" pitchFamily="18" charset="0"/>
              </a:rPr>
              <a:t>Этот этап сохраняется, даже если дети знакомились с текстом дома. Вопросы в этом случае формулируются иначе. Например, какими были ваши ожидания? Какие вопросы до чтения у вас возникли? На что обратили внимание до чтения и почему? Подтвердились ли ваши догадки и предположения?</a:t>
            </a:r>
          </a:p>
        </p:txBody>
      </p:sp>
    </p:spTree>
    <p:extLst>
      <p:ext uri="{BB962C8B-B14F-4D97-AF65-F5344CB8AC3E}">
        <p14:creationId xmlns:p14="http://schemas.microsoft.com/office/powerpoint/2010/main" val="2882429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6839E6-2C08-968D-C399-6260350E9F33}"/>
              </a:ext>
            </a:extLst>
          </p:cNvPr>
          <p:cNvSpPr txBox="1"/>
          <p:nvPr/>
        </p:nvSpPr>
        <p:spPr>
          <a:xfrm>
            <a:off x="288224" y="1317056"/>
            <a:ext cx="7876062" cy="4801314"/>
          </a:xfrm>
          <a:prstGeom prst="rect">
            <a:avLst/>
          </a:prstGeom>
          <a:noFill/>
        </p:spPr>
        <p:txBody>
          <a:bodyPr wrap="square">
            <a:spAutoFit/>
          </a:bodyPr>
          <a:lstStyle/>
          <a:p>
            <a:r>
              <a:rPr lang="ru-RU" sz="1800" dirty="0">
                <a:solidFill>
                  <a:schemeClr val="accent6"/>
                </a:solidFill>
                <a:latin typeface="Times New Roman" panose="02020603050405020304" pitchFamily="18" charset="0"/>
                <a:cs typeface="Times New Roman" panose="02020603050405020304" pitchFamily="18" charset="0"/>
              </a:rPr>
              <a:t>2. Работа с текстом во время чтения. </a:t>
            </a:r>
            <a:br>
              <a:rPr lang="ru-RU" sz="1800" dirty="0">
                <a:latin typeface="Times New Roman" panose="02020603050405020304" pitchFamily="18" charset="0"/>
                <a:cs typeface="Times New Roman" panose="02020603050405020304" pitchFamily="18" charset="0"/>
              </a:rPr>
            </a:b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Чтение текста</a:t>
            </a:r>
            <a:r>
              <a:rPr lang="ru-RU" sz="1800" dirty="0">
                <a:latin typeface="Times New Roman" panose="02020603050405020304" pitchFamily="18" charset="0"/>
                <a:cs typeface="Times New Roman" panose="02020603050405020304" pitchFamily="18" charset="0"/>
              </a:rPr>
              <a:t> и его осмысление.</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Выделение главной мысли</a:t>
            </a:r>
            <a:r>
              <a:rPr lang="ru-RU" sz="1800" dirty="0">
                <a:latin typeface="Times New Roman" panose="02020603050405020304" pitchFamily="18" charset="0"/>
                <a:cs typeface="Times New Roman" panose="02020603050405020304" pitchFamily="18" charset="0"/>
              </a:rPr>
              <a:t> и темы текста.</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Ответы на вопросы</a:t>
            </a:r>
            <a:r>
              <a:rPr lang="ru-RU" sz="1800" dirty="0">
                <a:latin typeface="Times New Roman" panose="02020603050405020304" pitchFamily="18" charset="0"/>
                <a:cs typeface="Times New Roman" panose="02020603050405020304" pitchFamily="18" charset="0"/>
              </a:rPr>
              <a:t> по содержанию.</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Деление текста на части</a:t>
            </a:r>
            <a:r>
              <a:rPr lang="ru-RU" sz="1800" dirty="0">
                <a:latin typeface="Times New Roman" panose="02020603050405020304" pitchFamily="18" charset="0"/>
                <a:cs typeface="Times New Roman" panose="02020603050405020304" pitchFamily="18" charset="0"/>
              </a:rPr>
              <a:t> и озаглавливание этих частей.</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Определение типа и стиля текста</a:t>
            </a:r>
            <a:r>
              <a:rPr lang="ru-RU" sz="1800" dirty="0">
                <a:latin typeface="Times New Roman" panose="02020603050405020304" pitchFamily="18" charset="0"/>
                <a:cs typeface="Times New Roman" panose="02020603050405020304" pitchFamily="18" charset="0"/>
              </a:rPr>
              <a:t> (например, повествование, описание, художественный или научный стиль).</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Выполнение заданий по словарной работе</a:t>
            </a:r>
            <a:r>
              <a:rPr lang="ru-RU" sz="1800" dirty="0">
                <a:latin typeface="Times New Roman" panose="02020603050405020304" pitchFamily="18" charset="0"/>
                <a:cs typeface="Times New Roman" panose="02020603050405020304" pitchFamily="18" charset="0"/>
              </a:rPr>
              <a:t>: подбор синонимов, антонимов, объяснение значений слов и выражений.</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Разбор слов по составу</a:t>
            </a:r>
            <a:r>
              <a:rPr lang="ru-RU" sz="1800" dirty="0">
                <a:latin typeface="Times New Roman" panose="02020603050405020304" pitchFamily="18" charset="0"/>
                <a:cs typeface="Times New Roman" panose="02020603050405020304" pitchFamily="18" charset="0"/>
              </a:rPr>
              <a:t>, выделение грамматической основы, определение частей речи.</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Составление плана текста</a:t>
            </a:r>
            <a:r>
              <a:rPr lang="ru-RU" sz="1800" dirty="0">
                <a:latin typeface="Times New Roman" panose="02020603050405020304" pitchFamily="18" charset="0"/>
                <a:cs typeface="Times New Roman" panose="02020603050405020304" pitchFamily="18" charset="0"/>
              </a:rPr>
              <a:t> для пересказа.</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b="1" dirty="0">
                <a:latin typeface="Times New Roman" panose="02020603050405020304" pitchFamily="18" charset="0"/>
                <a:cs typeface="Times New Roman" panose="02020603050405020304" pitchFamily="18" charset="0"/>
              </a:rPr>
              <a:t>Сравнение и анализ событий, героев, их поступков</a:t>
            </a:r>
            <a:r>
              <a:rPr lang="ru-RU" sz="1800" dirty="0">
                <a:latin typeface="Times New Roman" panose="02020603050405020304" pitchFamily="18" charset="0"/>
                <a:cs typeface="Times New Roman" panose="02020603050405020304" pitchFamily="18" charset="0"/>
              </a:rPr>
              <a:t>.</a:t>
            </a:r>
            <a:br>
              <a:rPr lang="ru-RU" sz="1800" dirty="0">
                <a:latin typeface="Times New Roman" panose="02020603050405020304" pitchFamily="18" charset="0"/>
                <a:cs typeface="Times New Roman" panose="02020603050405020304" pitchFamily="18" charset="0"/>
              </a:rPr>
            </a:b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Такая работа помогает развивать умение понимать прочитанное, анализировать информацию и выражать свои мысли.</a:t>
            </a:r>
          </a:p>
        </p:txBody>
      </p:sp>
    </p:spTree>
    <p:extLst>
      <p:ext uri="{BB962C8B-B14F-4D97-AF65-F5344CB8AC3E}">
        <p14:creationId xmlns:p14="http://schemas.microsoft.com/office/powerpoint/2010/main" val="973489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AB218F5-B499-515F-97DF-048D8787E8A0}"/>
              </a:ext>
            </a:extLst>
          </p:cNvPr>
          <p:cNvSpPr txBox="1"/>
          <p:nvPr/>
        </p:nvSpPr>
        <p:spPr>
          <a:xfrm>
            <a:off x="288222" y="1243852"/>
            <a:ext cx="10424309" cy="4154984"/>
          </a:xfrm>
          <a:prstGeom prst="rect">
            <a:avLst/>
          </a:prstGeom>
          <a:noFill/>
        </p:spPr>
        <p:txBody>
          <a:bodyPr wrap="square">
            <a:spAutoFit/>
          </a:bodyPr>
          <a:lstStyle/>
          <a:p>
            <a:r>
              <a:rPr lang="ru-RU" sz="2400" dirty="0">
                <a:solidFill>
                  <a:schemeClr val="accent6"/>
                </a:solidFill>
                <a:effectLst/>
                <a:latin typeface="Times New Roman" panose="02020603050405020304" pitchFamily="18" charset="0"/>
                <a:cs typeface="Times New Roman" panose="02020603050405020304" pitchFamily="18" charset="0"/>
              </a:rPr>
              <a:t>3. Работа с текстом после чтения</a:t>
            </a:r>
            <a:r>
              <a:rPr lang="ru-RU" sz="2400" dirty="0">
                <a:solidFill>
                  <a:schemeClr val="accent6"/>
                </a:solidFill>
                <a:latin typeface="Times New Roman" panose="02020603050405020304" pitchFamily="18" charset="0"/>
                <a:cs typeface="Times New Roman" panose="02020603050405020304" pitchFamily="18" charset="0"/>
              </a:rPr>
              <a:t> </a:t>
            </a:r>
            <a:br>
              <a:rPr lang="ru-RU" sz="2400" dirty="0">
                <a:latin typeface="Times New Roman" panose="02020603050405020304" pitchFamily="18" charset="0"/>
                <a:cs typeface="Times New Roman" panose="02020603050405020304" pitchFamily="18" charset="0"/>
              </a:rPr>
            </a:b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Обсуждение содержания и смысла прочитанного.</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Формулирование основной идеи и темы текста.</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Ответы на вопросы по тексту.</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Деление текста на части, составление плана.</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Определение типа и стиля текста.</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Выполнение заданий: подбор синонимов/антонимов, разбор слов, объяснение выражений.</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Выражение собственного отношения к героям и событиям.</a:t>
            </a:r>
            <a:br>
              <a:rPr lang="ru-RU" sz="2400" dirty="0">
                <a:latin typeface="Times New Roman" panose="02020603050405020304" pitchFamily="18" charset="0"/>
                <a:cs typeface="Times New Roman" panose="02020603050405020304" pitchFamily="18" charset="0"/>
              </a:rPr>
            </a:br>
            <a:r>
              <a:rPr lang="ru-RU" sz="2400" dirty="0">
                <a:effectLst/>
                <a:latin typeface="Times New Roman" panose="02020603050405020304" pitchFamily="18" charset="0"/>
                <a:cs typeface="Times New Roman" panose="02020603050405020304" pitchFamily="18" charset="0"/>
              </a:rPr>
              <a:t>- Соотнесение иллюстраций с содержанием текста.</a:t>
            </a:r>
            <a:r>
              <a:rPr lang="ru-RU"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24928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03435669-C07C-B31D-02B2-5A515EF8205A}"/>
              </a:ext>
            </a:extLst>
          </p:cNvPr>
          <p:cNvPicPr>
            <a:picLocks noChangeAspect="1"/>
          </p:cNvPicPr>
          <p:nvPr/>
        </p:nvPicPr>
        <p:blipFill>
          <a:blip r:embed="rId2"/>
          <a:stretch>
            <a:fillRect/>
          </a:stretch>
        </p:blipFill>
        <p:spPr>
          <a:xfrm>
            <a:off x="2386124" y="1323604"/>
            <a:ext cx="7419751" cy="4814729"/>
          </a:xfrm>
          <a:prstGeom prst="rect">
            <a:avLst/>
          </a:prstGeom>
        </p:spPr>
      </p:pic>
    </p:spTree>
    <p:extLst>
      <p:ext uri="{BB962C8B-B14F-4D97-AF65-F5344CB8AC3E}">
        <p14:creationId xmlns:p14="http://schemas.microsoft.com/office/powerpoint/2010/main" val="2064798606"/>
      </p:ext>
    </p:extLst>
  </p:cSld>
  <p:clrMapOvr>
    <a:masterClrMapping/>
  </p:clrMapOvr>
</p:sld>
</file>

<file path=ppt/theme/theme1.xml><?xml version="1.0" encoding="utf-8"?>
<a:theme xmlns:a="http://schemas.openxmlformats.org/drawingml/2006/main" name="1_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Широкоэкранный</PresentationFormat>
  <Slides>20</Slides>
  <Notes>7</Notes>
  <HiddenSlides>0</HiddenSlide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1_Тема Office</vt:lpstr>
      <vt:lpstr>Презентация PowerPoint</vt:lpstr>
      <vt:lpstr>Краткое описание опыта</vt:lpstr>
      <vt:lpstr>Теоретическое описание приема</vt:lpstr>
      <vt:lpstr>        Практическая значимость С позиции структуры читательской деятельности разработанная технология предполагает три этапа работы с текстом:
I. Работа с текстом до чтения.
II. Работа с текстом во время чтения.
III. Работа с текстом после чтения.
Остановимся подробнее на каждом этапе.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Умение определять вид несплошного текста             </vt:lpstr>
      <vt:lpstr>Умение читать несплошной текст</vt:lpstr>
      <vt:lpstr>Умение переводить информацию в другие текстовые формы  </vt:lpstr>
      <vt:lpstr>Умение менять вид несплошного текста</vt:lpstr>
      <vt:lpstr>Умение самостоятельно создавать и оформлять несплошной текст</vt:lpstr>
      <vt:lpstr>Решения учебной задачи с помощью несплошного текста </vt:lpstr>
      <vt:lpstr>Портрет выпускника начальной школы</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Сима Мстоян</cp:lastModifiedBy>
  <cp:revision>18</cp:revision>
  <dcterms:created xsi:type="dcterms:W3CDTF">2024-01-14T08:39:34Z</dcterms:created>
  <dcterms:modified xsi:type="dcterms:W3CDTF">2026-03-24T15:14:55Z</dcterms:modified>
</cp:coreProperties>
</file>