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6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754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4120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  <a:sym typeface="Calibri"/>
              </a:rPr>
              <a:t>Тема </a:t>
            </a:r>
            <a:r>
              <a:rPr lang="ru-RU" sz="3200" b="1" dirty="0">
                <a:solidFill>
                  <a:srgbClr val="1F386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  <a:sym typeface="Calibri"/>
              </a:rPr>
              <a:t>«Использование приёма «</a:t>
            </a:r>
            <a:r>
              <a:rPr lang="ru-RU" sz="3200" b="1" dirty="0" err="1">
                <a:solidFill>
                  <a:srgbClr val="1F386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  <a:sym typeface="Calibri"/>
              </a:rPr>
              <a:t>Фактологический</a:t>
            </a:r>
            <a:r>
              <a:rPr lang="ru-RU" sz="3200" b="1" dirty="0">
                <a:solidFill>
                  <a:srgbClr val="1F386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  <a:sym typeface="Calibri"/>
              </a:rPr>
              <a:t> диктант» на уроке»</a:t>
            </a:r>
            <a:endParaRPr sz="3200" b="1" i="0" u="none" strike="noStrike" cap="none" dirty="0">
              <a:solidFill>
                <a:srgbClr val="1F3864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Segoe UI" panose="020B0502040204020203" pitchFamily="34" charset="0"/>
              <a:ea typeface="Calibri"/>
              <a:cs typeface="Segoe UI" panose="020B0502040204020203" pitchFamily="34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err="1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Швагирева</a:t>
            </a:r>
            <a:r>
              <a:rPr lang="ru-RU" sz="1800" b="1" i="1" dirty="0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 Полина Денисовна </a:t>
            </a:r>
            <a:endParaRPr sz="1400" b="0" i="0" u="none" strike="noStrike" cap="none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Учитель иностранного языка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, МАОУ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Селятинская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 СОШ №2, Наро-Фоминский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г.о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.</a:t>
            </a:r>
            <a:endParaRPr sz="1800" b="1" i="1" u="none" strike="noStrike" cap="none" dirty="0">
              <a:solidFill>
                <a:srgbClr val="1D3152"/>
              </a:solidFill>
              <a:latin typeface="Segoe UI" panose="020B0502040204020203" pitchFamily="34" charset="0"/>
              <a:ea typeface="Calibri"/>
              <a:cs typeface="Segoe UI" panose="020B0502040204020203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812" y="698500"/>
            <a:ext cx="10515601" cy="132556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Выводы</a:t>
            </a:r>
            <a:endParaRPr lang="ru-RU" sz="24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4487" y="1781175"/>
            <a:ext cx="10694988" cy="30289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Конкретные трудности, с которыми столкнулись пятиклассники:</a:t>
            </a:r>
          </a:p>
          <a:p>
            <a:r>
              <a:rPr lang="ru-RU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1.	Психологический барьер и «ступор»: Главная неожиданность — это ограничение по времени</a:t>
            </a:r>
            <a:r>
              <a:rPr lang="ru-RU" sz="18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r>
              <a:rPr lang="ru-RU" sz="18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ru-RU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.	Орфографические ошибки («ловушки» фонетики): Скорость привела к тому, что многие писали слова так, как они их слышат (фонетически), игнорируя правила чтения.</a:t>
            </a:r>
          </a:p>
          <a:p>
            <a:r>
              <a:rPr lang="ru-RU" sz="18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ru-RU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.	Сложность переключения между уровнями: Первый уровень был простым (картинка -&gt; слово). На втором уровне нужно было прочитать русский текст и игнорировать лишние слова. Многие ученики по инерции пытались переписать всё русское предложение или, наоборот, не успевали найти выделенную фразу</a:t>
            </a:r>
            <a:r>
              <a:rPr lang="ru-RU" sz="18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На </a:t>
            </a:r>
            <a:r>
              <a:rPr lang="ru-RU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3-м </a:t>
            </a:r>
            <a:r>
              <a:rPr lang="ru-RU" sz="18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уровне- задание </a:t>
            </a:r>
            <a:r>
              <a:rPr lang="ru-RU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«впиши слово в предложение» требовало не только знания лексики, но и базового понимания структуры.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01036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Segoe UI Black" panose="020B0A02040204020203" pitchFamily="34" charset="0"/>
                <a:ea typeface="Segoe UI Black" panose="020B0A02040204020203" pitchFamily="34" charset="0"/>
              </a:rPr>
              <a:t>Краткое описание опыта</a:t>
            </a:r>
            <a:endParaRPr sz="37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77800" lvl="0" indent="0">
              <a:spcBef>
                <a:spcPts val="0"/>
              </a:spcBef>
              <a:buSzPts val="2800"/>
              <a:buNone/>
            </a:pP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Цель: </a:t>
            </a:r>
            <a:endParaRPr lang="ru-RU" sz="24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635000" lvl="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проверить уровень лексических навыков по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изучаемой теме, а также развить навыки быстрого восприятия информации, орфографическую зоркость и умение работать в условиях ограниченного времени (тайм-менеджмент на уроке).</a:t>
            </a:r>
            <a:endParaRPr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Задачи</a:t>
            </a:r>
            <a:r>
              <a:rPr lang="ru-RU" sz="2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pPr marL="63500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организовать быстрый письменный контроль знаний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учащихся;</a:t>
            </a:r>
          </a:p>
          <a:p>
            <a:pPr marL="63500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проверить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понимание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основных лексических единиц;</a:t>
            </a:r>
          </a:p>
          <a:p>
            <a:pPr marL="63500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развивать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внимание и память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учащихся;</a:t>
            </a:r>
          </a:p>
          <a:p>
            <a:pPr marL="635000" indent="-457200"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формировать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навыки краткого и точного ответа.</a:t>
            </a:r>
            <a:endParaRPr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183833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Segoe UI Black" panose="020B0A02040204020203" pitchFamily="34" charset="0"/>
                <a:ea typeface="Segoe UI Black" panose="020B0A02040204020203" pitchFamily="34" charset="0"/>
              </a:rPr>
              <a:t>Теоретическое описание приема</a:t>
            </a:r>
            <a:endParaRPr sz="37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884782"/>
            <a:ext cx="10515600" cy="3736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Фактологический</a:t>
            </a: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 диктант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— это приём письменного контроля знаний, при котором ученики отвечают на короткие вопросы по теме урока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24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Учитель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зачитывает вопросы или утверждения, а учащиеся записывают краткие ответы. Вопросы направлены на проверку базовых знаний: дат, терминов, понятий, фактов и определений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Данный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метод позволяет быстро оценить уровень подготовки класса и выявить пробелы в знаниях.</a:t>
            </a:r>
            <a:endParaRPr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872169" y="143605"/>
            <a:ext cx="9704100" cy="817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Практическая значимость</a:t>
            </a:r>
            <a:endParaRPr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13184" y="1343609"/>
            <a:ext cx="95824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Тема урока: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повторение по теме «</a:t>
            </a:r>
            <a:r>
              <a:rPr lang="en-US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All the weathers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Класс</a:t>
            </a: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Предмет: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английский язык</a:t>
            </a:r>
          </a:p>
          <a:p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Этап </a:t>
            </a:r>
            <a:r>
              <a:rPr lang="ru-RU" sz="2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урока: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Актуализация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знаний / контроль усвоения материала.</a:t>
            </a:r>
          </a:p>
          <a:p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Возможные варианты применения:</a:t>
            </a:r>
            <a:endParaRPr 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 начале урока для проверки домашнего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задания;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середине урока для закрепления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темы;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конце урока для подведения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итогов;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качестве подготовки к контрольной работе.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95944" y="531844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Применение приема на уроке</a:t>
            </a:r>
            <a:endParaRPr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95944" y="2272004"/>
            <a:ext cx="4576082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Для реализации дифференцированного подхода была разработана презентация, состоящая из </a:t>
            </a:r>
            <a:r>
              <a:rPr lang="ru-RU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20 слайдов-заданий (10 заданий на каждый вариант),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разделенных на три уровня сложности. Учащимся выдавались листы для ответов, где они подписывали номер задания (от 1 до 10) и записывали только английское слово или фразу. Время демонстрации слайдов было строго регламентировано и контролировалось учителем.</a:t>
            </a:r>
            <a:endParaRPr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6749"/>
          <a:stretch/>
        </p:blipFill>
        <p:spPr>
          <a:xfrm>
            <a:off x="5789997" y="1331944"/>
            <a:ext cx="5668578" cy="45591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Применение приема на уроке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	Уровень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(</a:t>
            </a:r>
            <a:r>
              <a:rPr lang="ru-RU" u="sng" dirty="0">
                <a:latin typeface="Segoe UI" panose="020B0502040204020203" pitchFamily="34" charset="0"/>
                <a:cs typeface="Segoe UI" panose="020B0502040204020203" pitchFamily="34" charset="0"/>
              </a:rPr>
              <a:t>Базовый: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«Узнай и запиши») — 5 секунд на слайд (задания 1-4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).</a:t>
            </a: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На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слайде появляется яркая картинка,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на которой изображена одежда, задача обучающихся - правильно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записать соответствующее английское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слово.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Сложность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: Высокий темп и необходимость вспомнить не только значение, но и правописание.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685" y="372494"/>
            <a:ext cx="1515878" cy="14527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271" y="2053958"/>
            <a:ext cx="1547831" cy="19655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r="20452"/>
          <a:stretch/>
        </p:blipFill>
        <p:spPr>
          <a:xfrm>
            <a:off x="6988524" y="1492865"/>
            <a:ext cx="4641501" cy="437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1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Применение приема на уроке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	Уровень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2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u="sng" dirty="0">
                <a:latin typeface="Segoe UI" panose="020B0502040204020203" pitchFamily="34" charset="0"/>
                <a:cs typeface="Segoe UI" panose="020B0502040204020203" pitchFamily="34" charset="0"/>
              </a:rPr>
              <a:t>Средний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: «Переведи фразу») — 7 секунд на слайд (задания 5-7).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слайде дано предложение на русском языке, в котором жирным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шрифтом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выделена ключевая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фраза. Задача учащихся- перевести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на английский язык только выделенную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фразу.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Сложность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: Нужно быстро найти в предложении ключевое слово и вспомнить его английский эквивалент, игнорируя остальной контекст.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062" y="3953102"/>
            <a:ext cx="2352429" cy="1540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062" y="2108389"/>
            <a:ext cx="2403192" cy="14389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5218" y="2108389"/>
            <a:ext cx="4513325" cy="338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74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Применение приема на уроке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	Уровень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3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u="sng" dirty="0">
                <a:latin typeface="Segoe UI" panose="020B0502040204020203" pitchFamily="34" charset="0"/>
                <a:cs typeface="Segoe UI" panose="020B0502040204020203" pitchFamily="34" charset="0"/>
              </a:rPr>
              <a:t>Высокий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: «Восстанови предложение») — 10 секунд на слайд (задания 8-10).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слайде дано английское предложение с пропуском слова (или двух слов).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Задача учащихся -понять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смысл предложения и вписать пропущенное 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слово.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Сложность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: Высокая концентрация, требуется понимание контекста всего предложения.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77" y="1276190"/>
            <a:ext cx="2652087" cy="15624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133" y="1276190"/>
            <a:ext cx="2557105" cy="1562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r="9497"/>
          <a:stretch/>
        </p:blipFill>
        <p:spPr>
          <a:xfrm>
            <a:off x="6726914" y="2933859"/>
            <a:ext cx="4045861" cy="310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973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280076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 smtClean="0">
                <a:latin typeface="Segoe UI Black" panose="020B0A02040204020203" pitchFamily="34" charset="0"/>
                <a:ea typeface="Segoe UI Black" panose="020B0A02040204020203" pitchFamily="34" charset="0"/>
              </a:rPr>
              <a:t>Выводы</a:t>
            </a:r>
            <a:endParaRPr lang="ru-RU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 smtClean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342900" indent="-342900">
              <a:spcBef>
                <a:spcPts val="0"/>
              </a:spcBef>
              <a:buSzPts val="2800"/>
              <a:buFont typeface="Wingdings" panose="05000000000000000000" pitchFamily="2" charset="2"/>
              <a:buChar char="Ø"/>
            </a:pPr>
            <a:r>
              <a:rPr lang="ru-RU" sz="1700" b="0" dirty="0">
                <a:latin typeface="Segoe UI" panose="020B0502040204020203" pitchFamily="34" charset="0"/>
                <a:cs typeface="Segoe UI" panose="020B0502040204020203" pitchFamily="34" charset="0"/>
              </a:rPr>
              <a:t>Несмотря на кажущуюся простоту (нужно было записать всего 10 слов), выполнение первого </a:t>
            </a:r>
            <a:r>
              <a:rPr lang="ru-RU" sz="17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фактологического</a:t>
            </a:r>
            <a:r>
              <a:rPr lang="ru-RU" sz="1700" b="0" dirty="0">
                <a:latin typeface="Segoe UI" panose="020B0502040204020203" pitchFamily="34" charset="0"/>
                <a:cs typeface="Segoe UI" panose="020B0502040204020203" pitchFamily="34" charset="0"/>
              </a:rPr>
              <a:t> диктанта в таком скоростном режиме вызвало ряд трудностей, что является абсолютно нормальным для первого опыта.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Ø"/>
            </a:pPr>
            <a:endParaRPr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62449" y="1311300"/>
            <a:ext cx="6886576" cy="28007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Работы показали средний уровень усвоения лексики, однако главным результатом стала диагностика реальных проблем учеников. Класс разделился на три группы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sz="16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Экстремалы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» (около 20%): Успешно справились со всеми тремя уровнями. Эти дети обладают хорошей зрительной памятью и быстрой реакцией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«Потерявшиеся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» (около 50%): Хорошо справились с 1-м уровнем (картинки), но начали путаться на 2-м и 3-м уровнях из-за нехватки времени и обилия текста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«Неуспевающие»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(около 30%): Успели записать лишь 3-5 слов из 10, допустив при этом множественные орфографические ошибки.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409</Words>
  <Application>Microsoft Office PowerPoint</Application>
  <PresentationFormat>Широкоэкранный</PresentationFormat>
  <Paragraphs>59</Paragraphs>
  <Slides>11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Segoe UI</vt:lpstr>
      <vt:lpstr>Segoe UI Black</vt:lpstr>
      <vt:lpstr>Wingdings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Полина</cp:lastModifiedBy>
  <cp:revision>9</cp:revision>
  <dcterms:created xsi:type="dcterms:W3CDTF">2024-01-14T08:39:34Z</dcterms:created>
  <dcterms:modified xsi:type="dcterms:W3CDTF">2026-03-18T18:21:29Z</dcterms:modified>
</cp:coreProperties>
</file>