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d010bdd7e1_1_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3d010bdd7e1_1_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g3d010bdd7e1_1_1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d010bdd7e1_1_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d010bdd7e1_1_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g3d010bdd7e1_1_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5" name="Google Shape;18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95" name="Google Shape;195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d010bdd7e1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3d010bdd7e1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g3d010bdd7e1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6" name="Google Shape;106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3" name="Google Shape;11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1" name="Google Shape;121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d010bdd7e1_0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d010bdd7e1_0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g3d010bdd7e1_0_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d010bdd7e1_1_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d010bdd7e1_1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g3d010bdd7e1_1_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d010bdd7e1_1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d010bdd7e1_1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g3d010bdd7e1_1_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d010bdd7e1_0_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d010bdd7e1_0_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g3d010bdd7e1_0_1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1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Сравнение" type="tx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1" sz="24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8" name="Google Shape;58;p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7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Аудитория" id="92" name="Google Shape;92;p1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sp>
        <p:nvSpPr>
          <p:cNvPr id="93" name="Google Shape;93;p14"/>
          <p:cNvSpPr/>
          <p:nvPr/>
        </p:nvSpPr>
        <p:spPr>
          <a:xfrm>
            <a:off x="4258275" y="2039825"/>
            <a:ext cx="70236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i="0" lang="ru-RU" sz="24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Тема «</a:t>
            </a:r>
            <a:r>
              <a:rPr lang="ru-RU" sz="24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Формирование коммуникативной компетенции обучающихся 8 класса через использование приема проблемной ролевой игры на уроках английского языка</a:t>
            </a:r>
            <a:r>
              <a:rPr i="0" lang="ru-RU" sz="24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i="0" sz="2400" u="none" cap="none" strike="noStrike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4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интенсив </a:t>
            </a:r>
            <a:endParaRPr b="1" i="0" sz="28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«Конструирование урока: от идеи до результата»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4"/>
          <p:cNvSpPr/>
          <p:nvPr/>
        </p:nvSpPr>
        <p:spPr>
          <a:xfrm>
            <a:off x="4052561" y="5098478"/>
            <a:ext cx="6096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ru-RU" sz="18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Мишанова Кристина Максимовна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ru-RU" sz="18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английского языка</a:t>
            </a:r>
            <a:r>
              <a:rPr b="1" i="1" lang="ru-RU" sz="18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b="1" i="1" lang="ru-RU" sz="18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МОУ № 54</a:t>
            </a:r>
            <a:r>
              <a:rPr b="1" i="1" lang="ru-RU" sz="18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г</a:t>
            </a:r>
            <a:r>
              <a:rPr b="1" i="1" lang="ru-RU" sz="18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.о. Люберцы</a:t>
            </a:r>
            <a:endParaRPr b="1" i="1" sz="1800" u="none" cap="none" strike="noStrike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3"/>
          <p:cNvSpPr txBox="1"/>
          <p:nvPr/>
        </p:nvSpPr>
        <p:spPr>
          <a:xfrm>
            <a:off x="4953650" y="1464275"/>
            <a:ext cx="5981700" cy="4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В ходе дискуссии учащиеся:</a:t>
            </a:r>
            <a:endParaRPr sz="15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rgbClr val="1D3152"/>
              </a:buClr>
              <a:buSzPts val="1500"/>
              <a:buFont typeface="Calibri"/>
              <a:buChar char="●"/>
            </a:pPr>
            <a: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используют лексику по теме</a:t>
            </a:r>
            <a:b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5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500"/>
              <a:buFont typeface="Calibri"/>
              <a:buChar char="●"/>
            </a:pPr>
            <a: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строят аргументированные высказывания</a:t>
            </a:r>
            <a:b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5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500"/>
              <a:buFont typeface="Calibri"/>
              <a:buChar char="●"/>
            </a:pPr>
            <a: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реагируют на мнение других участников</a:t>
            </a:r>
            <a:b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5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Итогом становится коллективное решение.</a:t>
            </a:r>
            <a:endParaRPr sz="15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Например:</a:t>
            </a:r>
            <a:endParaRPr sz="15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The factory can be built only if environmental rules are followed.</a:t>
            </a:r>
            <a:endParaRPr sz="15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p23" title="06-ZQmWohxzK-QJgIQhpA00skBQSCcodKkorWsiQs3x-Mc1m6ARGO7qC5BtmZztsRlH-wZtPfgrERA0TsCOq_cou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3425" y="1464275"/>
            <a:ext cx="3111060" cy="4148101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3"/>
          <p:cNvSpPr txBox="1"/>
          <p:nvPr/>
        </p:nvSpPr>
        <p:spPr>
          <a:xfrm>
            <a:off x="2752025" y="373850"/>
            <a:ext cx="5981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27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Результаты деятельности</a:t>
            </a:r>
            <a:endParaRPr sz="27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23"/>
          <p:cNvSpPr/>
          <p:nvPr/>
        </p:nvSpPr>
        <p:spPr>
          <a:xfrm>
            <a:off x="4797850" y="1439975"/>
            <a:ext cx="5981700" cy="41967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4"/>
          <p:cNvSpPr txBox="1"/>
          <p:nvPr/>
        </p:nvSpPr>
        <p:spPr>
          <a:xfrm>
            <a:off x="706200" y="2160075"/>
            <a:ext cx="4766700" cy="26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Использование приема позволяет: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развивать коммуникативную компетенцию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формировать навыки аргументации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повышать мотивацию к изучению английского языка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вовлекать всех учащихся в работу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0" name="Google Shape;180;p24" title="8416909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57950" y="1694987"/>
            <a:ext cx="3468026" cy="3468026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4"/>
          <p:cNvSpPr txBox="1"/>
          <p:nvPr/>
        </p:nvSpPr>
        <p:spPr>
          <a:xfrm>
            <a:off x="2845500" y="529625"/>
            <a:ext cx="5981700" cy="11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Педагогический результат</a:t>
            </a:r>
            <a:endParaRPr b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4"/>
          <p:cNvSpPr/>
          <p:nvPr/>
        </p:nvSpPr>
        <p:spPr>
          <a:xfrm>
            <a:off x="706175" y="2160075"/>
            <a:ext cx="4777200" cy="27417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5"/>
          <p:cNvSpPr txBox="1"/>
          <p:nvPr>
            <p:ph idx="1" type="body"/>
          </p:nvPr>
        </p:nvSpPr>
        <p:spPr>
          <a:xfrm>
            <a:off x="4811594" y="200100"/>
            <a:ext cx="2048700" cy="6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>
                <a:solidFill>
                  <a:srgbClr val="1D3152"/>
                </a:solidFill>
              </a:rPr>
              <a:t>Выводы</a:t>
            </a:r>
            <a:endParaRPr sz="2800">
              <a:solidFill>
                <a:srgbClr val="1D3152"/>
              </a:solidFill>
            </a:endParaRPr>
          </a:p>
        </p:txBody>
      </p:sp>
      <p:sp>
        <p:nvSpPr>
          <p:cNvPr id="188" name="Google Shape;188;p25"/>
          <p:cNvSpPr txBox="1"/>
          <p:nvPr/>
        </p:nvSpPr>
        <p:spPr>
          <a:xfrm>
            <a:off x="934625" y="1108650"/>
            <a:ext cx="4756200" cy="46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Использование приема problem-based role-play на уроках английского языка позволяет: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создать условия для естественной речевой практики;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вовлечь всех обучающихся в активную коммуникативную деятельность;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развивать навыки аргументации и критического мышления;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1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сформировать коммуникативные и регулятивные УУД.</a:t>
            </a:r>
            <a:br>
              <a:rPr lang="ru-RU" sz="11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1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9" name="Google Shape;189;p25" title="1838305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0025" y="3480877"/>
            <a:ext cx="2328050" cy="232805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5"/>
          <p:cNvSpPr txBox="1"/>
          <p:nvPr/>
        </p:nvSpPr>
        <p:spPr>
          <a:xfrm>
            <a:off x="6956175" y="1168225"/>
            <a:ext cx="4091700" cy="27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Практика показывает, что данный прием: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повышает мотивацию обучающихся;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снижает языковой барьер;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способствует более эффективному усвоению лексики и речевых моделей.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3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25"/>
          <p:cNvSpPr txBox="1"/>
          <p:nvPr/>
        </p:nvSpPr>
        <p:spPr>
          <a:xfrm>
            <a:off x="799625" y="4756325"/>
            <a:ext cx="5981700" cy="151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Прием может быть успешно применен на уроках английского языка в 8 классе при изучении тем, предполагающих обсуждение проблемных ситуаций.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25"/>
          <p:cNvSpPr/>
          <p:nvPr/>
        </p:nvSpPr>
        <p:spPr>
          <a:xfrm>
            <a:off x="810025" y="4756325"/>
            <a:ext cx="5649600" cy="9969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b="1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 txBox="1"/>
          <p:nvPr>
            <p:ph type="title"/>
          </p:nvPr>
        </p:nvSpPr>
        <p:spPr>
          <a:xfrm>
            <a:off x="3652550" y="4317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2800">
                <a:solidFill>
                  <a:srgbClr val="1D3152"/>
                </a:solidFill>
              </a:rPr>
              <a:t>Актуальность</a:t>
            </a:r>
            <a:endParaRPr sz="5500">
              <a:solidFill>
                <a:srgbClr val="1D3152"/>
              </a:solidFill>
            </a:endParaRPr>
          </a:p>
        </p:txBody>
      </p:sp>
      <p:sp>
        <p:nvSpPr>
          <p:cNvPr id="102" name="Google Shape;102;p15"/>
          <p:cNvSpPr txBox="1"/>
          <p:nvPr>
            <p:ph idx="1" type="body"/>
          </p:nvPr>
        </p:nvSpPr>
        <p:spPr>
          <a:xfrm>
            <a:off x="287775" y="1368875"/>
            <a:ext cx="69402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7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400">
                <a:solidFill>
                  <a:srgbClr val="1D3152"/>
                </a:solidFill>
              </a:rPr>
              <a:t>Современный урок английского языка должен создавать условия для реального </a:t>
            </a:r>
            <a:r>
              <a:rPr i="1" lang="ru-RU" sz="1400" u="sng">
                <a:solidFill>
                  <a:srgbClr val="1D3152"/>
                </a:solidFill>
              </a:rPr>
              <a:t>общения</a:t>
            </a:r>
            <a:r>
              <a:rPr lang="ru-RU" sz="1400">
                <a:solidFill>
                  <a:srgbClr val="1D3152"/>
                </a:solidFill>
              </a:rPr>
              <a:t> на иностранном языке.</a:t>
            </a:r>
            <a:endParaRPr sz="1400">
              <a:solidFill>
                <a:srgbClr val="1D315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400">
                <a:solidFill>
                  <a:srgbClr val="1D3152"/>
                </a:solidFill>
              </a:rPr>
              <a:t>Однако на практике часто возникает проблема:</a:t>
            </a:r>
            <a:endParaRPr sz="1400">
              <a:solidFill>
                <a:srgbClr val="1D315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 sz="1400">
                <a:solidFill>
                  <a:srgbClr val="1D3152"/>
                </a:solidFill>
              </a:rPr>
              <a:t>учащиеся обладают лексикой и грамматикой</a:t>
            </a:r>
            <a:br>
              <a:rPr lang="ru-RU" sz="1400">
                <a:solidFill>
                  <a:srgbClr val="1D3152"/>
                </a:solidFill>
              </a:rPr>
            </a:br>
            <a:endParaRPr sz="1400">
              <a:solidFill>
                <a:srgbClr val="1D315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 sz="1400">
                <a:solidFill>
                  <a:srgbClr val="1D3152"/>
                </a:solidFill>
              </a:rPr>
              <a:t>но испытывают трудности при реальном использовании языка в коммуникации</a:t>
            </a:r>
            <a:br>
              <a:rPr lang="ru-RU" sz="1400">
                <a:solidFill>
                  <a:srgbClr val="1D3152"/>
                </a:solidFill>
              </a:rPr>
            </a:br>
            <a:endParaRPr sz="1400">
              <a:solidFill>
                <a:srgbClr val="1D315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400">
                <a:solidFill>
                  <a:srgbClr val="1D3152"/>
                </a:solidFill>
              </a:rPr>
              <a:t>Одним из эффективных способов решения данной проблемы является использование интерактивных методов обучения, в частности проблемной ролевой игры.</a:t>
            </a:r>
            <a:endParaRPr sz="1400">
              <a:solidFill>
                <a:srgbClr val="1D315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3" name="Google Shape;103;p15" title="pngtree-presentation-icon-development-photo-png-image_13883936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56900" y="1501888"/>
            <a:ext cx="3854223" cy="38542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/>
          <p:nvPr>
            <p:ph type="title"/>
          </p:nvPr>
        </p:nvSpPr>
        <p:spPr>
          <a:xfrm>
            <a:off x="3079700" y="6230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ru-RU" sz="2800">
                <a:solidFill>
                  <a:srgbClr val="1D3152"/>
                </a:solidFill>
              </a:rPr>
              <a:t>Краткое описание опыта</a:t>
            </a:r>
            <a:endParaRPr b="1" sz="2800">
              <a:solidFill>
                <a:srgbClr val="1D3152"/>
              </a:solidFill>
            </a:endParaRPr>
          </a:p>
        </p:txBody>
      </p:sp>
      <p:sp>
        <p:nvSpPr>
          <p:cNvPr id="109" name="Google Shape;109;p16"/>
          <p:cNvSpPr txBox="1"/>
          <p:nvPr>
            <p:ph idx="1" type="body"/>
          </p:nvPr>
        </p:nvSpPr>
        <p:spPr>
          <a:xfrm>
            <a:off x="786250" y="1481875"/>
            <a:ext cx="7407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1400">
                <a:solidFill>
                  <a:srgbClr val="1D3152"/>
                </a:solidFill>
              </a:rPr>
              <a:t>Цель:</a:t>
            </a:r>
            <a:r>
              <a:rPr lang="ru-RU" sz="1400">
                <a:solidFill>
                  <a:srgbClr val="1D3152"/>
                </a:solidFill>
              </a:rPr>
              <a:t> Создание условий для формирования коммуникативной компетенции обучающихся 8 класса через применение приема «Problem-based Role-play».</a:t>
            </a:r>
            <a:endParaRPr sz="1400">
              <a:solidFill>
                <a:srgbClr val="1D315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1400">
                <a:solidFill>
                  <a:srgbClr val="1D3152"/>
                </a:solidFill>
              </a:rPr>
              <a:t>Задачи:</a:t>
            </a:r>
            <a:endParaRPr sz="1400">
              <a:solidFill>
                <a:srgbClr val="1D315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AutoNum type="arabicPeriod"/>
            </a:pPr>
            <a:r>
              <a:rPr lang="ru-RU" sz="1400">
                <a:solidFill>
                  <a:srgbClr val="1D3152"/>
                </a:solidFill>
              </a:rPr>
              <a:t>Подготовить учащихся к обсуждению проблемной ситуации на английском языке.</a:t>
            </a:r>
            <a:br>
              <a:rPr lang="ru-RU" sz="1400">
                <a:solidFill>
                  <a:srgbClr val="1D3152"/>
                </a:solidFill>
              </a:rPr>
            </a:br>
            <a:endParaRPr sz="1400">
              <a:solidFill>
                <a:srgbClr val="1D315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AutoNum type="arabicPeriod"/>
            </a:pPr>
            <a:r>
              <a:rPr lang="ru-RU" sz="1400">
                <a:solidFill>
                  <a:srgbClr val="1D3152"/>
                </a:solidFill>
              </a:rPr>
              <a:t>Организовать распределение ролей и моделирование коммуникативной ситуации.</a:t>
            </a:r>
            <a:br>
              <a:rPr lang="ru-RU" sz="1400">
                <a:solidFill>
                  <a:srgbClr val="1D3152"/>
                </a:solidFill>
              </a:rPr>
            </a:br>
            <a:endParaRPr sz="1400">
              <a:solidFill>
                <a:srgbClr val="1D315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AutoNum type="arabicPeriod"/>
            </a:pPr>
            <a:r>
              <a:rPr lang="ru-RU" sz="1400">
                <a:solidFill>
                  <a:srgbClr val="1D3152"/>
                </a:solidFill>
              </a:rPr>
              <a:t>Обеспечить активное участие всех учащихся в дискуссии.</a:t>
            </a:r>
            <a:br>
              <a:rPr lang="ru-RU" sz="1400">
                <a:solidFill>
                  <a:srgbClr val="1D3152"/>
                </a:solidFill>
              </a:rPr>
            </a:br>
            <a:endParaRPr sz="1400">
              <a:solidFill>
                <a:srgbClr val="1D315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AutoNum type="arabicPeriod"/>
            </a:pPr>
            <a:r>
              <a:rPr lang="ru-RU" sz="1400">
                <a:solidFill>
                  <a:srgbClr val="1D3152"/>
                </a:solidFill>
              </a:rPr>
              <a:t>Развивать умение аргументировать свою позицию.</a:t>
            </a:r>
            <a:br>
              <a:rPr lang="ru-RU" sz="1400">
                <a:solidFill>
                  <a:srgbClr val="1D3152"/>
                </a:solidFill>
              </a:rPr>
            </a:br>
            <a:endParaRPr sz="1400">
              <a:solidFill>
                <a:srgbClr val="1D315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AutoNum type="arabicPeriod"/>
            </a:pPr>
            <a:r>
              <a:rPr lang="ru-RU" sz="1400">
                <a:solidFill>
                  <a:srgbClr val="1D3152"/>
                </a:solidFill>
              </a:rPr>
              <a:t>Подвести обучающихся к коллективному решению проблемы.</a:t>
            </a:r>
            <a:endParaRPr sz="1400">
              <a:solidFill>
                <a:srgbClr val="1D3152"/>
              </a:solidFill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pic>
        <p:nvPicPr>
          <p:cNvPr id="110" name="Google Shape;110;p16" title="12841947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92775" y="2438275"/>
            <a:ext cx="2438400" cy="243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ru-RU" sz="2800">
                <a:solidFill>
                  <a:srgbClr val="1D3152"/>
                </a:solidFill>
              </a:rPr>
              <a:t>Теоретическое описание приема</a:t>
            </a:r>
            <a:endParaRPr b="1" sz="2800">
              <a:solidFill>
                <a:srgbClr val="1D3152"/>
              </a:solidFill>
            </a:endParaRPr>
          </a:p>
        </p:txBody>
      </p:sp>
      <p:sp>
        <p:nvSpPr>
          <p:cNvPr id="116" name="Google Shape;116;p17"/>
          <p:cNvSpPr txBox="1"/>
          <p:nvPr>
            <p:ph idx="1" type="body"/>
          </p:nvPr>
        </p:nvSpPr>
        <p:spPr>
          <a:xfrm>
            <a:off x="7186375" y="2668925"/>
            <a:ext cx="3842400" cy="27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400">
                <a:solidFill>
                  <a:srgbClr val="1D3152"/>
                </a:solidFill>
              </a:rPr>
              <a:t>Метод основан на:</a:t>
            </a:r>
            <a:endParaRPr sz="1400">
              <a:solidFill>
                <a:srgbClr val="1D315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 sz="1400">
                <a:solidFill>
                  <a:srgbClr val="1D3152"/>
                </a:solidFill>
              </a:rPr>
              <a:t>коммуникативном подходе</a:t>
            </a:r>
            <a:br>
              <a:rPr lang="ru-RU" sz="1400">
                <a:solidFill>
                  <a:srgbClr val="1D3152"/>
                </a:solidFill>
              </a:rPr>
            </a:br>
            <a:endParaRPr sz="1400">
              <a:solidFill>
                <a:srgbClr val="1D315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 sz="1400">
                <a:solidFill>
                  <a:srgbClr val="1D3152"/>
                </a:solidFill>
              </a:rPr>
              <a:t>системно-деятельностном подходе</a:t>
            </a:r>
            <a:br>
              <a:rPr lang="ru-RU" sz="1400">
                <a:solidFill>
                  <a:srgbClr val="1D3152"/>
                </a:solidFill>
              </a:rPr>
            </a:br>
            <a:endParaRPr sz="1400">
              <a:solidFill>
                <a:srgbClr val="1D3152"/>
              </a:solidFill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 sz="1400">
                <a:solidFill>
                  <a:srgbClr val="1D3152"/>
                </a:solidFill>
              </a:rPr>
              <a:t>технологии проблемного обучения</a:t>
            </a:r>
            <a:br>
              <a:rPr lang="ru-RU" sz="1400">
                <a:solidFill>
                  <a:srgbClr val="1D3152"/>
                </a:solidFill>
              </a:rPr>
            </a:br>
            <a:endParaRPr sz="1400">
              <a:solidFill>
                <a:srgbClr val="1D315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/>
          </a:p>
        </p:txBody>
      </p:sp>
      <p:sp>
        <p:nvSpPr>
          <p:cNvPr id="117" name="Google Shape;117;p17"/>
          <p:cNvSpPr txBox="1"/>
          <p:nvPr/>
        </p:nvSpPr>
        <p:spPr>
          <a:xfrm>
            <a:off x="716575" y="2668925"/>
            <a:ext cx="5981700" cy="315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</a:t>
            </a: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рименение приема соответствует требованиям ФГОС, так как способствует формированию: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коммуникативных УУД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регулятивных УУД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навыков сотрудничества.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50800" lvl="0" marL="228600" rtl="0" algn="l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7"/>
          <p:cNvSpPr txBox="1"/>
          <p:nvPr/>
        </p:nvSpPr>
        <p:spPr>
          <a:xfrm>
            <a:off x="716575" y="1640825"/>
            <a:ext cx="99072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Проблемная ролевая игра</a:t>
            </a: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— это метод обучения, при котором учащиеся моделируют реальную социальную ситуацию, принимают определённые роли и обсуждают проблему на иностранном языке.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 txBox="1"/>
          <p:nvPr>
            <p:ph idx="4294967295" type="title"/>
          </p:nvPr>
        </p:nvSpPr>
        <p:spPr>
          <a:xfrm>
            <a:off x="2583643" y="-227150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ru-RU" sz="2800">
                <a:solidFill>
                  <a:srgbClr val="1D3152"/>
                </a:solidFill>
              </a:rPr>
              <a:t>Практическая значимость</a:t>
            </a:r>
            <a:endParaRPr b="1" sz="2800">
              <a:solidFill>
                <a:srgbClr val="1D3152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 i="1" sz="2177"/>
          </a:p>
        </p:txBody>
      </p:sp>
      <p:sp>
        <p:nvSpPr>
          <p:cNvPr id="124" name="Google Shape;124;p18"/>
          <p:cNvSpPr txBox="1"/>
          <p:nvPr/>
        </p:nvSpPr>
        <p:spPr>
          <a:xfrm>
            <a:off x="808325" y="2116800"/>
            <a:ext cx="4893000" cy="271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Предмет:</a:t>
            </a:r>
            <a: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английский язык</a:t>
            </a:r>
            <a:endParaRPr sz="15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Класс:</a:t>
            </a:r>
            <a: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8</a:t>
            </a:r>
            <a:endParaRPr sz="15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Тема урока:</a:t>
            </a:r>
            <a: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“Environmental Problems”</a:t>
            </a:r>
            <a:endParaRPr sz="15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Этап:</a:t>
            </a:r>
            <a: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закрепление и развитие навыков говорения</a:t>
            </a:r>
            <a:endParaRPr sz="15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Форма работы:</a:t>
            </a:r>
            <a:r>
              <a:rPr lang="ru-RU" sz="15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групповая, дискуссионная.</a:t>
            </a:r>
            <a:endParaRPr sz="15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18" title="913229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53050" y="1585800"/>
            <a:ext cx="3155400" cy="315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9"/>
          <p:cNvSpPr txBox="1"/>
          <p:nvPr/>
        </p:nvSpPr>
        <p:spPr>
          <a:xfrm>
            <a:off x="341250" y="1210650"/>
            <a:ext cx="5997900" cy="470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1. Актуализация лексики</a:t>
            </a:r>
            <a:endParaRPr b="1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pollution</a:t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reduce </a:t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prevent </a:t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environment </a:t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government </a:t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support </a:t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protect</a:t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19"/>
          <p:cNvSpPr txBox="1"/>
          <p:nvPr/>
        </p:nvSpPr>
        <p:spPr>
          <a:xfrm>
            <a:off x="6870425" y="1568125"/>
            <a:ext cx="3088800" cy="23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3. Ознакомление с проблемной ситуацией</a:t>
            </a:r>
            <a:endParaRPr b="1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предлагает ситуацию: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A factory is going to be built near the town. Some people support this idea, others are against it.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19"/>
          <p:cNvSpPr txBox="1"/>
          <p:nvPr/>
        </p:nvSpPr>
        <p:spPr>
          <a:xfrm>
            <a:off x="2544300" y="353100"/>
            <a:ext cx="5981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28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Подготовительный этап</a:t>
            </a:r>
            <a:endParaRPr sz="33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19"/>
          <p:cNvSpPr txBox="1"/>
          <p:nvPr/>
        </p:nvSpPr>
        <p:spPr>
          <a:xfrm>
            <a:off x="3385550" y="1568125"/>
            <a:ext cx="2658600" cy="329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2. Отработка речевых моделей</a:t>
            </a:r>
            <a:endParaRPr b="1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I think that…</a:t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In my opinion…</a:t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We should…</a:t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One possible solution is…</a:t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I agree / I disagree because…</a:t>
            </a:r>
            <a:endParaRPr sz="12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19"/>
          <p:cNvSpPr/>
          <p:nvPr/>
        </p:nvSpPr>
        <p:spPr>
          <a:xfrm>
            <a:off x="270000" y="1578525"/>
            <a:ext cx="2565000" cy="35310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19"/>
          <p:cNvSpPr/>
          <p:nvPr/>
        </p:nvSpPr>
        <p:spPr>
          <a:xfrm>
            <a:off x="3385550" y="1578525"/>
            <a:ext cx="2876700" cy="35310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9"/>
          <p:cNvSpPr/>
          <p:nvPr/>
        </p:nvSpPr>
        <p:spPr>
          <a:xfrm>
            <a:off x="6802025" y="1578525"/>
            <a:ext cx="3157200" cy="35310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 txBox="1"/>
          <p:nvPr/>
        </p:nvSpPr>
        <p:spPr>
          <a:xfrm>
            <a:off x="381325" y="1456375"/>
            <a:ext cx="5956500" cy="46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Учащиеся делятся на группы и получают роли: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эколог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владелец предприятия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представитель администрации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местный житель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журналисты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Char char="●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жители города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Каждая группа получает раздаточный материал с описанием задания.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4" name="Google Shape;144;p20" title="T-KHKCpxNm0TbhVVUeO5L1Uq6lYmZaUb4kbYXIyn5KlYR4yCQW32kFF9OJ2jk8RZhONDyT13e_EOlLlpuSatsCE5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67925" y="1211400"/>
            <a:ext cx="3504150" cy="467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0"/>
          <p:cNvSpPr txBox="1"/>
          <p:nvPr/>
        </p:nvSpPr>
        <p:spPr>
          <a:xfrm>
            <a:off x="2440475" y="342700"/>
            <a:ext cx="59817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23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Организация деятельности учащихся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20"/>
          <p:cNvSpPr/>
          <p:nvPr/>
        </p:nvSpPr>
        <p:spPr>
          <a:xfrm>
            <a:off x="332300" y="1252950"/>
            <a:ext cx="6656700" cy="46722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1"/>
          <p:cNvSpPr txBox="1"/>
          <p:nvPr/>
        </p:nvSpPr>
        <p:spPr>
          <a:xfrm>
            <a:off x="3075975" y="51600"/>
            <a:ext cx="8550300" cy="16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28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Раздаточный материал</a:t>
            </a:r>
            <a:endParaRPr b="1" sz="280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3" name="Google Shape;153;p21" title="Снимок экрана 2026-03-14 в 18.49.4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375" y="1345250"/>
            <a:ext cx="3844362" cy="4643802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1"/>
          <p:cNvSpPr txBox="1"/>
          <p:nvPr/>
        </p:nvSpPr>
        <p:spPr>
          <a:xfrm>
            <a:off x="5213275" y="1173475"/>
            <a:ext cx="5981700" cy="548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1. Описание роли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Environmental activist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Your task: Explain why the factory can be dangerous for the environment.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Use arguments about: air pollution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2. Речевые модели</a:t>
            </a:r>
            <a:endParaRPr b="1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You can use: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I think that…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The problem is…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This can cause…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We should…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3. Задание</a:t>
            </a:r>
            <a:endParaRPr b="1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Prepare 2–3 arguments and present your opinion.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21"/>
          <p:cNvSpPr/>
          <p:nvPr/>
        </p:nvSpPr>
        <p:spPr>
          <a:xfrm>
            <a:off x="699300" y="1345300"/>
            <a:ext cx="3664500" cy="46437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2"/>
          <p:cNvSpPr txBox="1"/>
          <p:nvPr/>
        </p:nvSpPr>
        <p:spPr>
          <a:xfrm>
            <a:off x="467325" y="1495450"/>
            <a:ext cx="5981700" cy="41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AutoNum type="arabicPeriod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Учащиеся знакомятся со своей ролью.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AutoNum type="arabicPeriod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В группах готовят аргументы.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AutoNum type="arabicPeriod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Представители групп высказывают позицию.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AutoNum type="arabicPeriod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Участники задают вопросы друг другу.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D3152"/>
              </a:buClr>
              <a:buSzPts val="1400"/>
              <a:buFont typeface="Calibri"/>
              <a:buAutoNum type="arabicPeriod"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Класс обсуждает проблему и принимает решение.</a:t>
            </a:r>
            <a:b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выполняет роль модератора дискуссии.</a:t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22" title="1hidrrZw9JLHBaNeXkni1SMuwkZz2wuU4DJ9X7Y6ZGgq75RiaT1s5Wo7PHbQhakGpqdIWNafAJVpMgXOuncbqUUm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27375" y="1433125"/>
            <a:ext cx="3076550" cy="4102077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2"/>
          <p:cNvSpPr txBox="1"/>
          <p:nvPr/>
        </p:nvSpPr>
        <p:spPr>
          <a:xfrm>
            <a:off x="2585850" y="363475"/>
            <a:ext cx="59817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24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28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Ход ролевой игры</a:t>
            </a:r>
            <a:endParaRPr b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22"/>
          <p:cNvSpPr/>
          <p:nvPr/>
        </p:nvSpPr>
        <p:spPr>
          <a:xfrm>
            <a:off x="467325" y="1433125"/>
            <a:ext cx="6168900" cy="4154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