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>
          <a:extLst>
            <a:ext uri="{FF2B5EF4-FFF2-40B4-BE49-F238E27FC236}">
              <a16:creationId xmlns:a16="http://schemas.microsoft.com/office/drawing/2014/main" id="{5CA642BA-D025-72EE-6F53-63D8617CD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>
            <a:extLst>
              <a:ext uri="{FF2B5EF4-FFF2-40B4-BE49-F238E27FC236}">
                <a16:creationId xmlns:a16="http://schemas.microsoft.com/office/drawing/2014/main" id="{632D16D1-8396-CC5D-F66B-AF3CE1A86D9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>
            <a:extLst>
              <a:ext uri="{FF2B5EF4-FFF2-40B4-BE49-F238E27FC236}">
                <a16:creationId xmlns:a16="http://schemas.microsoft.com/office/drawing/2014/main" id="{03082872-77E0-DC86-FB4F-4F7572639A3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49537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6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</a:t>
            </a:r>
            <a:r>
              <a:rPr lang="ru-RU" sz="36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«Применение методического приема «Да-</a:t>
            </a:r>
            <a:r>
              <a:rPr lang="ru-RU" sz="3600" b="0" i="0" u="none" strike="noStrike" cap="none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нетка</a:t>
            </a:r>
            <a:r>
              <a:rPr lang="ru-RU" sz="36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на уроке математики»</a:t>
            </a:r>
            <a:endParaRPr sz="36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616464" y="4983462"/>
            <a:ext cx="7087211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                 Кооп Карина Александровна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МОУ СОШ «Созвездие», г. о. Люберцы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268011" y="139094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/>
              <a:t>Краткое описание опыта</a:t>
            </a:r>
            <a:endParaRPr sz="3700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71919" y="1571946"/>
            <a:ext cx="12010490" cy="46050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Цель: </a:t>
            </a:r>
            <a:r>
              <a:rPr lang="ru-RU" dirty="0"/>
              <a:t>развитие критического мышления учащихся посредством активного вовлечения в процесс поиска правильного ответа путем постановки вопросов, на которые можно ответить либо «да», либо «нет».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b="1"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Задачи: 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q"/>
            </a:pPr>
            <a:r>
              <a:rPr lang="ru-RU" dirty="0"/>
              <a:t>Формирование умения анализировать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q"/>
            </a:pPr>
            <a:r>
              <a:rPr lang="ru-RU" dirty="0"/>
              <a:t>Развитие логического мышления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q"/>
            </a:pPr>
            <a:r>
              <a:rPr lang="ru-RU" dirty="0"/>
              <a:t>Активизация познавательной деятельности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q"/>
            </a:pPr>
            <a:r>
              <a:rPr lang="ru-RU" dirty="0"/>
              <a:t>Повышение мотивации к обучению</a:t>
            </a:r>
          </a:p>
          <a:p>
            <a:pPr marL="635000"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q"/>
            </a:pPr>
            <a:r>
              <a:rPr lang="ru-RU" dirty="0"/>
              <a:t>Обучение постановке вопросов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133043" y="12175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4000" b="1" dirty="0"/>
              <a:t>Теоретическое описание приема.</a:t>
            </a:r>
            <a:br>
              <a:rPr lang="ru-RU" sz="4000" b="1" dirty="0"/>
            </a:br>
            <a:r>
              <a:rPr lang="ru-RU" sz="4000" b="1" dirty="0"/>
              <a:t>Определение приема</a:t>
            </a:r>
            <a:endParaRPr sz="4000" b="1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964329"/>
            <a:ext cx="10515600" cy="29293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600" b="1" dirty="0"/>
              <a:t>«Да-</a:t>
            </a:r>
            <a:r>
              <a:rPr lang="ru-RU" sz="3600" b="1" dirty="0" err="1"/>
              <a:t>нетка</a:t>
            </a:r>
            <a:r>
              <a:rPr lang="ru-RU" sz="3600" b="1" dirty="0"/>
              <a:t>» </a:t>
            </a:r>
            <a:r>
              <a:rPr lang="ru-RU" dirty="0"/>
              <a:t>– </a:t>
            </a:r>
            <a:r>
              <a:rPr lang="ru-RU" sz="3200" dirty="0"/>
              <a:t>это педагогический прием, направленный на развитие логического мышления и умения задавать правильные вопросы. Суть метода заключается в том, что учитель загадывает объект, явление или число, а учащиеся должны угадать его, задавая вопросы, на которые можно ответить только «да» или «нет».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>
          <a:extLst>
            <a:ext uri="{FF2B5EF4-FFF2-40B4-BE49-F238E27FC236}">
              <a16:creationId xmlns:a16="http://schemas.microsoft.com/office/drawing/2014/main" id="{DE640C21-9D01-A1D8-9439-51C437B94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>
            <a:extLst>
              <a:ext uri="{FF2B5EF4-FFF2-40B4-BE49-F238E27FC236}">
                <a16:creationId xmlns:a16="http://schemas.microsoft.com/office/drawing/2014/main" id="{6140B8DE-05B3-83B3-A807-36661F595E3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84354" y="-17466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dirty="0"/>
              <a:t>Практическая значимость</a:t>
            </a:r>
            <a:br>
              <a:rPr lang="ru-RU" b="1" dirty="0"/>
            </a:br>
            <a:r>
              <a:rPr lang="ru-RU" sz="3600" dirty="0"/>
              <a:t>(тема урока, класс, предмет)</a:t>
            </a:r>
            <a:endParaRPr sz="3600" b="1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91FE4B-8549-2F61-B5A0-86D369BD701B}"/>
              </a:ext>
            </a:extLst>
          </p:cNvPr>
          <p:cNvSpPr txBox="1"/>
          <p:nvPr/>
        </p:nvSpPr>
        <p:spPr>
          <a:xfrm>
            <a:off x="298726" y="1736229"/>
            <a:ext cx="8495953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Класс: </a:t>
            </a:r>
            <a:r>
              <a:rPr lang="ru-RU" sz="3200" dirty="0"/>
              <a:t>1</a:t>
            </a:r>
          </a:p>
          <a:p>
            <a:r>
              <a:rPr lang="ru-RU" sz="3200" b="1" dirty="0"/>
              <a:t>Предмет: </a:t>
            </a:r>
            <a:r>
              <a:rPr lang="ru-RU" sz="3200" dirty="0"/>
              <a:t>математика</a:t>
            </a:r>
            <a:r>
              <a:rPr lang="ru-RU" sz="4000" dirty="0"/>
              <a:t> </a:t>
            </a:r>
          </a:p>
          <a:p>
            <a:r>
              <a:rPr lang="ru-RU" sz="3200" b="1" dirty="0"/>
              <a:t>Тема урока: «</a:t>
            </a:r>
            <a:r>
              <a:rPr lang="ru-RU" sz="3200" dirty="0"/>
              <a:t>Геометрические </a:t>
            </a:r>
          </a:p>
          <a:p>
            <a:r>
              <a:rPr lang="ru-RU" sz="3200" dirty="0"/>
              <a:t>фигуры»</a:t>
            </a:r>
            <a:endParaRPr lang="ru-RU" sz="4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C9B0F6-2449-3460-07BA-BD265B719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097" y="1650288"/>
            <a:ext cx="2324056" cy="30755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9163EB-6692-7A83-FCE3-95A11320C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8153" y="2408486"/>
            <a:ext cx="2418213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145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84354" y="-17466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dirty="0"/>
              <a:t>Практическая значимость</a:t>
            </a:r>
            <a:br>
              <a:rPr lang="ru-RU" b="1" dirty="0"/>
            </a:br>
            <a:r>
              <a:rPr lang="ru-RU" sz="3600" dirty="0"/>
              <a:t>(этап урока и варианты применения)</a:t>
            </a:r>
            <a:endParaRPr sz="3600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endParaRPr sz="2177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F0D639-E02A-BFE6-E228-06F936645044}"/>
              </a:ext>
            </a:extLst>
          </p:cNvPr>
          <p:cNvSpPr txBox="1"/>
          <p:nvPr/>
        </p:nvSpPr>
        <p:spPr>
          <a:xfrm>
            <a:off x="298726" y="1736229"/>
            <a:ext cx="84959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Этап урока: </a:t>
            </a:r>
            <a:r>
              <a:rPr lang="ru-RU" sz="3200" dirty="0"/>
              <a:t>закрепление знаний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F14780-CDE4-869D-D684-62BB97287D1E}"/>
              </a:ext>
            </a:extLst>
          </p:cNvPr>
          <p:cNvSpPr txBox="1"/>
          <p:nvPr/>
        </p:nvSpPr>
        <p:spPr>
          <a:xfrm>
            <a:off x="175436" y="2631693"/>
            <a:ext cx="1145491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i="1" dirty="0"/>
              <a:t>Учитель загадывает геометрическое понятие. Наиболее эффективно использовать его на этапе первичного закрепления или повторения пройденного материала.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5D6059-8CF1-802C-5A13-4A9B82A49C51}"/>
              </a:ext>
            </a:extLst>
          </p:cNvPr>
          <p:cNvSpPr txBox="1"/>
          <p:nvPr/>
        </p:nvSpPr>
        <p:spPr>
          <a:xfrm>
            <a:off x="884354" y="4242720"/>
            <a:ext cx="849595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Закрепление изученного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Работа в группах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Игровой формат на время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19218" y="133563"/>
            <a:ext cx="7027524" cy="9991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b="1" dirty="0"/>
              <a:t>Применение приема на уроке</a:t>
            </a:r>
            <a:endParaRPr sz="36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D3ADCF-8401-C845-DF60-45A9C0AF4086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2825" b="2825"/>
          <a:stretch>
            <a:fillRect/>
          </a:stretch>
        </p:blipFill>
        <p:spPr>
          <a:xfrm>
            <a:off x="6893959" y="1817787"/>
            <a:ext cx="4553896" cy="322242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3891213" y="1094196"/>
            <a:ext cx="3932237" cy="54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i="1" dirty="0"/>
              <a:t>(Этап: первичное закрепление)</a:t>
            </a:r>
            <a:endParaRPr sz="2000" i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2F0CF2-0D09-3A47-7E87-A1B3F83593BD}"/>
              </a:ext>
            </a:extLst>
          </p:cNvPr>
          <p:cNvSpPr txBox="1"/>
          <p:nvPr/>
        </p:nvSpPr>
        <p:spPr>
          <a:xfrm>
            <a:off x="380919" y="1993225"/>
            <a:ext cx="651304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/>
              <a:t>Учитель загадывает одну из фигур (луч, отрезок, прямая, ломаная)</a:t>
            </a:r>
          </a:p>
          <a:p>
            <a:endParaRPr lang="ru-RU" sz="2400" i="1" dirty="0"/>
          </a:p>
          <a:p>
            <a:r>
              <a:rPr lang="ru-RU" sz="2400" i="1" dirty="0"/>
              <a:t>Пример: ученики задают вопросы, чтобы угадать фигуру («У этой линии есть начало и конец», «У нее есть начало, но не конца», Её можно продолжить в обе стороны бесконечно»</a:t>
            </a:r>
            <a:endParaRPr lang="ru-RU" sz="3200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719505" y="345529"/>
            <a:ext cx="3932100" cy="630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600" dirty="0"/>
              <a:t>Выводы</a:t>
            </a:r>
            <a:endParaRPr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8DE26C-BAFC-0B9D-CECC-07687A09284A}"/>
              </a:ext>
            </a:extLst>
          </p:cNvPr>
          <p:cNvSpPr txBox="1"/>
          <p:nvPr/>
        </p:nvSpPr>
        <p:spPr>
          <a:xfrm>
            <a:off x="761062" y="1520472"/>
            <a:ext cx="444793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/>
              <a:t>Плюсы применения:</a:t>
            </a:r>
          </a:p>
          <a:p>
            <a:endParaRPr lang="ru-RU" sz="2800" b="1" i="1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dirty="0"/>
              <a:t>Высокая вовлеченность и мотивация.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dirty="0"/>
              <a:t>Развитие логического мышления.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dirty="0"/>
              <a:t>Формирование навыка постановки вопросов.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dirty="0"/>
              <a:t>Гибкость и универсальность.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dirty="0"/>
              <a:t>Эффективное закрепление материала.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A188A9-3BA6-76A6-C644-1D4F19B473B3}"/>
              </a:ext>
            </a:extLst>
          </p:cNvPr>
          <p:cNvSpPr txBox="1"/>
          <p:nvPr/>
        </p:nvSpPr>
        <p:spPr>
          <a:xfrm>
            <a:off x="6393178" y="1520472"/>
            <a:ext cx="503776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/>
              <a:t>Минусы применения:</a:t>
            </a:r>
          </a:p>
          <a:p>
            <a:endParaRPr lang="ru-RU" sz="2800" b="1" i="1" dirty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i="1" dirty="0"/>
              <a:t>Поверхностное мышление.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i="1" dirty="0"/>
              <a:t>Сложность для слабых учеников.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i="1" dirty="0"/>
              <a:t>Трудоёмкость для учителя.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1800" i="1" dirty="0"/>
              <a:t>Ограниченность по времени.</a:t>
            </a:r>
          </a:p>
          <a:p>
            <a:endParaRPr lang="ru-RU" sz="2800" b="1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EC10C3-1425-568E-D537-493BEA75F2A0}"/>
              </a:ext>
            </a:extLst>
          </p:cNvPr>
          <p:cNvSpPr txBox="1"/>
          <p:nvPr/>
        </p:nvSpPr>
        <p:spPr>
          <a:xfrm>
            <a:off x="538730" y="4829696"/>
            <a:ext cx="1111453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/>
              <a:t>Общий вывод: приём «Да-</a:t>
            </a:r>
            <a:r>
              <a:rPr lang="ru-RU" sz="2000" b="1" i="1" dirty="0" err="1"/>
              <a:t>нетка</a:t>
            </a:r>
            <a:r>
              <a:rPr lang="ru-RU" sz="2000" b="1" i="1" dirty="0"/>
              <a:t>» является универсальным игровым методом, который позволяет активизировать познавательную деятельность учащихся, превратить урок из пассивного слушания в активный поиск решения. </a:t>
            </a:r>
            <a:endParaRPr lang="ru-RU" sz="2800" b="1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Office PowerPoint</Application>
  <PresentationFormat>Широкоэкранный</PresentationFormat>
  <Paragraphs>53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1_Тема Office</vt:lpstr>
      <vt:lpstr>Презентация PowerPoint</vt:lpstr>
      <vt:lpstr>Краткое описание опыта</vt:lpstr>
      <vt:lpstr>Теоретическое описание приема. Определение приема</vt:lpstr>
      <vt:lpstr> Практическая значимость (тема урока, класс, предмет) </vt:lpstr>
      <vt:lpstr> Практическая значимость (этап урока и варианты применения)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Карина Кооп</cp:lastModifiedBy>
  <cp:revision>1</cp:revision>
  <dcterms:created xsi:type="dcterms:W3CDTF">2024-01-14T08:39:34Z</dcterms:created>
  <dcterms:modified xsi:type="dcterms:W3CDTF">2026-03-28T13:35:53Z</dcterms:modified>
</cp:coreProperties>
</file>