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64" r:id="rId5"/>
    <p:sldId id="276" r:id="rId6"/>
    <p:sldId id="277" r:id="rId7"/>
    <p:sldId id="274" r:id="rId8"/>
    <p:sldId id="266" r:id="rId9"/>
    <p:sldId id="275" r:id="rId10"/>
    <p:sldId id="278" r:id="rId11"/>
    <p:sldId id="280" r:id="rId12"/>
    <p:sldId id="265" r:id="rId13"/>
    <p:sldId id="259" r:id="rId14"/>
    <p:sldId id="269" r:id="rId15"/>
    <p:sldId id="279" r:id="rId16"/>
    <p:sldId id="281" r:id="rId17"/>
    <p:sldId id="282" r:id="rId18"/>
    <p:sldId id="283" r:id="rId19"/>
    <p:sldId id="261" r:id="rId20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2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EF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298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9128629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4719887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1310409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9617775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9116506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9974331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2193693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3275849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8466667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1448921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1853533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9183292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1117955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0962682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killspace.ru/blog/content/images/2024/03/taksonomiya-bluma-2-min-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5" r="-408" b="4410"/>
          <a:stretch/>
        </p:blipFill>
        <p:spPr bwMode="auto">
          <a:xfrm>
            <a:off x="85098" y="1889152"/>
            <a:ext cx="6518902" cy="4240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3" name="Google Shape;93;p1"/>
          <p:cNvSpPr/>
          <p:nvPr/>
        </p:nvSpPr>
        <p:spPr>
          <a:xfrm>
            <a:off x="5920325" y="2242640"/>
            <a:ext cx="6271675" cy="1569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SzPts val="3200"/>
            </a:pPr>
            <a:r>
              <a:rPr lang="ru-RU" sz="3200" b="1" i="0" u="none" strike="noStrike" cap="none" dirty="0" smtClean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«П</a:t>
            </a:r>
            <a:r>
              <a:rPr lang="ru-RU" sz="3200" b="1" dirty="0" smtClean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риёмы работы </a:t>
            </a:r>
          </a:p>
          <a:p>
            <a:pPr lvl="0" algn="ctr">
              <a:buSzPts val="3200"/>
            </a:pPr>
            <a:r>
              <a:rPr lang="ru-RU" sz="3200" b="1" dirty="0" smtClean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над вопросами</a:t>
            </a:r>
          </a:p>
          <a:p>
            <a:pPr lvl="0" algn="ctr">
              <a:buSzPts val="3200"/>
            </a:pPr>
            <a:r>
              <a:rPr lang="ru-RU" sz="3200" b="1" dirty="0" smtClean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</a:t>
            </a:r>
            <a:r>
              <a:rPr lang="ru-RU" sz="3200" b="1" i="0" u="none" strike="noStrike" cap="none" dirty="0" smtClean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на уроках в начальной школе</a:t>
            </a:r>
            <a:r>
              <a:rPr lang="ru-RU" sz="3200" b="1" dirty="0" smtClean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»</a:t>
            </a:r>
            <a:endParaRPr sz="3200" b="1" i="0" u="none" strike="noStrike" cap="none" dirty="0">
              <a:solidFill>
                <a:srgbClr val="1F3864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1723913" y="295909"/>
            <a:ext cx="8243243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Региональный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интенсив</a:t>
            </a:r>
            <a:r>
              <a:rPr lang="ru-RU" sz="2800" b="1" i="0" u="none" strike="noStrike" cap="none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</a:t>
            </a:r>
            <a:endParaRPr sz="2800" b="1" i="0" u="none" strike="noStrike" cap="none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«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»</a:t>
            </a:r>
            <a:endParaRPr sz="1400" b="1" i="0" u="none" strike="noStrike" cap="none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6189183" y="4994922"/>
            <a:ext cx="5656392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200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Глазырина Наталья Леонидовна,</a:t>
            </a:r>
          </a:p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у</a:t>
            </a:r>
            <a:r>
              <a:rPr lang="ru-RU" sz="200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читель начальных классов МОУ «Бородино», </a:t>
            </a:r>
          </a:p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заместитель директора по УВР,</a:t>
            </a:r>
          </a:p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2000" u="none" strike="noStrike" cap="none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городской округ Подольск</a:t>
            </a:r>
            <a:endParaRPr sz="2000" u="none" strike="noStrike" cap="none" dirty="0">
              <a:solidFill>
                <a:schemeClr val="tx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4;p1"/>
          <p:cNvSpPr/>
          <p:nvPr/>
        </p:nvSpPr>
        <p:spPr>
          <a:xfrm>
            <a:off x="1681580" y="-55217"/>
            <a:ext cx="8243243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Практическое применение приёма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ТОЛСТЫЕ – ТОНКИЕ ВОПРОСЫ</a:t>
            </a:r>
            <a:endParaRPr sz="1400" b="1" i="0" u="none" strike="noStrike" cap="none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35428" y="1082339"/>
            <a:ext cx="112601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0364" y="4016485"/>
            <a:ext cx="117211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Толстые вопросы (требуют рассуждения, анализа, оценки)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Почему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 «пожалуйста» изменило отношение окружающих к Павлику?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Можно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 считать, что волшебство заключалось только в слове, или важно было ещё что-то? Что именно?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Как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 думаешь, почему близкие сначала не хотели помогать Павлику?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Чему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 этот рассказ: только вежливости или чему-то большему? Объясни свой ответ.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Как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 ты поступил на месте старика, если бы к тебе пришёл расстроенный мальчик?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462867" y="1532148"/>
            <a:ext cx="83439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Тонкие вопросы (краткие, на воспроизведение фактов)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Как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звали главного героя рассказа?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К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кому Павлик пошёл за советом?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Какое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волшебное слово посоветовал старик?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Что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попросил Павлик у сестры?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Как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отреагировала сестра на просьбу Павлика после того, как он сказал волшебное слово?</a:t>
            </a:r>
          </a:p>
        </p:txBody>
      </p:sp>
      <p:pic>
        <p:nvPicPr>
          <p:cNvPr id="6148" name="Picture 4" descr="Валентина Осеева. &quot;Волшебное слово&quot;. Иллюстрации Е. Карпович.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32" y="1268637"/>
            <a:ext cx="2970835" cy="2375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Google Shape;94;p1"/>
          <p:cNvSpPr/>
          <p:nvPr/>
        </p:nvSpPr>
        <p:spPr>
          <a:xfrm>
            <a:off x="1620378" y="977375"/>
            <a:ext cx="10571622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««Толстые – тонкие вопросы»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рассказу В. Осеевой «Волшебное слово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5918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4;p1"/>
          <p:cNvSpPr/>
          <p:nvPr/>
        </p:nvSpPr>
        <p:spPr>
          <a:xfrm>
            <a:off x="1644178" y="60624"/>
            <a:ext cx="8243243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Теоретическое описание приёма</a:t>
            </a:r>
          </a:p>
          <a:p>
            <a:pPr lvl="0" algn="ctr">
              <a:buSzPts val="2800"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МОЗАИКА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35428" y="1082339"/>
            <a:ext cx="112601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37453" y="1339207"/>
            <a:ext cx="8051348" cy="48813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Цель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Формирование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целостного представления о произведении через организацию совместной познавательной деятельности учащихся и развитие навыков глубокого анализа текста.</a:t>
            </a: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Задачи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Научить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школьников работать в команде, распределять обязанности и достигать общего результата.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Развивать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выделять главное в своём фрагменте текста и формулировать вопросы для других групп.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Тренировать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навыки внимательного слушания и анализа ответов одноклассников для восстановления полной картины произведения.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Способствовать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развитию коммуникативных навыков и умения представлять результаты своей работы классу.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Приём «Мозаика» -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способ организации групповой работы, когда класс делится на группы, и каждая из них работает со своим фрагментом текста. После обсуждения группы формулируют вопросы по своему отрывку и задают их остальным ученикам.</a:t>
            </a:r>
          </a:p>
          <a:p>
            <a:pPr indent="450215" algn="just">
              <a:lnSpc>
                <a:spcPct val="115000"/>
              </a:lnSpc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Такой подход способствует развитию навыков командной работы, глубокого анализа текста и умения выделять главное. В результате совместного обсуждения у всех складывается целостное представление о произведении.</a:t>
            </a:r>
            <a:endParaRPr lang="ru-RU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https://www.maam.ru/upload/blogs/detsad-2287870-16235962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84" b="6139"/>
          <a:stretch/>
        </p:blipFill>
        <p:spPr bwMode="auto">
          <a:xfrm>
            <a:off x="257175" y="1370900"/>
            <a:ext cx="3485091" cy="4388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331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4;p1"/>
          <p:cNvSpPr/>
          <p:nvPr/>
        </p:nvSpPr>
        <p:spPr>
          <a:xfrm>
            <a:off x="2587512" y="-109935"/>
            <a:ext cx="6209355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Практическое  применение приёма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МОЗАИКА</a:t>
            </a:r>
            <a:endParaRPr sz="1400" b="1" i="0" u="none" strike="noStrike" cap="none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35428" y="1082339"/>
            <a:ext cx="112601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66057" y="1451671"/>
            <a:ext cx="4996543" cy="3093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5228" y="1082339"/>
            <a:ext cx="552510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 Осеева «Волшебное слово»</a:t>
            </a:r>
          </a:p>
          <a:p>
            <a:pPr algn="ctr"/>
            <a:r>
              <a:rPr lang="ru-RU" sz="1200" b="1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отрывок</a:t>
            </a:r>
          </a:p>
          <a:p>
            <a:pPr algn="just"/>
            <a:r>
              <a:rPr lang="ru-RU" sz="1200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Маленький </a:t>
            </a:r>
            <a:r>
              <a:rPr lang="ru-RU" sz="1200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старичок с длинной седой бородой сидел на скамейке и зонтиком чертил что-то на песке.</a:t>
            </a:r>
          </a:p>
          <a:p>
            <a:pPr algn="just"/>
            <a:r>
              <a:rPr lang="ru-RU" sz="1200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 Подвиньтесь, - сказал ему Павлик и присел на край.</a:t>
            </a:r>
          </a:p>
          <a:p>
            <a:pPr algn="just"/>
            <a:r>
              <a:rPr lang="ru-RU" sz="1200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Старик подвинулся и, взглянув на красное сердитое лицо мальчика, сказал:</a:t>
            </a:r>
          </a:p>
          <a:p>
            <a:pPr algn="just"/>
            <a:r>
              <a:rPr lang="ru-RU" sz="1200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 С тобой что-то случилось?</a:t>
            </a:r>
          </a:p>
          <a:p>
            <a:pPr algn="just"/>
            <a:r>
              <a:rPr lang="ru-RU" sz="1200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 Ну и ладно! А вам-то что? - покосился на него Павлик.</a:t>
            </a:r>
          </a:p>
          <a:p>
            <a:pPr algn="just"/>
            <a:r>
              <a:rPr lang="ru-RU" sz="1200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 Мне ничего. А вот ты сейчас кричал, плакал, ссорился с кем-то…</a:t>
            </a:r>
          </a:p>
          <a:p>
            <a:pPr algn="just"/>
            <a:r>
              <a:rPr lang="ru-RU" sz="1200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 Ещё бы! - сердито буркнул мальчик. - Я скоро совсем убегу из дому.</a:t>
            </a:r>
          </a:p>
          <a:p>
            <a:pPr algn="just"/>
            <a:r>
              <a:rPr lang="ru-RU" sz="1200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 Убежишь?</a:t>
            </a:r>
          </a:p>
          <a:p>
            <a:pPr algn="just"/>
            <a:r>
              <a:rPr lang="ru-RU" sz="1200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 Убегу! Из-за одной Ленки убегу, - Павлик сжал кулаки. - Я ей сейчас чуть не поддал хорошенько! Ни одной краски не даёт! А у самой сколько!..</a:t>
            </a:r>
          </a:p>
          <a:p>
            <a:pPr algn="just"/>
            <a:r>
              <a:rPr lang="ru-RU" sz="1200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 Не даёт? Ну, из-за этого убегать не стоит.</a:t>
            </a:r>
          </a:p>
          <a:p>
            <a:pPr algn="just"/>
            <a:r>
              <a:rPr lang="ru-RU" sz="1200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 Не только из-за этого. Бабушка за одну морковку из кухни меня прогнала… прямо тряпкой, тряпкой…</a:t>
            </a:r>
          </a:p>
          <a:p>
            <a:pPr algn="just"/>
            <a:r>
              <a:rPr lang="ru-RU" sz="1200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Павлик засопел от обиды.</a:t>
            </a:r>
          </a:p>
          <a:p>
            <a:pPr algn="just"/>
            <a:r>
              <a:rPr lang="ru-RU" sz="1200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 Пустяки! - сказал старик. - Один поругает - другой пожалеет.</a:t>
            </a:r>
          </a:p>
          <a:p>
            <a:pPr algn="just"/>
            <a:r>
              <a:rPr lang="ru-RU" sz="1200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 Никто меня не жалеет! - крикнул Павлик. - Брат на лодке едет кататься, а меня не берёт. Я ему говорю: «Возьми лучше, всё равно я от тебя не отстану, вёсла утащу, сам в лодку залезу!»</a:t>
            </a:r>
          </a:p>
          <a:p>
            <a:pPr algn="just"/>
            <a:r>
              <a:rPr lang="ru-RU" sz="1200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Павлик стукнул кулаком по скамейке. И вдруг замолчал.</a:t>
            </a:r>
          </a:p>
          <a:p>
            <a:pPr algn="just"/>
            <a:r>
              <a:rPr lang="ru-RU" sz="1200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 Что же, не берёт тебя брат?</a:t>
            </a:r>
          </a:p>
          <a:p>
            <a:pPr algn="just"/>
            <a:r>
              <a:rPr lang="ru-RU" sz="1200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 А почему вы всё спрашиваете?</a:t>
            </a:r>
          </a:p>
          <a:p>
            <a:pPr algn="just"/>
            <a:r>
              <a:rPr lang="ru-RU" sz="1200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Старик разгладил длинную бороду:</a:t>
            </a:r>
          </a:p>
          <a:p>
            <a:pPr algn="just"/>
            <a:r>
              <a:rPr lang="ru-RU" sz="1200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 Я хочу тебе помочь. Есть такое волшебное слово…</a:t>
            </a:r>
          </a:p>
          <a:p>
            <a:pPr algn="just"/>
            <a:r>
              <a:rPr lang="ru-RU" sz="1200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Павлик раскрыл рот.</a:t>
            </a:r>
            <a:endParaRPr lang="ru-RU" dirty="0">
              <a:solidFill>
                <a:srgbClr val="00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199771" y="1168400"/>
            <a:ext cx="2634584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sz="1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Вопросы:</a:t>
            </a:r>
          </a:p>
          <a:p>
            <a:pPr algn="just">
              <a:lnSpc>
                <a:spcPct val="115000"/>
              </a:lnSpc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Кто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сидел на скамейке и что он делал?</a:t>
            </a:r>
          </a:p>
          <a:p>
            <a:pPr marL="285750" indent="-285750" algn="just">
              <a:lnSpc>
                <a:spcPct val="115000"/>
              </a:lnSpc>
              <a:buFontTx/>
              <a:buChar char="-"/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Почему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Павлик был сердитым и обиженным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 marL="171450" indent="-171450" algn="just">
              <a:lnSpc>
                <a:spcPct val="115000"/>
              </a:lnSpc>
              <a:buFontTx/>
              <a:buChar char="-"/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Какое решение принял Павлик?</a:t>
            </a:r>
            <a:endParaRPr lang="ru-RU" sz="1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Что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старик сказал Павлику о его проблемах?</a:t>
            </a:r>
          </a:p>
          <a:p>
            <a:pPr marL="171450" indent="-171450" algn="just">
              <a:lnSpc>
                <a:spcPct val="115000"/>
              </a:lnSpc>
              <a:buFontTx/>
              <a:buChar char="-"/>
            </a:pPr>
            <a:r>
              <a:rPr lang="ru-RU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попросил Павлик у бабушки и как она отреагировала?</a:t>
            </a:r>
          </a:p>
          <a:p>
            <a:pPr marL="171450" indent="-171450" algn="just">
              <a:lnSpc>
                <a:spcPct val="115000"/>
              </a:lnSpc>
              <a:buFontTx/>
              <a:buChar char="-"/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Каким образом Павлик просил брата взять его покататься?</a:t>
            </a:r>
          </a:p>
          <a:p>
            <a:pPr marL="171450" indent="-171450" algn="just">
              <a:lnSpc>
                <a:spcPct val="115000"/>
              </a:lnSpc>
              <a:buFontTx/>
              <a:buChar char="-"/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Какое обещание дал старик мальчику в конце отрывка?</a:t>
            </a:r>
          </a:p>
          <a:p>
            <a:pPr marL="171450" indent="-171450" algn="just">
              <a:lnSpc>
                <a:spcPct val="115000"/>
              </a:lnSpc>
              <a:buFontTx/>
              <a:buChar char="-"/>
            </a:pPr>
            <a:r>
              <a:rPr lang="ru-RU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отреагировал Павлик на это?</a:t>
            </a:r>
            <a:endParaRPr lang="ru-RU" sz="1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Picture 2" descr="Валентина Осеева. &quot;Волшебное слово&quot;. Иллюстрации Е. Карпович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2"/>
          <a:stretch/>
        </p:blipFill>
        <p:spPr bwMode="auto">
          <a:xfrm>
            <a:off x="5823858" y="1082339"/>
            <a:ext cx="3308180" cy="4952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9493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94;p1"/>
          <p:cNvSpPr/>
          <p:nvPr/>
        </p:nvSpPr>
        <p:spPr>
          <a:xfrm>
            <a:off x="1579979" y="-77563"/>
            <a:ext cx="8243243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Практическое применение приёма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МОЗАИКА</a:t>
            </a:r>
            <a:endParaRPr sz="1400" b="1" i="0" u="none" strike="noStrike" cap="none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1601" y="935771"/>
            <a:ext cx="621453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 Осеева «Волшебное слово»</a:t>
            </a:r>
          </a:p>
          <a:p>
            <a:pPr algn="ctr"/>
            <a:r>
              <a:rPr lang="ru-RU" b="1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b="1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отрывок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скажу тебе это слово. Но помни: говорить его надо тихим голосом, глядя прямо в глаза тому, с кем говоришь. Помни - тихим голосом, глядя прямо в глаза…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А какое слово?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Старик наклонился к самому уху мальчика. Мягкая борода его коснулась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Павликовой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щеки. Он прошептал что-то и громко добавил: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Это волшебное слово. Но не забудь, как нужно говорить его.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Я попробую, - усмехнулся Павлик, - я сейчас же попробую.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вскочил и побежал домой.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Лена сидела за столом и рисовала. Краски - зелёные, синие, красные - лежали перед ней. Увидев Павлика, она сейчас же сгребла их в кучу и накрыла рукой.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«Обманул старик! - с досадой подумал мальчик. - Разве такая поймёт волшебное слово!»  Павлик боком подошел к сестре и потянул ее за рукав. Сестра оглянулась. Тогда, глядя ей в глаза, тихим голосом мальчик сказал: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Лена, дай мне одну краску... пожалуйста...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Лена широко раскрыла глаза. Пальцы ее разжались, и, снимая руку со стола, она смущенно пробормотала: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Ка-кую тебе?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Мне синюю, - робко сказал Павлик.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взял краску, подержал ее в руках, походил с нею по комнате и отдал сестре. Ему не нужна была краска. Он думал теперь только о волшебном слове.</a:t>
            </a:r>
          </a:p>
        </p:txBody>
      </p:sp>
      <p:pic>
        <p:nvPicPr>
          <p:cNvPr id="5" name="Picture 2" descr="Валентина Осеева. &quot;Волшебное слово&quot;. Иллюстрации Е. Карпович.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7146" y="2964487"/>
            <a:ext cx="3780387" cy="3113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642080" y="1137833"/>
            <a:ext cx="5448319" cy="1826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Вопросы:</a:t>
            </a:r>
          </a:p>
          <a:p>
            <a:pPr>
              <a:lnSpc>
                <a:spcPct val="115000"/>
              </a:lnSpc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Какое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условие старик поставил для использования волшебного слова?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Какое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именно слово прошептал старик Павлику?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Как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отреагировала Лена, когда Павлик попросил у неё краску с волшебным словом?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Почему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Павлик отдал краску обратно сестре, хотя она ему её дала?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94;p1"/>
          <p:cNvSpPr/>
          <p:nvPr/>
        </p:nvSpPr>
        <p:spPr>
          <a:xfrm>
            <a:off x="1579979" y="-77563"/>
            <a:ext cx="8243243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Практическое применение приёма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МОЗАИКА</a:t>
            </a:r>
            <a:endParaRPr sz="1400" b="1" i="0" u="none" strike="noStrike" cap="none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0067" y="1192704"/>
            <a:ext cx="4639733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 Осеева «Волшебное слово»</a:t>
            </a:r>
          </a:p>
          <a:p>
            <a:pPr algn="ctr"/>
            <a:r>
              <a:rPr lang="ru-RU" b="1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b="1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отрывок</a:t>
            </a: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Пойду к бабушке. Она как раз стряпает. Прогонит или нет?»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Павлик отворил дверь в кухню. Старушка снимала с противня горячие пирожки.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Внук подбежал к ней, обеими руками повернул к себе красное морщинистое лицо, заглянул в глаза и прошептал: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Дай мне кусочек пирожка... пожалуйста.   Бабушка выпрямилась. Волшебное слово так и засияло в каждой морщинке, в глазах, в улыбке.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Горяченького... горяченького захотел, голубчик мой! - приговаривала она, выбирая самый лучший, румяный пирожок.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Павлик подпрыгнул от радости и расцеловал ее в обе щеки.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«Волшебник! Волшебник!» - повторял он про себя, вспоминая старика.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133400" y="1033643"/>
            <a:ext cx="5034133" cy="2550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Вопросы:</a:t>
            </a:r>
          </a:p>
          <a:p>
            <a:pPr marL="285750" indent="-285750" algn="just">
              <a:lnSpc>
                <a:spcPct val="115000"/>
              </a:lnSpc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кому пошёл Павлик после разговора с сестрой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 marL="171450" indent="-171450" algn="just">
              <a:lnSpc>
                <a:spcPct val="115000"/>
              </a:lnSpc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Чем занималась бабушка в это время?</a:t>
            </a:r>
          </a:p>
          <a:p>
            <a:pPr marL="171450" indent="-171450" algn="just">
              <a:lnSpc>
                <a:spcPct val="115000"/>
              </a:lnSpc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сделал мальчик, чтобы бабушка его услышала и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поняла?</a:t>
            </a:r>
          </a:p>
          <a:p>
            <a:pPr marL="171450" indent="-171450" algn="just">
              <a:lnSpc>
                <a:spcPct val="115000"/>
              </a:lnSpc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бабушка отреагировала на просьбу внука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 marL="171450" indent="-171450" algn="just">
              <a:lnSpc>
                <a:spcPct val="115000"/>
              </a:lnSpc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засияло лицо бабушки от волшебного слова?</a:t>
            </a:r>
          </a:p>
          <a:p>
            <a:pPr marL="171450" indent="-171450" algn="just">
              <a:lnSpc>
                <a:spcPct val="115000"/>
              </a:lnSpc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называла бабушка внука?</a:t>
            </a:r>
          </a:p>
          <a:p>
            <a:pPr marL="171450" indent="-171450" algn="just">
              <a:lnSpc>
                <a:spcPct val="115000"/>
              </a:lnSpc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Какой пирожок  выбирала бабушка для Павлика?</a:t>
            </a:r>
          </a:p>
          <a:p>
            <a:pPr marL="171450" indent="-171450" algn="just">
              <a:lnSpc>
                <a:spcPct val="115000"/>
              </a:lnSpc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отреагировал Павлик на действия бабушки?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Почему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Павлик назвал старика волшебником?</a:t>
            </a:r>
            <a:endParaRPr lang="ru-RU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Picture 4" descr="Валентина Осеева. &quot;Волшебное слово&quot;. Иллюстрации Е. Карпович.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6514" y="3583765"/>
            <a:ext cx="3167371" cy="2532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588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94;p1"/>
          <p:cNvSpPr/>
          <p:nvPr/>
        </p:nvSpPr>
        <p:spPr>
          <a:xfrm>
            <a:off x="1579979" y="-77563"/>
            <a:ext cx="8243243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Практическое применение приёма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МОЗАИКА</a:t>
            </a:r>
            <a:endParaRPr sz="1400" b="1" i="0" u="none" strike="noStrike" cap="none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0067" y="1192704"/>
            <a:ext cx="4639733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 Осеева «Волшебное слово»</a:t>
            </a:r>
          </a:p>
          <a:p>
            <a:pPr algn="ctr"/>
            <a:r>
              <a:rPr lang="ru-RU" b="1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b="1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отрывок</a:t>
            </a: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обедом Павлик сидел притихший и прислушивался к каждому слову брата. Когда брат сказал, что поедет кататься на лодке, Павлик положил руку на его плечо и тихо попросил: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Возьми меня, пожалуйста.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столом сразу все замолчали. Брат поднял брови и усмехнулся.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Возьми его, - вдруг сказала сестра. - Что тебе стоит!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Ну, отчего же не взять? - улыбнулась бабушка. - Конечно, возьми.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Пожалуйста, - повторил Павлик.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Брат громко засмеялся, потрепал мальчика по плечу, взъерошил ему волосы: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Эх ты, путешественник! Ну ладно, собирайся!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«Помогло! Опять помогло!»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Павлик выскочил из-за стола и побежал на улицу. Но в сквере уже не было старика. Скамейка была пуста, и только на песке остались начерченные зонтиком непонятные знаки.</a:t>
            </a:r>
          </a:p>
        </p:txBody>
      </p:sp>
      <p:pic>
        <p:nvPicPr>
          <p:cNvPr id="7170" name="Picture 2" descr="Валентина Осеева. &quot;Волшебное слово&quot;. Иллюстрации Е. Карпович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7734" y="3044233"/>
            <a:ext cx="6913034" cy="2980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435599" y="1192704"/>
            <a:ext cx="6096000" cy="157889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Вопросы:</a:t>
            </a:r>
          </a:p>
          <a:p>
            <a:pPr marL="285750" indent="-285750">
              <a:lnSpc>
                <a:spcPct val="115000"/>
              </a:lnSpc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Какое поведение было у Павлика за обедом?</a:t>
            </a:r>
          </a:p>
          <a:p>
            <a:pPr marL="285750" indent="-285750">
              <a:lnSpc>
                <a:spcPct val="115000"/>
              </a:lnSpc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чём попросил Павлик своего брата за обедом?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15000"/>
              </a:lnSpc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отреагировали члены семьи на просьбу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мальчика?</a:t>
            </a:r>
            <a:endParaRPr lang="ru-RU" sz="11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15000"/>
              </a:lnSpc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сделал брат после того, как Павлик сказал волшебное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слово?</a:t>
            </a:r>
            <a:endParaRPr lang="ru-RU" sz="11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15000"/>
              </a:lnSpc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Почему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конце рассказа Павлик не нашёл старика в сквере?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48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4;p1"/>
          <p:cNvSpPr/>
          <p:nvPr/>
        </p:nvSpPr>
        <p:spPr>
          <a:xfrm>
            <a:off x="1534111" y="20570"/>
            <a:ext cx="8243243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Теоретическое описание приёма</a:t>
            </a:r>
          </a:p>
          <a:p>
            <a:pPr lvl="0" algn="ctr">
              <a:buSzPts val="2800"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ОТГАДАЙ ПРЕДЛОЖЕНИЕ ПО ВОПРОСУ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35428" y="1082339"/>
            <a:ext cx="112601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6152" y="1082339"/>
            <a:ext cx="8289715" cy="5673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Цель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Развитие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учащихся навыков формулирования точных, развёрнутых ответов и умения выделять главное в вопросе.</a:t>
            </a:r>
          </a:p>
          <a:p>
            <a:pPr algn="just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Задачи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Научить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отвечать на вопросы так, чтобы ответ отражал суть заданного вопроса.</a:t>
            </a:r>
          </a:p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Развивать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слушать одноклассников, анализировать их ответы и соотносить их с возможными вопросами.</a:t>
            </a:r>
          </a:p>
          <a:p>
            <a:pPr algn="just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Применение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На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полосках бумаги написаны вопросы (на одной полоске – один вопрос). Учитель раскладывает полоски текстом вниз на своем столе или прикрепляет магнитами к доске. Ребёнок выходит к доске, берёт вопрос. Читает про себя вопрос, написанный на листочке и должен вслух ответить на вопрос так, чтобы дети в классе смогли угадать какой вопрос написан на полоске бумаги. </a:t>
            </a:r>
          </a:p>
          <a:p>
            <a:pPr algn="just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Вывод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Приём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«Отгадай предложение по вопросу» способствует формированию коммуникативной компетенции, активизирует мышление, учит школьников быть внимательными к формулировкам и развивает умение работать в команде.</a:t>
            </a:r>
          </a:p>
          <a:p>
            <a:pPr algn="just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indent="450215" algn="just">
              <a:lnSpc>
                <a:spcPct val="115000"/>
              </a:lnSpc>
            </a:pPr>
            <a:endParaRPr lang="ru-RU" sz="18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85312" t="60672" r="3499" b="17698"/>
          <a:stretch/>
        </p:blipFill>
        <p:spPr>
          <a:xfrm>
            <a:off x="8492067" y="2036406"/>
            <a:ext cx="3589624" cy="3991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02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4;p1"/>
          <p:cNvSpPr/>
          <p:nvPr/>
        </p:nvSpPr>
        <p:spPr>
          <a:xfrm>
            <a:off x="1534111" y="20570"/>
            <a:ext cx="8243243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Практическое применение приёма</a:t>
            </a:r>
          </a:p>
          <a:p>
            <a:pPr lvl="0" algn="ctr">
              <a:buSzPts val="2800"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ОТГАДАЙ ПРЕДЛОЖЕНИЕ ПО ВОПРОСУ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35428" y="1082339"/>
            <a:ext cx="112601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8486" y="1177837"/>
            <a:ext cx="6774181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вопросов и ответов для приёма «Отгадай предложение по вопросу</a:t>
            </a:r>
            <a:r>
              <a:rPr lang="ru-RU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b="1" dirty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служебных собаках</a:t>
            </a:r>
            <a:endParaRPr lang="ru-RU" dirty="0">
              <a:solidFill>
                <a:schemeClr val="bg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Собаки-спасатели ищут людей под завалами после землетрясений.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Какую важную работу выполняют собаки-спасатели после землетрясений?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Пограничная собака по кличке Алый однажды задержала нарушителя границы.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Как зовут знаменитую пограничную собаку, которая задержала нарушителя?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Собаки-ищейки помогают полиции находить преступников по запаху.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Каким образом собаки помогают полиции находить преступников?</a:t>
            </a:r>
          </a:p>
          <a:p>
            <a:r>
              <a:rPr lang="ru-RU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b="1" dirty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природе России</a:t>
            </a:r>
            <a:endParaRPr lang="ru-RU" dirty="0">
              <a:solidFill>
                <a:schemeClr val="bg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Самое глубокое озеро в мире и России - это Байкал.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Как называется самое глубокое озеро в России и в мире?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тайге России обитают бурые медведи, волки и рыси.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Какие крупные животные живут в российской тайге?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Камчатке находится много действующих вулканов.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каком полуострове России расположено большое количество действующих вулканов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535334" y="1097175"/>
            <a:ext cx="44272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космосе</a:t>
            </a:r>
            <a:endParaRPr lang="ru-RU" dirty="0">
              <a:solidFill>
                <a:schemeClr val="bg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Первый человек, полетевший в космос, был Юрий Гагарин.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Как звали первого человека, полетевшего в космос?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Планета Земля - третья по счёту от Солнца.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Какая по счёту планета Земля от Солнца?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Луна - единственный естественный спутник Земли.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Что является единственным естественным спутником нашей планеты?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l="63861" t="31465" r="7000" b="41320"/>
          <a:stretch/>
        </p:blipFill>
        <p:spPr>
          <a:xfrm>
            <a:off x="8764351" y="4250268"/>
            <a:ext cx="3377700" cy="1832792"/>
          </a:xfrm>
          <a:prstGeom prst="rect">
            <a:avLst/>
          </a:prstGeom>
        </p:spPr>
      </p:pic>
      <p:pic>
        <p:nvPicPr>
          <p:cNvPr id="14338" name="Picture 2" descr="Собака на природ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154" y="4439526"/>
            <a:ext cx="2619694" cy="1637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/>
          <a:srcRect l="32000" t="27238" r="13329" b="29924"/>
          <a:stretch/>
        </p:blipFill>
        <p:spPr>
          <a:xfrm>
            <a:off x="2490049" y="4715134"/>
            <a:ext cx="3089483" cy="1361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315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4;p1"/>
          <p:cNvSpPr/>
          <p:nvPr/>
        </p:nvSpPr>
        <p:spPr>
          <a:xfrm>
            <a:off x="1567977" y="-109935"/>
            <a:ext cx="8243243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Практическое применение приёма</a:t>
            </a:r>
          </a:p>
          <a:p>
            <a:pPr lvl="0" algn="ctr">
              <a:buSzPts val="2800"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ОТГАДАЙ ПРЕДЛОЖЕНИЕ ПО ВОПРОСУ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35428" y="1082339"/>
            <a:ext cx="112601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362" y="1082339"/>
            <a:ext cx="7353905" cy="5058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вопросов и ответов для приёма «Отгадай предложение по вопросу</a:t>
            </a:r>
            <a:r>
              <a:rPr lang="ru-RU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just"/>
            <a:endParaRPr lang="ru-RU" dirty="0">
              <a:solidFill>
                <a:schemeClr val="bg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необычных явлениях в природе</a:t>
            </a:r>
            <a:endParaRPr lang="ru-RU" dirty="0" smtClean="0">
              <a:solidFill>
                <a:schemeClr val="bg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Предложение: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Северное сияние - это красивое свечение на небе в полярных областях.</a:t>
            </a:r>
          </a:p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Вопрос: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Как называется красивое свечение на небе, которое можно увидеть на севере?</a:t>
            </a:r>
          </a:p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Предложение: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Радуга появляется на небе после дождя, когда светит солнце.</a:t>
            </a:r>
          </a:p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Вопрос: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Когда и почему на небе появляется радуга?</a:t>
            </a:r>
          </a:p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Предложение: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Мираж - это обман зрения, когда в пустыне кажется, что видишь воду.</a:t>
            </a:r>
          </a:p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Вопрос: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Как называется явление, когда в пустыне кажется, что видишь воду, но её там нет?</a:t>
            </a:r>
          </a:p>
          <a:p>
            <a:pPr algn="just"/>
            <a:r>
              <a:rPr lang="ru-RU" sz="1800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dirty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народах России</a:t>
            </a:r>
            <a:endParaRPr lang="ru-RU" dirty="0">
              <a:solidFill>
                <a:schemeClr val="bg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Ненцы живут на севере России и занимаются оленеводством.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Какой народ России живёт на севере и разводит оленей?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Татары - один из самых многочисленных народов России, живут в Поволжье.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Какой многочисленный народ России проживает в Поволжье?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Чукчи строят жилища из снега - иглу - и носят одежду из оленьих шкур.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Какой народ России строит дома из снега и носит одежду из оленьих шкур?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Дагестане живёт более 30 разных народов, каждый со своим языком и традициями.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каком регионе России живёт много разных народов с уникальными языками и обычаями?</a:t>
            </a:r>
          </a:p>
          <a:p>
            <a:pPr algn="just"/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</a:pPr>
            <a:endParaRPr lang="ru-RU" sz="18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789333" y="1267005"/>
            <a:ext cx="4050211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водах России</a:t>
            </a:r>
            <a:endParaRPr lang="ru-RU" dirty="0">
              <a:solidFill>
                <a:schemeClr val="bg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Самая длинная река в Европе, протекающая по России, - Волга.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Как называется самая длинная река Европы, которая течёт по территории России?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Река Амур протекает по границе России и Китая.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Какая река является пограничной между Россией и Китаем?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Каспийское море - самое большое озеро на Земле.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Что является самым большим озером на Земле, хотя его называют морем?</a:t>
            </a:r>
          </a:p>
        </p:txBody>
      </p:sp>
      <p:pic>
        <p:nvPicPr>
          <p:cNvPr id="13314" name="Picture 2" descr="https://kulturarb.ru/images/procultr/774ca880054cd1048cdcf9d5b627ebd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1" t="9720" r="4143" b="9596"/>
          <a:stretch/>
        </p:blipFill>
        <p:spPr bwMode="auto">
          <a:xfrm>
            <a:off x="8178326" y="4160105"/>
            <a:ext cx="3265788" cy="1980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9704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07999" y="1084270"/>
            <a:ext cx="11091333" cy="5097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Использование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разнообразных приёмов при работе над вопросами в начальной школе позволяет сделать процесс обучения более интересным, интерактивным и эффективным. Каждый из рассмотренных методов решает свои педагогические задачи и способствует развитию у детей разных мыслительных навыков.</a:t>
            </a:r>
          </a:p>
          <a:p>
            <a:pPr algn="just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Приём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«Толстые и тонкие вопросы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учит различать вопросы, требующие простого воспроизведения фактов, и вопросы, направленные на анализ, рассуждение и оценку. Это формирует у школьников умение работать с информацией на разных уровнях.</a:t>
            </a:r>
          </a:p>
          <a:p>
            <a:pPr algn="just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Приём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«Ромашка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Блума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структурирует работу с текстом, позволяя последовательно пройти от простого запоминания к анализу, оценке и творческому осмыслению. Такой подход обеспечивает глубокое понимание материала.</a:t>
            </a:r>
          </a:p>
          <a:p>
            <a:pPr algn="just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Приём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«Мозаика»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развивает навыки командной работы, сотрудничества и ответственности за свой участок работы. Совместное обсуждение вопросов по фрагментам текста способствует формированию целостного представления о произведении.</a:t>
            </a:r>
          </a:p>
          <a:p>
            <a:pPr algn="just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Приём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«Отгадай предложение по вопросу»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тренирует умение формулировать точные и развёрнутые ответы, а также развивает слуховое внимание и логическое мышление у всего класса.</a:t>
            </a:r>
          </a:p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целом, применение этих приёмов способствует развитию критического мышления, активизирует познавательную деятельность, повышает мотивацию к обучению и формирует у младших школьников культуру диалога и умение задавать вопросы самостоятельно.</a:t>
            </a:r>
          </a:p>
          <a:p>
            <a:pPr indent="450215" algn="just">
              <a:lnSpc>
                <a:spcPct val="107000"/>
              </a:lnSpc>
            </a:pP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Google Shape;94;p1"/>
          <p:cNvSpPr/>
          <p:nvPr/>
        </p:nvSpPr>
        <p:spPr>
          <a:xfrm>
            <a:off x="1611980" y="241952"/>
            <a:ext cx="8243243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Выводы</a:t>
            </a:r>
            <a:endParaRPr sz="1400" b="1" i="0" u="none" strike="noStrike" cap="none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4;p1"/>
          <p:cNvSpPr/>
          <p:nvPr/>
        </p:nvSpPr>
        <p:spPr>
          <a:xfrm>
            <a:off x="1673113" y="413504"/>
            <a:ext cx="8243243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Краткое описание опыта</a:t>
            </a:r>
            <a:endParaRPr sz="1400" b="1" i="0" u="none" strike="noStrike" cap="none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6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677333" y="1845733"/>
            <a:ext cx="10752667" cy="363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fontAlgn="base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внедрение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приёмов работы над вопросами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образовательную практику начальной школы.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 с различными приёмами работы над вопросами на уроках 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начальной школе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Применять приёмы на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уроках для развития мыслительных навыков учащихся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Развить умение задавать вопросы по содержанию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текста и отвечать на вопросы по таксономии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Блума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других приёмов.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Содействовать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развитию критического мышления и глубокого понимания материала у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sz="24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4;p1"/>
          <p:cNvSpPr/>
          <p:nvPr/>
        </p:nvSpPr>
        <p:spPr>
          <a:xfrm>
            <a:off x="1656179" y="50799"/>
            <a:ext cx="8243243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Теоретическое описание приёма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РОМАШКА БЛУМА</a:t>
            </a:r>
            <a:endParaRPr sz="1400" b="1" i="0" u="none" strike="noStrike" cap="none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664200" y="1768139"/>
            <a:ext cx="6256866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Таксономия </a:t>
            </a:r>
            <a:r>
              <a:rPr lang="ru-RU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Блума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это система учебных целей, которые классифицированы по принципу «от простого к сложному».</a:t>
            </a:r>
          </a:p>
          <a:p>
            <a:pPr algn="just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Современная модель включает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уровней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запоминание, понимание, применение, анализ, оценка и создание.</a:t>
            </a:r>
          </a:p>
          <a:p>
            <a:pPr algn="just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Запоминание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воспроизведение фактов, терминов, понятий (назвать, найти, перечислить).</a:t>
            </a:r>
          </a:p>
          <a:p>
            <a:pPr algn="just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Понимание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объяснение идей или концепций (описать, объяснить, обобщить).</a:t>
            </a:r>
          </a:p>
          <a:p>
            <a:pPr algn="just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Применение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информации в новых ситуациях (применить, рассчитать, решить)</a:t>
            </a:r>
          </a:p>
          <a:p>
            <a:pPr algn="just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Анализ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разложение информации на части, выявление связей (сравнить, противопоставить, структурировать).</a:t>
            </a:r>
          </a:p>
          <a:p>
            <a:pPr algn="just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Оценка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обоснование решений, критическая оценка (оценить, аргументировать, критиковать).</a:t>
            </a:r>
          </a:p>
          <a:p>
            <a:pPr algn="just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Создание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объединение элементов в новую структуру (спроектировать, создать, спланировать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050" name="Picture 2" descr="https://skillspace.ru/blog/content/images/2024/03/taksonomiya-bluma-1-min-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09" t="7037" r="9679" b="8564"/>
          <a:stretch/>
        </p:blipFill>
        <p:spPr bwMode="auto">
          <a:xfrm>
            <a:off x="127000" y="1693436"/>
            <a:ext cx="5452533" cy="4441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4;p1"/>
          <p:cNvSpPr/>
          <p:nvPr/>
        </p:nvSpPr>
        <p:spPr>
          <a:xfrm>
            <a:off x="1644178" y="128272"/>
            <a:ext cx="8243243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Теоретическое описание приёма</a:t>
            </a:r>
          </a:p>
          <a:p>
            <a:pPr lvl="0" algn="ctr">
              <a:buSzPts val="2800"/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РОМАШКА БЛУМА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35428" y="1082339"/>
            <a:ext cx="112601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960533" y="1499333"/>
            <a:ext cx="6096000" cy="467050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0215" algn="just">
              <a:lnSpc>
                <a:spcPct val="115000"/>
              </a:lnSpc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Первый лепесток – простой вопрос.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Простые вопросы – это вопросы, отвечая на которые нужно назвать какие-то факты, вспомнить, воспроизвести определенную информацию. Их часто используют при традиционных формах контроля (зачет, тест).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Второй лепесток - вопрос-интерпретация.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Объясняющие вопросы обычно начинаются со слова «Почему?». Они направлены на установление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причинно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следственных связей.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Третий лепесток – оценочный вопрос.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Эти вопросы направлены на выяснение критериев оценки тех или иных событий, явлений, фактов: «Почему что-то хорошо, а что-то плохо?».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Четвёртый лепесток – практический вопрос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вопрос направлен на установление взаимосвязей между теорией и практикой. «Как бы вы поступили на месте героя рассказа?»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Пятый лепесток – творческий вопрос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 в вопросе есть частица «бы», элементы условности, предположения, прогноза.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Шестой лепесток – уточняющий вопрос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. Обычно эти вопросы начинаются со слов: «То есть ты говоришь, что…?». Цель этих вопросов – представление ученику возможности для обратной связи относительно того, что он только что сказал</a:t>
            </a:r>
            <a:endParaRPr lang="ru-RU" dirty="0"/>
          </a:p>
        </p:txBody>
      </p:sp>
      <p:pic>
        <p:nvPicPr>
          <p:cNvPr id="3074" name="Picture 2" descr="Что такое таксономия Блума? - Образовательные технологии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2" t="-321" r="4146"/>
          <a:stretch/>
        </p:blipFill>
        <p:spPr bwMode="auto">
          <a:xfrm>
            <a:off x="0" y="1488485"/>
            <a:ext cx="5765800" cy="4681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7899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4;p1"/>
          <p:cNvSpPr/>
          <p:nvPr/>
        </p:nvSpPr>
        <p:spPr>
          <a:xfrm>
            <a:off x="1681580" y="-55217"/>
            <a:ext cx="8243243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Практическое применение приёма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РОМАШКА БЛУМА</a:t>
            </a:r>
            <a:endParaRPr sz="1400" b="1" i="0" u="none" strike="noStrike" cap="none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35428" y="1082339"/>
            <a:ext cx="112601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5632" y="1267005"/>
            <a:ext cx="7248875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лепесток (простой вопрос)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Кто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пришёл в дом к старухе?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Какой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солдат предложил использовать для варки каши?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лепесток (вопрос-интерпретация)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Почему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солдат решил сказать, что можно сварить кашу из топора?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Почему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старуха поверила солдату и согласилась «доготовить» блюдо?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Третий лепесток (оценочный вопрос)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Хорошо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 поступил солдат, обманув старуху? Почему?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Можно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 назвать старуху жадной? Объясни свою точку зрения.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Четвёртый лепесток (практический вопрос)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Как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 вы поступили на месте солдата, если бы вас не захотели накормить?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Что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 вы сделали, если бы оказались в гостях у такой хозяйки?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Пятый лепесток (творческий вопрос)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Что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 произошло, если бы солдат действительно сварил кашу только из топора?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Как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 изменилась сказка, если бы старуха сразу оказалась гостеприимной?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Шестой лепесток (уточняющий вопрос)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То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есть ты считаешь, что солдат поступил честно?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Правильно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 я понял, что, по-твоему, находчивость важнее честности в этой ситуации?</a:t>
            </a:r>
          </a:p>
        </p:txBody>
      </p:sp>
      <p:sp>
        <p:nvSpPr>
          <p:cNvPr id="9" name="Google Shape;94;p1"/>
          <p:cNvSpPr/>
          <p:nvPr/>
        </p:nvSpPr>
        <p:spPr>
          <a:xfrm>
            <a:off x="1620378" y="820749"/>
            <a:ext cx="8243243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«Ромашка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Блума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сказке «Каша из топора»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l="1065" t="20873" r="69507" b="26386"/>
          <a:stretch/>
        </p:blipFill>
        <p:spPr>
          <a:xfrm>
            <a:off x="7334507" y="1267005"/>
            <a:ext cx="4797698" cy="4836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8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4;p1"/>
          <p:cNvSpPr/>
          <p:nvPr/>
        </p:nvSpPr>
        <p:spPr>
          <a:xfrm>
            <a:off x="1681580" y="-55217"/>
            <a:ext cx="8243243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Практическое применение приёма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РОМАШКА БЛУМА</a:t>
            </a:r>
            <a:endParaRPr sz="1400" b="1" i="0" u="none" strike="noStrike" cap="none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35428" y="1082339"/>
            <a:ext cx="112601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9682" y="1532501"/>
            <a:ext cx="854722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лепесток (простой вопрос)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Как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звали главного героя рассказа?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К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кому обратился Павлик за советом?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лепесток (вопрос-интерпретация)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Почему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Павлик не мог добиться своего от близких?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Почему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 «пожалуйста» изменило отношение окружающих к просьбе мальчика?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Третий лепесток (оценочный вопрос)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Хорошо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 поступил старик, научив Павлика волшебному слову? Почему?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Можно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 считать, что Павлик изменился в лучшую сторону? Объясни свой ответ.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Четвёртый лепесток (практический вопрос)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Как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 вы поступили на месте Павлика, если бы вас не слушали?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Что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 вы сделали, если бы кто-то попросил у вас краски без волшебного слова?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Пятый лепесток (творческий вопрос)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Что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 произошло, если бы Павлик не узнал волшебное слово?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Как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 изменилась история, если бы все просьбы выполнялись без вежливых слов?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Шестой лепесток (уточняющий вопрос)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То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есть ты считаешь, что вежливость - это и есть настоящее волшебство?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Правильно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 я понял, что, по-твоему, главное в общении - не только слова, но и интонация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Google Shape;94;p1"/>
          <p:cNvSpPr/>
          <p:nvPr/>
        </p:nvSpPr>
        <p:spPr>
          <a:xfrm>
            <a:off x="1620378" y="1036193"/>
            <a:ext cx="10571622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«Ромашка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Блума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к рассказу В. Осеевой «Волшебное слово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Валентина Осеева. &quot;Волшебное слово&quot;. Иллюстрации Е. Карпович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2"/>
          <a:stretch/>
        </p:blipFill>
        <p:spPr bwMode="auto">
          <a:xfrm>
            <a:off x="8876902" y="1543963"/>
            <a:ext cx="3071048" cy="4597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979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4;p1"/>
          <p:cNvSpPr/>
          <p:nvPr/>
        </p:nvSpPr>
        <p:spPr>
          <a:xfrm>
            <a:off x="1745778" y="170201"/>
            <a:ext cx="8243243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Вывод</a:t>
            </a:r>
          </a:p>
          <a:p>
            <a:pPr lvl="0" algn="ctr">
              <a:buSzPts val="2800"/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РОМАШКА БЛУМА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35428" y="1082339"/>
            <a:ext cx="112601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387012" y="3621365"/>
            <a:ext cx="521546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Зачем использовать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ромашку 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Блума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Четкое целеполагание: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Замена размытых целей («понять») на конкретные глаголы действия («описать», «проанализировать»).</a:t>
            </a:r>
          </a:p>
          <a:p>
            <a:pPr lvl="0" algn="just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Структурирование обучения: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Построение программы от простых навыков к сложным.</a:t>
            </a:r>
          </a:p>
          <a:p>
            <a:pPr lvl="0" algn="just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Оценка: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Подбор адекватных заданий для каждого уровня (тесты для запоминания, кейсы для применения, проекты для создания)</a:t>
            </a:r>
          </a:p>
        </p:txBody>
      </p:sp>
      <p:pic>
        <p:nvPicPr>
          <p:cNvPr id="3074" name="Picture 2" descr="Что такое таксономия Блума? - Образовательные технологии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2" t="-321" r="4146"/>
          <a:stretch/>
        </p:blipFill>
        <p:spPr bwMode="auto">
          <a:xfrm>
            <a:off x="101599" y="1193801"/>
            <a:ext cx="5979825" cy="4855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8978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4;p1"/>
          <p:cNvSpPr/>
          <p:nvPr/>
        </p:nvSpPr>
        <p:spPr>
          <a:xfrm>
            <a:off x="1698513" y="90100"/>
            <a:ext cx="8243243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Теоретическое описание приёма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ТОЛСТЫЕ – ТОНКИЕ ВОПРОСЫ</a:t>
            </a:r>
            <a:endParaRPr sz="1400" b="1" i="0" u="none" strike="noStrike" cap="none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35428" y="1082339"/>
            <a:ext cx="112601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5428" y="1451671"/>
            <a:ext cx="11386700" cy="460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Формирование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обучающихся навыков критического мышления, осознанного восприятия информации и умения работать с текстом на разных уровнях понимания.</a:t>
            </a:r>
          </a:p>
          <a:p>
            <a:pPr algn="just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Задачи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Научить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 различать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«тонкие»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фактологические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и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«толстые»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(аналитические) вопросы.</a:t>
            </a: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Развивать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самостоятельно формулировать вопросы обоих типов на основе прочитанного или изученного материала.</a:t>
            </a: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Тренировать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навыки краткого и развёрнутого ответа в зависимости от типа вопроса.</a:t>
            </a: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Способствовать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глубокому анализу информации, установлению причинно-следственных связей и формированию собственного мнения по теме.</a:t>
            </a: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Приём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«толстые и тонкие вопросы» помогает развивать у школьников критическое мышление и осознанное восприятие материала.</a:t>
            </a: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Тонкие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требуют краткого однословного ответа, обычно на основе воспроизведения фактов (кто, что, когда, как звать, было ли, верно ли, мог ли?).</a:t>
            </a: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Толстые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предполагают рассуждение, анализ, сравнение или прогнозирование (объясните, почему; почему вы так думаете; в чем различия; предположите, что будет, если?).</a:t>
            </a: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Учащиеся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учатся различать типы вопросов, самостоятельно их формулировать и отвечать развёрнуто.</a:t>
            </a: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Этот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приём активизирует познавательную деятельность и способствует глубокому пониманию темы.</a:t>
            </a:r>
          </a:p>
          <a:p>
            <a:pPr indent="450215" algn="just">
              <a:lnSpc>
                <a:spcPct val="107000"/>
              </a:lnSpc>
            </a:pPr>
            <a:endParaRPr lang="ru-RU" sz="1800" dirty="0">
              <a:solidFill>
                <a:srgbClr val="0A0A0A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4705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4;p1"/>
          <p:cNvSpPr/>
          <p:nvPr/>
        </p:nvSpPr>
        <p:spPr>
          <a:xfrm>
            <a:off x="1681580" y="-55217"/>
            <a:ext cx="8243243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Практическое применение приёма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ТОЛСТЫЕ – ТОНКИЕ ВОПРОСЫ</a:t>
            </a:r>
            <a:endParaRPr sz="1400" b="1" i="0" u="none" strike="noStrike" cap="none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35428" y="1082339"/>
            <a:ext cx="112601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632" y="3526085"/>
            <a:ext cx="5874901" cy="264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ru-RU" sz="1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Толстые </a:t>
            </a: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вопросы (требуют рассуждения и анализа)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Как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 думаете, почему солдат оказался таким находчивым?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Можно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 назвать поступок солдата обманом? Почему?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Какую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черту характера старухи раскрывает эта история?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Как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 вы поступили на месте солдата, если бы вас не хотели угощать?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Чему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учит эта сказка: быть щедрым или проявлять смекалку?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Как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изменился бы смысл сказки, если бы старуха сразу пригласила солдата к столу?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5632" y="1267005"/>
            <a:ext cx="5705567" cy="2074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Тонкие вопросы (требуют краткого ответа)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Кто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главный герой сказки?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Куда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направлялся солдат?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Какой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предмет солдат использовал для приготовления каши?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Что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старуха принесла в конце, чтобы каша стала вкуснее?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Какое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блюдо получилось в итоге?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Почему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солдат не стал варить топор на самом деле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70812" t="36144" r="5188" b="26438"/>
          <a:stretch/>
        </p:blipFill>
        <p:spPr>
          <a:xfrm>
            <a:off x="6671393" y="1365942"/>
            <a:ext cx="5374014" cy="4712923"/>
          </a:xfrm>
          <a:prstGeom prst="rect">
            <a:avLst/>
          </a:prstGeom>
        </p:spPr>
      </p:pic>
      <p:sp>
        <p:nvSpPr>
          <p:cNvPr id="11" name="Google Shape;94;p1"/>
          <p:cNvSpPr/>
          <p:nvPr/>
        </p:nvSpPr>
        <p:spPr>
          <a:xfrm>
            <a:off x="1681580" y="851527"/>
            <a:ext cx="10571622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«Толстые – тонкие вопросы»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сказке «Каша из топора»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0096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740</TotalTime>
  <Words>2669</Words>
  <Application>Microsoft Office PowerPoint</Application>
  <PresentationFormat>Широкоэкранный</PresentationFormat>
  <Paragraphs>315</Paragraphs>
  <Slides>19</Slides>
  <Notes>19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Calibri</vt:lpstr>
      <vt:lpstr>Times New Roman</vt:lpstr>
      <vt:lpstr>1_Тема Office</vt:lpstr>
      <vt:lpstr>Презентация PowerPoint</vt:lpstr>
      <vt:lpstr>Цель: внедрение приёмов работы над вопросами в образовательную практику начальной школы. Задачи:  1. Познакомить с различными приёмами работы над вопросами на уроках в начальной школе. 2. Применять приёмы на уроках для развития мыслительных навыков учащихся. 3. Развить умение задавать вопросы по содержанию текста и отвечать на вопросы по таксономии Блума и других приёмов. 4. Содействовать развитию критического мышления и глубокого понимания материала у обучающихся.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Наталья Глазырина</cp:lastModifiedBy>
  <cp:revision>60</cp:revision>
  <dcterms:created xsi:type="dcterms:W3CDTF">2024-01-14T08:39:34Z</dcterms:created>
  <dcterms:modified xsi:type="dcterms:W3CDTF">2026-03-23T23:13:20Z</dcterms:modified>
</cp:coreProperties>
</file>