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1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media/image1.jpeg" ContentType="image/jpeg"/>
  <Override PartName="/ppt/media/image2.png" ContentType="image/png"/>
  <Override PartName="/ppt/media/image4.jpeg" ContentType="image/jpeg"/>
  <Override PartName="/ppt/media/image3.jpeg" ContentType="image/jpeg"/>
  <Override PartName="/ppt/media/image5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</p:sld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" Target="slides/slide1.xml"/><Relationship Id="rId15" Type="http://schemas.openxmlformats.org/officeDocument/2006/relationships/slide" Target="slides/slide2.xml"/><Relationship Id="rId16" Type="http://schemas.openxmlformats.org/officeDocument/2006/relationships/slide" Target="slides/slide3.xml"/><Relationship Id="rId17" Type="http://schemas.openxmlformats.org/officeDocument/2006/relationships/slide" Target="slides/slide4.xml"/><Relationship Id="rId18" Type="http://schemas.openxmlformats.org/officeDocument/2006/relationships/slide" Target="slides/slide5.xml"/><Relationship Id="rId19" Type="http://schemas.openxmlformats.org/officeDocument/2006/relationships/slide" Target="slides/slide6.xml"/><Relationship Id="rId20" Type="http://schemas.openxmlformats.org/officeDocument/2006/relationships/slide" Target="slides/slide7.xml"/><Relationship Id="rId2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B537AEA-FCA2-49C2-9A30-1C381A250CD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8"/>
          </p:nvPr>
        </p:nvSpPr>
        <p:spPr/>
        <p:txBody>
          <a:bodyPr/>
          <a:p>
            <a:fld id="{1BD06C3F-321A-4449-BB61-160436CD753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1"/>
          </p:nvPr>
        </p:nvSpPr>
        <p:spPr/>
        <p:txBody>
          <a:bodyPr/>
          <a:p>
            <a:fld id="{73719DAD-2306-4DD4-82EA-A085AAD418D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4"/>
          </p:nvPr>
        </p:nvSpPr>
        <p:spPr/>
        <p:txBody>
          <a:bodyPr/>
          <a:p>
            <a:fld id="{E6922A6F-FEC8-4230-9768-A46040FDE11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8D727D0-4ABB-4F99-8FB0-DACF9A9ACB9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4DC1E46-6BF2-4BCC-ACAD-A416DEAAA89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C28917E9-D328-4521-BA2B-CE81A04BE7D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D8AF46E4-C77B-4A59-AADF-4CCD8F917A5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53089E06-8A92-40B6-AE51-9FCB6D1BD17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DFEAD805-72BE-4453-BCF9-A0EF9738C8E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2"/>
          </p:nvPr>
        </p:nvSpPr>
        <p:spPr/>
        <p:txBody>
          <a:bodyPr/>
          <a:p>
            <a:fld id="{D3362FC2-1CDB-4560-90CE-3F959C275F80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5"/>
          </p:nvPr>
        </p:nvSpPr>
        <p:spPr/>
        <p:txBody>
          <a:bodyPr/>
          <a:p>
            <a:fld id="{EFC4F9F7-9B3B-4525-866E-B682828EA72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95784AD-4A3E-4F84-8005-C63797ADDCB9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93651" lnSpcReduction="10000"/>
          </a:bodyPr>
          <a:p>
            <a:pPr indent="0">
              <a:buNone/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dt" idx="2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ftr" idx="2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sldNum" idx="2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28C4FE4-0CB2-443C-999B-D51BBE0FC2BC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7" r:id="rId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60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37485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dt" idx="2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ftr" idx="3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 type="sldNum" idx="3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8B5D80D-2774-4036-84ED-483BF04DF477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9" r:id="rId3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12495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8556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12495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8556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6"/>
          <p:cNvSpPr>
            <a:spLocks noGrp="1"/>
          </p:cNvSpPr>
          <p:nvPr>
            <p:ph type="dt" idx="3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0" name="PlaceHolder 7"/>
          <p:cNvSpPr>
            <a:spLocks noGrp="1"/>
          </p:cNvSpPr>
          <p:nvPr>
            <p:ph type="ftr" idx="3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1" name="PlaceHolder 8"/>
          <p:cNvSpPr>
            <a:spLocks noGrp="1"/>
          </p:cNvSpPr>
          <p:nvPr>
            <p:ph type="sldNum" idx="3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FFCC561-6B6B-41F1-BAC5-11AE4FF4C138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1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1242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694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4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PlaceHolder 5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" name="PlaceHolder 6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B3EF3E9-7536-436B-ACED-B64AE5FE2ED6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1" r:id="rId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 rot="5400000">
            <a:off x="3920400" y="-1256400"/>
            <a:ext cx="4350960" cy="10515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65342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489438DD-4549-41D2-BED8-5812ED13AC16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3" r:id="rId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 rot="5400000">
            <a:off x="7133400" y="1956240"/>
            <a:ext cx="5811480" cy="2628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 rot="5400000">
            <a:off x="1800000" y="-596160"/>
            <a:ext cx="5811480" cy="7733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9355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59CF8C4C-320F-4FB6-B8D9-2A3C8712475E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5" r:id="rId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5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09D92BE-CE68-433A-A781-825C824C375C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7" r:id="rId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7A65B4F-B12D-44E9-A142-0E889E0FADF1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59" r:id="rId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buNone/>
            </a:pPr>
            <a:r>
              <a:rPr b="0" lang="ru-RU" sz="32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8694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566359F-6377-4F93-8D52-35E28DB9FF91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1" r:id="rId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 fontScale="12495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sldNum" idx="2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EC79497A-BF0E-4CBD-928E-C9E89BCF5836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3" r:id="rId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 fontScale="93422"/>
          </a:bodyPr>
          <a:p>
            <a:pPr indent="0">
              <a:buNone/>
            </a:pPr>
            <a:r>
              <a:rPr b="0" lang="ru-RU" sz="4400" spc="-1" strike="noStrike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7498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 fontScale="74983" lnSpcReduction="10000"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Третий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Пятый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Шестой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</a:rPr>
              <a:t>Седьмой уровень структуры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dt" idx="2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ftr" idx="2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pc="-1" strike="noStrike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9" name="PlaceHolder 6"/>
          <p:cNvSpPr>
            <a:spLocks noGrp="1"/>
          </p:cNvSpPr>
          <p:nvPr>
            <p:ph type="sldNum" idx="2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pc="-1" strike="noStrike">
                <a:solidFill>
                  <a:srgbClr val="888888"/>
                </a:solidFill>
                <a:latin typeface="Calibri"/>
                <a:ea typeface="Calibri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96115933-E686-41CE-8664-CC819DF0DEE3}" type="slidenum">
              <a:rPr b="0" lang="ru-RU" sz="1200" spc="-1" strike="noStrike">
                <a:solidFill>
                  <a:srgbClr val="888888"/>
                </a:solidFill>
                <a:latin typeface="Calibri"/>
                <a:ea typeface="Calibri"/>
              </a:rPr>
              <a:t>&lt;номер&gt;</a:t>
            </a:fld>
            <a:endParaRPr b="0" lang="ru-RU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5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92;p1" descr="Аудитория"/>
          <p:cNvPicPr/>
          <p:nvPr/>
        </p:nvPicPr>
        <p:blipFill>
          <a:blip r:embed="rId1"/>
          <a:stretch/>
        </p:blipFill>
        <p:spPr>
          <a:xfrm flipH="1">
            <a:off x="488520" y="1760400"/>
            <a:ext cx="3348360" cy="3783960"/>
          </a:xfrm>
          <a:prstGeom prst="rect">
            <a:avLst/>
          </a:prstGeom>
          <a:ln w="0">
            <a:noFill/>
          </a:ln>
          <a:effectLst>
            <a:outerShdw algn="bl" blurRad="57240" dir="5400000" dist="19080" rotWithShape="0">
              <a:srgbClr val="000000">
                <a:alpha val="50000"/>
              </a:srgbClr>
            </a:outerShdw>
          </a:effectLst>
        </p:spPr>
      </p:pic>
      <p:sp>
        <p:nvSpPr>
          <p:cNvPr id="73" name="Google Shape;93;p1"/>
          <p:cNvSpPr/>
          <p:nvPr/>
        </p:nvSpPr>
        <p:spPr>
          <a:xfrm>
            <a:off x="3906720" y="2050200"/>
            <a:ext cx="7938720" cy="188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22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0" lang="ru-RU" sz="3200" spc="-1" strike="noStrike">
                <a:solidFill>
                  <a:srgbClr val="1f3864"/>
                </a:solidFill>
                <a:latin typeface="Calibri"/>
                <a:ea typeface="Calibri"/>
              </a:rPr>
              <a:t>Тема «Применение приема педагогической техники Анатолия Гина — Ролевой метод (вживание в роль).»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Google Shape;94;p1"/>
          <p:cNvSpPr/>
          <p:nvPr/>
        </p:nvSpPr>
        <p:spPr>
          <a:xfrm>
            <a:off x="2125800" y="235800"/>
            <a:ext cx="7225920" cy="137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sp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800" spc="-1" strike="noStrike">
                <a:solidFill>
                  <a:srgbClr val="1f3864"/>
                </a:solidFill>
                <a:latin typeface="Calibri"/>
                <a:ea typeface="Calibri"/>
              </a:rPr>
              <a:t>Региональный интенсив 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r>
              <a:rPr b="1" lang="ru-RU" sz="2800" spc="-1" strike="noStrike">
                <a:solidFill>
                  <a:srgbClr val="1f3864"/>
                </a:solidFill>
                <a:latin typeface="Calibri"/>
                <a:ea typeface="Calibri"/>
              </a:rPr>
              <a:t>«Конструирование урока: от идеи до результата»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Google Shape;95;p1"/>
          <p:cNvSpPr/>
          <p:nvPr/>
        </p:nvSpPr>
        <p:spPr>
          <a:xfrm>
            <a:off x="4827960" y="4788360"/>
            <a:ext cx="6095520" cy="858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spAutoFit/>
          </a:bodyPr>
          <a:p>
            <a:pPr algn="just">
              <a:lnSpc>
                <a:spcPct val="70000"/>
              </a:lnSpc>
              <a:tabLst>
                <a:tab algn="l" pos="0"/>
              </a:tabLst>
            </a:pPr>
            <a:r>
              <a:rPr b="1" i="1" lang="ru-RU" sz="1800" spc="-1" strike="noStrike">
                <a:solidFill>
                  <a:srgbClr val="1d3152"/>
                </a:solidFill>
                <a:latin typeface="Calibri"/>
                <a:ea typeface="Calibri"/>
              </a:rPr>
              <a:t>Семенова Ксения Алексеевна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70000"/>
              </a:lnSpc>
              <a:tabLst>
                <a:tab algn="l" pos="0"/>
              </a:tabLst>
            </a:pPr>
            <a:r>
              <a:rPr b="1" i="1" lang="ru-RU" sz="1800" spc="-1" strike="noStrike">
                <a:solidFill>
                  <a:srgbClr val="1d3152"/>
                </a:solidFill>
                <a:latin typeface="Calibri"/>
                <a:ea typeface="Calibri"/>
              </a:rPr>
              <a:t>Педагог дополнительного образования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70000"/>
              </a:lnSpc>
              <a:tabLst>
                <a:tab algn="l" pos="0"/>
              </a:tabLst>
            </a:pPr>
            <a:r>
              <a:rPr b="1" i="1" lang="ru-RU" sz="1800" spc="-1" strike="noStrike">
                <a:solidFill>
                  <a:srgbClr val="1d3152"/>
                </a:solidFill>
                <a:latin typeface="Calibri"/>
                <a:ea typeface="Calibri"/>
              </a:rPr>
              <a:t>МБОУ — школа №9 им. С.Н.Мельникова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  <a:p>
            <a:pPr algn="just">
              <a:lnSpc>
                <a:spcPct val="70000"/>
              </a:lnSpc>
              <a:tabLst>
                <a:tab algn="l" pos="0"/>
              </a:tabLst>
            </a:pPr>
            <a:r>
              <a:rPr b="1" i="1" lang="ru-RU" sz="1800" spc="-1" strike="noStrike">
                <a:solidFill>
                  <a:srgbClr val="1d3152"/>
                </a:solidFill>
                <a:latin typeface="Calibri"/>
                <a:ea typeface="Calibri"/>
              </a:rPr>
              <a:t>Город Жуковский</a:t>
            </a:r>
            <a:endParaRPr b="0" lang="ru-RU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093400" y="365040"/>
            <a:ext cx="7171560" cy="132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3700" spc="-1" strike="noStrike">
                <a:solidFill>
                  <a:schemeClr val="dk1"/>
                </a:solidFill>
                <a:latin typeface="Calibri"/>
                <a:ea typeface="Calibri"/>
              </a:rPr>
              <a:t>Краткое описание опыта</a:t>
            </a:r>
            <a:endParaRPr b="0" lang="ru-RU" sz="37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228600" indent="-5076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  <a:ea typeface="Calibri"/>
              </a:rPr>
              <a:t>Цель: Создание условий для закрепления у обучающихся первоначального понимания ритмического рисунка через игровое «проживание» образа и включение в элементарную театрализованную деятельность.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5076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5076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  <a:ea typeface="Calibri"/>
              </a:rPr>
              <a:t>Задачи: Развивать умение различать контрастные ритмы, сформировать умение соотносить ритм с образом (персонажем, явлением) и передавать его через движение и звук.</a:t>
            </a: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  <a:p>
            <a:pPr marL="228600" indent="-5076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2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2359080" y="211680"/>
            <a:ext cx="7171560" cy="132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3700" spc="-1" strike="noStrike">
                <a:solidFill>
                  <a:schemeClr val="dk1"/>
                </a:solidFill>
                <a:latin typeface="Calibri"/>
                <a:ea typeface="Calibri"/>
              </a:rPr>
              <a:t>Теоретическое описание приема</a:t>
            </a:r>
            <a:endParaRPr b="0" lang="ru-RU" sz="37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687240" y="1447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marL="457200" indent="-34308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chemeClr val="dk1"/>
                </a:solidFill>
                <a:latin typeface="Calibri"/>
              </a:rPr>
              <a:t>Прием Анатолия Гина «Вживание в роль» относится к методам активизации мышления и эмпатии. Его суть заключается в том, что ученик мысленно или реально принимает на себя роль другого человека или неодушевленного объекта и действует от его имени, воспроизводя содержание учебного материала через поведение, речь, движение или эмоционального состояния для решения учебной задачи. Прием позволяет через игру усвоить сложный материал, понять причинно-следственные связи и развить креативное мышление. </a:t>
            </a:r>
            <a:endParaRPr b="0" lang="ru-RU" sz="2800" spc="-1" strike="noStrike">
              <a:solidFill>
                <a:schemeClr val="dk1"/>
              </a:solidFill>
              <a:latin typeface="Calibri"/>
              <a:ea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146880" y="900000"/>
            <a:ext cx="11453040" cy="4860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4400" spc="-1" strike="noStrike">
                <a:solidFill>
                  <a:schemeClr val="dk1"/>
                </a:solidFill>
                <a:latin typeface="Calibri"/>
                <a:ea typeface="Calibri"/>
              </a:rPr>
              <a:t>Практическая значимость</a:t>
            </a:r>
            <a:endParaRPr b="0" lang="ru-RU" sz="44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Тема урока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: Ритмический рисунок и его связь с характером образа.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Класс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: 1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Предмет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: Музыкальный театр.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Этап урока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: Открытие нового знания.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Возможные варианты применения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: 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1.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 Ученик становится героем. Все получают роли ( животные, профессии, предметы, природные явления) и передают характер персонажа через ритм, движение и интонацию.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2.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 Проживание ритмического рисунка через роль. Каждый ученик- определенный ритм со своим характером, темпом и громкостью. Через хлопки, шаги, жесты он «озвучивает» себя, затем разыгрываем «встречу ритмов» и наблюдаем как один влияет на другого и могут ли они существовать вместе.</a:t>
            </a:r>
            <a:br>
              <a:rPr sz="2170"/>
            </a:br>
            <a:r>
              <a:rPr b="1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3.</a:t>
            </a:r>
            <a:r>
              <a:rPr b="0" i="1" lang="ru-RU" sz="2170" spc="-1" strike="noStrike">
                <a:solidFill>
                  <a:schemeClr val="dk1"/>
                </a:solidFill>
                <a:latin typeface="Calibri"/>
                <a:ea typeface="Calibri"/>
              </a:rPr>
              <a:t> Озвучивание роли. Ученики передают образ через ритм, без слов, только хлопки, топот, щелчки.</a:t>
            </a:r>
            <a:endParaRPr b="0" lang="ru-RU" sz="217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3200" spc="-1" strike="noStrike">
                <a:solidFill>
                  <a:schemeClr val="dk1"/>
                </a:solidFill>
                <a:latin typeface="Calibri"/>
                <a:ea typeface="Calibri"/>
              </a:rPr>
              <a:t>Применение приема на уроке</a:t>
            </a:r>
            <a:endParaRPr b="0" lang="ru-RU" sz="3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Google Shape;118;p4" descr=""/>
          <p:cNvPicPr/>
          <p:nvPr/>
        </p:nvPicPr>
        <p:blipFill>
          <a:blip r:embed="rId1"/>
          <a:stretch/>
        </p:blipFill>
        <p:spPr>
          <a:xfrm>
            <a:off x="7920000" y="1260000"/>
            <a:ext cx="3780000" cy="2340000"/>
          </a:xfrm>
          <a:prstGeom prst="rect">
            <a:avLst/>
          </a:prstGeom>
          <a:ln w="0">
            <a:noFill/>
          </a:ln>
        </p:spPr>
      </p:pic>
      <p:pic>
        <p:nvPicPr>
          <p:cNvPr id="83" name="" descr=""/>
          <p:cNvPicPr/>
          <p:nvPr/>
        </p:nvPicPr>
        <p:blipFill>
          <a:blip r:embed="rId2"/>
          <a:stretch/>
        </p:blipFill>
        <p:spPr>
          <a:xfrm>
            <a:off x="7920000" y="3780000"/>
            <a:ext cx="3780000" cy="2340000"/>
          </a:xfrm>
          <a:prstGeom prst="rect">
            <a:avLst/>
          </a:prstGeom>
          <a:ln w="0">
            <a:noFill/>
          </a:ln>
        </p:spPr>
      </p:pic>
      <p:sp>
        <p:nvSpPr>
          <p:cNvPr id="84" name=""/>
          <p:cNvSpPr txBox="1"/>
          <p:nvPr/>
        </p:nvSpPr>
        <p:spPr>
          <a:xfrm>
            <a:off x="180000" y="2340000"/>
            <a:ext cx="7200000" cy="32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На уроке использовался «Ролевой метод» в котором персонаж озвучивается с помощью ритмического рисунка. 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начала совместно обсудили как и с каким звуком двигаются определенные персонажи и что на это влияет. Далее ученики разделились на 3 группы и тянули карточки с персонажами (1 на группу), другим этот образ не озвучивается. Дается время (1-2 минуты) на «вживание»: ученики обсуждают характеристики персонажа и придумывают ритмический рисунок. Каждая группа по очереди показывает своего персонажа с помощью хлопков, щелчков и тд., а остальные угадывают. Проводилось в 2 этапа с увеличением сложности. В конце была рефлексия и обсуждение задания.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/>
          </p:nvPr>
        </p:nvSpPr>
        <p:spPr>
          <a:xfrm>
            <a:off x="277560" y="1311480"/>
            <a:ext cx="1070244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rm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1" lang="ru-RU" sz="2400" spc="-1" strike="noStrike">
                <a:solidFill>
                  <a:schemeClr val="dk1"/>
                </a:solidFill>
                <a:latin typeface="Calibri"/>
                <a:ea typeface="Calibri"/>
              </a:rPr>
              <a:t>Выводы</a:t>
            </a:r>
            <a:endParaRPr b="0" lang="ru-RU" sz="24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ru-RU" sz="2000" spc="-1" strike="noStrike">
                <a:solidFill>
                  <a:schemeClr val="dk1"/>
                </a:solidFill>
                <a:latin typeface="Calibri"/>
                <a:ea typeface="Calibri"/>
              </a:rPr>
              <a:t>Этот прием хорошо подходит для работы с начальными классами. Однако, некоторые ученики столкнулись со сложностью понимания, как можно озвучивать животных используя ограниченное количество доступных звуков, но после обсуждения все группы хорошо справились с заданием. Ролевой метод </a:t>
            </a:r>
            <a:r>
              <a:rPr b="0" lang="ru-RU" sz="2000" spc="-1" strike="noStrike">
                <a:solidFill>
                  <a:schemeClr val="dk1"/>
                </a:solidFill>
                <a:latin typeface="Calibri"/>
                <a:ea typeface="Calibri"/>
              </a:rPr>
              <a:t>помогает в усвоении материала, переходя от пассивного слушания к активному участию и развивает навык смотреть на ситуацию с разных сторон.</a:t>
            </a:r>
            <a:endParaRPr b="0" lang="ru-RU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129;p6"/>
          <p:cNvSpPr/>
          <p:nvPr/>
        </p:nvSpPr>
        <p:spPr>
          <a:xfrm>
            <a:off x="2448360" y="969120"/>
            <a:ext cx="6729120" cy="879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t">
            <a:noAutofit/>
          </a:bodyPr>
          <a:p>
            <a:pPr algn="ctr">
              <a:lnSpc>
                <a:spcPct val="80000"/>
              </a:lnSpc>
              <a:tabLst>
                <a:tab algn="l" pos="0"/>
              </a:tabLst>
            </a:pPr>
            <a:r>
              <a:rPr b="1" lang="ru-RU" sz="3600" spc="-1" strike="noStrike">
                <a:solidFill>
                  <a:srgbClr val="002060"/>
                </a:solidFill>
                <a:latin typeface="Calibri"/>
                <a:ea typeface="Calibri"/>
              </a:rPr>
              <a:t>Мы открыты 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lnSpc>
                <a:spcPct val="80000"/>
              </a:lnSpc>
              <a:tabLst>
                <a:tab algn="l" pos="0"/>
              </a:tabLst>
            </a:pPr>
            <a:r>
              <a:rPr b="1" lang="ru-RU" sz="3600" spc="-1" strike="noStrike">
                <a:solidFill>
                  <a:srgbClr val="002060"/>
                </a:solidFill>
                <a:latin typeface="Calibri"/>
                <a:ea typeface="Calibri"/>
              </a:rPr>
              <a:t>для сотрудничества и новых идей</a:t>
            </a:r>
            <a:endParaRPr b="0" lang="ru-RU" sz="36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7" name="Google Shape;130;p6" descr=""/>
          <p:cNvPicPr/>
          <p:nvPr/>
        </p:nvPicPr>
        <p:blipFill>
          <a:blip r:embed="rId1"/>
          <a:stretch/>
        </p:blipFill>
        <p:spPr>
          <a:xfrm>
            <a:off x="0" y="1198440"/>
            <a:ext cx="12191760" cy="5073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 pitchFamily="0" charset="1"/>
        <a:ea typeface=""/>
        <a:cs typeface=""/>
      </a:majorFont>
      <a:minorFont>
        <a:latin typeface="Arial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 l="0" t="0" r="0" b="0"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LibreOffice/24.2.2.2$Windows_X86_64 LibreOffice_project/d56cc158d8a96260b836f100ef4b4ef25d6f1a01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  <dc:description/>
  <dc:language>ru-RU</dc:language>
  <cp:lastModifiedBy/>
  <dcterms:modified xsi:type="dcterms:W3CDTF">2026-03-23T22:14:47Z</dcterms:modified>
  <cp:revision>1</cp:revision>
  <dc:subject/>
  <dc:title/>
</cp:coreProperties>
</file>