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d23a39d869_1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8" name="Google Shape;158;g3d23a39d869_1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d22987c7e2_0_5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3" name="Google Shape;163;g3d22987c7e2_0_5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d22987c7e2_0_10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0" name="Google Shape;170;g3d22987c7e2_0_10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7" name="Google Shape;17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d22987c7e2_0_9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4" name="Google Shape;184;g3d22987c7e2_0_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1" name="Google Shape;191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97" name="Google Shape;19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d23a39d869_1_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5" name="Google Shape;105;g3d23a39d869_1_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1" name="Google Shape;11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d22987c7e2_0_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7" name="Google Shape;117;g3d22987c7e2_0_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d22987c7e2_0_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" name="Google Shape;123;g3d22987c7e2_0_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d22987c7e2_0_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9" name="Google Shape;139;g3d22987c7e2_0_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d22987c7e2_0_3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5" name="Google Shape;145;g3d22987c7e2_0_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1" name="Google Shape;15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92" name="Google Shape;92;p1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93" name="Google Shape;93;p14"/>
          <p:cNvSpPr/>
          <p:nvPr/>
        </p:nvSpPr>
        <p:spPr>
          <a:xfrm>
            <a:off x="3906675" y="2160288"/>
            <a:ext cx="79389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Опыт внедрения </a:t>
            </a:r>
            <a:endParaRPr sz="320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м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етодическ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ого приёма «Лента времени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 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в урок 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«Окружающий мир» в 4 классе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4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интенсив </a:t>
            </a:r>
            <a:endParaRPr b="1" i="0" sz="28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«Конструирование урока: от идеи до результата»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4"/>
          <p:cNvSpPr/>
          <p:nvPr/>
        </p:nvSpPr>
        <p:spPr>
          <a:xfrm>
            <a:off x="4828136" y="4788253"/>
            <a:ext cx="6096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20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Акулова Александра Игоревна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20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</a:t>
            </a:r>
            <a:r>
              <a:rPr b="1" i="1" lang="ru-RU" sz="20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1" i="1" lang="ru-RU" sz="20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МБОУ “Гимназия №1”</a:t>
            </a:r>
            <a:r>
              <a:rPr b="1" i="1" lang="ru-RU" sz="20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endParaRPr b="1" i="1" sz="20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20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</a:t>
            </a:r>
            <a:r>
              <a:rPr b="1" i="1" lang="ru-RU" sz="20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b="1" i="1" lang="ru-RU" sz="20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о</a:t>
            </a:r>
            <a:r>
              <a:rPr b="1" i="1" lang="ru-RU" sz="200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 Балашиха</a:t>
            </a:r>
            <a:endParaRPr b="1" i="1" sz="20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3"/>
          <p:cNvSpPr txBox="1"/>
          <p:nvPr>
            <p:ph idx="1" type="body"/>
          </p:nvPr>
        </p:nvSpPr>
        <p:spPr>
          <a:xfrm>
            <a:off x="425550" y="1157704"/>
            <a:ext cx="11340900" cy="47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i="1" lang="ru-RU" sz="2000"/>
              <a:t>Цель: </a:t>
            </a:r>
            <a:r>
              <a:rPr lang="ru-RU" sz="2000"/>
              <a:t>Сформировать у обучающихся представление о том, как образование эволюционировало в контексте культурного и социального развития общества. </a:t>
            </a:r>
            <a:endParaRPr sz="2000"/>
          </a:p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i="1" lang="ru-RU" sz="2000"/>
              <a:t>Задачи:</a:t>
            </a:r>
            <a:endParaRPr b="1" i="1" sz="2000"/>
          </a:p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ru-RU" sz="2000" u="sng"/>
              <a:t>1. Образовательные:</a:t>
            </a:r>
            <a:endParaRPr i="1" sz="2000" u="sng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познакомить </a:t>
            </a:r>
            <a:r>
              <a:rPr lang="ru-RU" sz="2000"/>
              <a:t>обучающихся</a:t>
            </a:r>
            <a:r>
              <a:rPr lang="ru-RU" sz="2000"/>
              <a:t> с ключевыми историческими этапами развития образования;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научить соотносить события в сфере образования с конкретными историческими периодами.</a:t>
            </a:r>
            <a:endParaRPr sz="2000"/>
          </a:p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ru-RU" sz="2000" u="sng"/>
              <a:t>2. Развивающие:</a:t>
            </a:r>
            <a:endParaRPr i="1" sz="2000" u="sng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развить умение работать с хронологическими данными, анализировать последовательность событий и их причинно-следственные связи;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научить использовать «Ленту времени» как инструмент для систематизации знаний.</a:t>
            </a:r>
            <a:endParaRPr sz="2000"/>
          </a:p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ru-RU" sz="2000" u="sng"/>
              <a:t>3. Воспитательные:</a:t>
            </a:r>
            <a:endParaRPr i="1" sz="2000" u="sng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воспитать уважение к культурному наследию и понимание ценности образования в развитии личности и общества;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сформировать осознание того, что образование — это не только передача знаний, но и инструмент сохранения и передачи культурных ценностей;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развить интерес к истории образования и его роли в современном мире.</a:t>
            </a:r>
            <a:endParaRPr sz="2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4"/>
          <p:cNvSpPr txBox="1"/>
          <p:nvPr>
            <p:ph idx="1" type="body"/>
          </p:nvPr>
        </p:nvSpPr>
        <p:spPr>
          <a:xfrm>
            <a:off x="385150" y="1519500"/>
            <a:ext cx="5536800" cy="38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2200">
                <a:highlight>
                  <a:srgbClr val="FFFFFF"/>
                </a:highlight>
              </a:rPr>
              <a:t>Цель рефлексии:</a:t>
            </a:r>
            <a:r>
              <a:rPr lang="ru-RU" sz="2200">
                <a:highlight>
                  <a:srgbClr val="FFFFFF"/>
                </a:highlight>
              </a:rPr>
              <a:t> </a:t>
            </a:r>
            <a:endParaRPr sz="22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200">
                <a:highlight>
                  <a:srgbClr val="FFFFFF"/>
                </a:highlight>
              </a:rPr>
              <a:t>осмыслить пройденный материал через визуализацию хронологии, закрепить понимание связи между развитием образования и культуры, выявить пробелы в знаниях для дальнейшей работы.</a:t>
            </a:r>
            <a:endParaRPr sz="22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2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200">
                <a:highlight>
                  <a:srgbClr val="FFFFFF"/>
                </a:highlight>
              </a:rPr>
              <a:t>Материалы для рефлексии</a:t>
            </a:r>
            <a:endParaRPr b="1" sz="2200"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ru-RU" sz="2200">
                <a:highlight>
                  <a:srgbClr val="FFFFFF"/>
                </a:highlight>
              </a:rPr>
              <a:t>готовая «Лента времени» </a:t>
            </a:r>
            <a:endParaRPr sz="2200">
              <a:highlight>
                <a:srgbClr val="FFFFFF"/>
              </a:highlight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>
                <a:highlight>
                  <a:srgbClr val="FFFFFF"/>
                </a:highlight>
              </a:rPr>
              <a:t>(на доске или большом листе);</a:t>
            </a:r>
            <a:endParaRPr sz="2200"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ru-RU" sz="2200">
                <a:highlight>
                  <a:srgbClr val="FFFFFF"/>
                </a:highlight>
              </a:rPr>
              <a:t>карточки с вопросами (по числу учеников).</a:t>
            </a:r>
            <a:endParaRPr sz="2200">
              <a:highlight>
                <a:srgbClr val="FFFFFF"/>
              </a:highlight>
            </a:endParaRPr>
          </a:p>
        </p:txBody>
      </p:sp>
      <p:sp>
        <p:nvSpPr>
          <p:cNvPr id="166" name="Google Shape;166;p24"/>
          <p:cNvSpPr txBox="1"/>
          <p:nvPr>
            <p:ph type="title"/>
          </p:nvPr>
        </p:nvSpPr>
        <p:spPr>
          <a:xfrm>
            <a:off x="2538575" y="308300"/>
            <a:ext cx="6441300" cy="585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pic>
        <p:nvPicPr>
          <p:cNvPr id="167" name="Google Shape;167;p24"/>
          <p:cNvPicPr preferRelativeResize="0"/>
          <p:nvPr/>
        </p:nvPicPr>
        <p:blipFill rotWithShape="1">
          <a:blip r:embed="rId3">
            <a:alphaModFix/>
          </a:blip>
          <a:srcRect b="13074" l="24053" r="0" t="0"/>
          <a:stretch/>
        </p:blipFill>
        <p:spPr>
          <a:xfrm>
            <a:off x="5921962" y="1191900"/>
            <a:ext cx="5433437" cy="466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5"/>
          <p:cNvSpPr txBox="1"/>
          <p:nvPr>
            <p:ph idx="1" type="body"/>
          </p:nvPr>
        </p:nvSpPr>
        <p:spPr>
          <a:xfrm>
            <a:off x="250092" y="1406881"/>
            <a:ext cx="5914200" cy="385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200">
                <a:highlight>
                  <a:srgbClr val="FFFFFF"/>
                </a:highlight>
              </a:rPr>
              <a:t>Ход этапа рефлексии</a:t>
            </a:r>
            <a:endParaRPr b="1" sz="22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ru-RU" sz="2200" u="sng">
                <a:highlight>
                  <a:srgbClr val="FFFFFF"/>
                </a:highlight>
              </a:rPr>
              <a:t>Шаг 1. Визуальное повторение</a:t>
            </a:r>
            <a:endParaRPr i="1" sz="2200" u="sng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200">
                <a:highlight>
                  <a:srgbClr val="FFFFFF"/>
                </a:highlight>
              </a:rPr>
              <a:t>Ученики по очереди называют события с датами:</a:t>
            </a:r>
            <a:endParaRPr sz="2200"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ru-RU" sz="2200">
                <a:highlight>
                  <a:srgbClr val="FFFFFF"/>
                </a:highlight>
              </a:rPr>
              <a:t>«Первые школы при монастырях (X в.)»;</a:t>
            </a:r>
            <a:endParaRPr sz="2200"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ru-RU" sz="2200">
                <a:highlight>
                  <a:srgbClr val="FFFFFF"/>
                </a:highlight>
              </a:rPr>
              <a:t>«Издание первой печатной Азбуки Иваном Фёдоровым (XVI в.)»;</a:t>
            </a:r>
            <a:endParaRPr sz="2200"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ru-RU" sz="2200">
                <a:highlight>
                  <a:srgbClr val="FFFFFF"/>
                </a:highlight>
              </a:rPr>
              <a:t>«Открытие школ математических и навигацких наук Петром I (1701 г.)»;</a:t>
            </a:r>
            <a:endParaRPr sz="2200">
              <a:highlight>
                <a:srgbClr val="FFFFFF"/>
              </a:highlight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ru-RU" sz="2200">
                <a:highlight>
                  <a:srgbClr val="FFFFFF"/>
                </a:highlight>
              </a:rPr>
              <a:t>М. В. Ломоносов (1730 г.).</a:t>
            </a:r>
            <a:endParaRPr sz="2200">
              <a:highlight>
                <a:srgbClr val="FFFFFF"/>
              </a:highlight>
            </a:endParaRPr>
          </a:p>
        </p:txBody>
      </p:sp>
      <p:sp>
        <p:nvSpPr>
          <p:cNvPr id="173" name="Google Shape;173;p25"/>
          <p:cNvSpPr txBox="1"/>
          <p:nvPr>
            <p:ph type="title"/>
          </p:nvPr>
        </p:nvSpPr>
        <p:spPr>
          <a:xfrm>
            <a:off x="2538575" y="308300"/>
            <a:ext cx="6441300" cy="585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pic>
        <p:nvPicPr>
          <p:cNvPr id="174" name="Google Shape;174;p25"/>
          <p:cNvPicPr preferRelativeResize="0"/>
          <p:nvPr/>
        </p:nvPicPr>
        <p:blipFill rotWithShape="1">
          <a:blip r:embed="rId3">
            <a:alphaModFix/>
          </a:blip>
          <a:srcRect b="28070" l="16725" r="13705" t="9691"/>
          <a:stretch/>
        </p:blipFill>
        <p:spPr>
          <a:xfrm>
            <a:off x="6180800" y="1392000"/>
            <a:ext cx="5788499" cy="3883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6"/>
          <p:cNvSpPr txBox="1"/>
          <p:nvPr>
            <p:ph idx="1" type="body"/>
          </p:nvPr>
        </p:nvSpPr>
        <p:spPr>
          <a:xfrm>
            <a:off x="202900" y="1220600"/>
            <a:ext cx="5285100" cy="46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100">
                <a:highlight>
                  <a:srgbClr val="FFFFFF"/>
                </a:highlight>
              </a:rPr>
              <a:t>Ход этапа рефлексии</a:t>
            </a:r>
            <a:endParaRPr b="1" sz="21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ru-RU" sz="2100" u="sng">
                <a:highlight>
                  <a:srgbClr val="FFFFFF"/>
                </a:highlight>
              </a:rPr>
              <a:t>Шаг 2. Индивидуальная рефлексия с карточками</a:t>
            </a:r>
            <a:br>
              <a:rPr b="1" lang="ru-RU" sz="2100">
                <a:highlight>
                  <a:srgbClr val="FFFFFF"/>
                </a:highlight>
              </a:rPr>
            </a:br>
            <a:r>
              <a:rPr lang="ru-RU" sz="2100">
                <a:highlight>
                  <a:srgbClr val="FFFFFF"/>
                </a:highlight>
              </a:rPr>
              <a:t>Каждый ученик получает </a:t>
            </a:r>
            <a:r>
              <a:rPr b="1" lang="ru-RU" sz="2100">
                <a:highlight>
                  <a:srgbClr val="FFFFFF"/>
                </a:highlight>
              </a:rPr>
              <a:t>карточку с вопросами</a:t>
            </a:r>
            <a:r>
              <a:rPr lang="ru-RU" sz="2100">
                <a:highlight>
                  <a:srgbClr val="FFFFFF"/>
                </a:highlight>
              </a:rPr>
              <a:t>, которые нужно ответить письменно (2–3 предложения). </a:t>
            </a:r>
            <a:endParaRPr sz="21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100">
                <a:highlight>
                  <a:srgbClr val="FFFFFF"/>
                </a:highlight>
              </a:rPr>
              <a:t>Вопросы опираются на ленту, например:</a:t>
            </a:r>
            <a:endParaRPr sz="2100">
              <a:highlight>
                <a:srgbClr val="FFFFFF"/>
              </a:highlight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100"/>
              <a:buFont typeface="Calibri"/>
              <a:buChar char="●"/>
            </a:pPr>
            <a:r>
              <a:rPr lang="ru-RU" sz="2100">
                <a:highlight>
                  <a:srgbClr val="FFFFFF"/>
                </a:highlight>
              </a:rPr>
              <a:t>Какое событие на ленте показалось вам самым важным для развития образования? Почему?</a:t>
            </a:r>
            <a:endParaRPr sz="2100">
              <a:highlight>
                <a:srgbClr val="FFFFFF"/>
              </a:highlight>
            </a:endParaRPr>
          </a:p>
          <a:p>
            <a:pPr indent="-3619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Calibri"/>
              <a:buChar char="●"/>
            </a:pPr>
            <a:r>
              <a:rPr lang="ru-RU" sz="2100">
                <a:highlight>
                  <a:srgbClr val="FFFFFF"/>
                </a:highlight>
              </a:rPr>
              <a:t>Найдите на ленте событие, которое изменило доступность знаний для людей. Как именно?</a:t>
            </a:r>
            <a:endParaRPr sz="2100">
              <a:highlight>
                <a:srgbClr val="FFFFFF"/>
              </a:highlight>
            </a:endParaRPr>
          </a:p>
        </p:txBody>
      </p:sp>
      <p:sp>
        <p:nvSpPr>
          <p:cNvPr id="180" name="Google Shape;180;p26"/>
          <p:cNvSpPr txBox="1"/>
          <p:nvPr>
            <p:ph type="title"/>
          </p:nvPr>
        </p:nvSpPr>
        <p:spPr>
          <a:xfrm>
            <a:off x="2538575" y="308300"/>
            <a:ext cx="6441300" cy="585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pic>
        <p:nvPicPr>
          <p:cNvPr id="181" name="Google Shape;18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08800" y="1156106"/>
            <a:ext cx="6430800" cy="482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7"/>
          <p:cNvSpPr txBox="1"/>
          <p:nvPr>
            <p:ph idx="1" type="body"/>
          </p:nvPr>
        </p:nvSpPr>
        <p:spPr>
          <a:xfrm>
            <a:off x="407375" y="1220600"/>
            <a:ext cx="4860300" cy="457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-RU" sz="2000">
                <a:highlight>
                  <a:srgbClr val="FFFFFF"/>
                </a:highlight>
              </a:rPr>
              <a:t>Ход этапа рефлексии</a:t>
            </a:r>
            <a:endParaRPr b="1" sz="20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lang="ru-RU" sz="2000">
                <a:highlight>
                  <a:srgbClr val="FFFFFF"/>
                </a:highlight>
              </a:rPr>
              <a:t>Шаг 3. Групповое обсуждение ответов </a:t>
            </a:r>
            <a:endParaRPr b="1" sz="20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ru-RU" sz="2000">
                <a:highlight>
                  <a:srgbClr val="FFFFFF"/>
                </a:highlight>
              </a:rPr>
              <a:t>Ученики делятся своими ответами в своей группе, затем кратко представляют выводы классу. Учитель фиксирует ключевые идеи на доске рядом с лентой:</a:t>
            </a:r>
            <a:endParaRPr sz="2000"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Char char="●"/>
            </a:pPr>
            <a:r>
              <a:rPr lang="ru-RU" sz="2000">
                <a:highlight>
                  <a:srgbClr val="FFFFFF"/>
                </a:highlight>
              </a:rPr>
              <a:t>«Печатная Азбука сделала книги доступнее для многих людей»;</a:t>
            </a:r>
            <a:endParaRPr sz="2000"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ru-RU" sz="2000">
                <a:highlight>
                  <a:srgbClr val="FFFFFF"/>
                </a:highlight>
              </a:rPr>
              <a:t>«Университет Ломоносова дал возможность учиться науке всем сословиям»;</a:t>
            </a:r>
            <a:endParaRPr sz="2000">
              <a:highlight>
                <a:srgbClr val="FFFFFF"/>
              </a:highlight>
            </a:endParaRPr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ru-RU" sz="2000">
                <a:highlight>
                  <a:srgbClr val="FFFFFF"/>
                </a:highlight>
              </a:rPr>
              <a:t>«Онлайн‑обучение связывает поколения и культуры через интернет».</a:t>
            </a:r>
            <a:endParaRPr sz="2000">
              <a:highlight>
                <a:srgbClr val="FFFFFF"/>
              </a:highlight>
            </a:endParaRPr>
          </a:p>
        </p:txBody>
      </p:sp>
      <p:sp>
        <p:nvSpPr>
          <p:cNvPr id="187" name="Google Shape;187;p27"/>
          <p:cNvSpPr txBox="1"/>
          <p:nvPr>
            <p:ph type="title"/>
          </p:nvPr>
        </p:nvSpPr>
        <p:spPr>
          <a:xfrm>
            <a:off x="2538575" y="308300"/>
            <a:ext cx="6441300" cy="585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pic>
        <p:nvPicPr>
          <p:cNvPr id="188" name="Google Shape;188;p27"/>
          <p:cNvPicPr preferRelativeResize="0"/>
          <p:nvPr/>
        </p:nvPicPr>
        <p:blipFill rotWithShape="1">
          <a:blip r:embed="rId3">
            <a:alphaModFix/>
          </a:blip>
          <a:srcRect b="11147" l="23355" r="5420" t="14784"/>
          <a:stretch/>
        </p:blipFill>
        <p:spPr>
          <a:xfrm>
            <a:off x="5709502" y="1220600"/>
            <a:ext cx="5960022" cy="464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8"/>
          <p:cNvSpPr txBox="1"/>
          <p:nvPr>
            <p:ph idx="1" type="body"/>
          </p:nvPr>
        </p:nvSpPr>
        <p:spPr>
          <a:xfrm>
            <a:off x="277700" y="1625901"/>
            <a:ext cx="11423400" cy="37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lang="ru-RU" sz="2300"/>
              <a:t>С помощью приема “Лента времени” обучающиеся:</a:t>
            </a:r>
            <a:endParaRPr b="0" sz="23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b="0" lang="ru-RU" sz="2300"/>
              <a:t>закрепили знания о ключевых этапах развития образования в России;</a:t>
            </a:r>
            <a:endParaRPr b="0"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b="0" lang="ru-RU" sz="2300"/>
              <a:t>увидели наглядно причинно‑следственные связи: как реформы образования влияли на культуру и доступность знаний;</a:t>
            </a:r>
            <a:endParaRPr b="0"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b="0" lang="ru-RU" sz="2300"/>
              <a:t>осознали личную значимость темы (связь прошлого и настоящего);</a:t>
            </a:r>
            <a:endParaRPr b="0"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b="0" lang="ru-RU" sz="2300"/>
              <a:t>развили навыки письменной и устной рефлексии через структурированные задания.</a:t>
            </a:r>
            <a:endParaRPr b="0" sz="23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sz="23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lang="ru-RU" sz="2300"/>
              <a:t>Прием превращает рефлексию в активное взаимодействие с материалом: ученики не просто вспоминают факты, а анализируют их через визуальную модель, проецируют знания в будущее и фиксируют личный прогресс.</a:t>
            </a:r>
            <a:endParaRPr b="0" sz="2300"/>
          </a:p>
        </p:txBody>
      </p:sp>
      <p:sp>
        <p:nvSpPr>
          <p:cNvPr id="194" name="Google Shape;194;p28"/>
          <p:cNvSpPr txBox="1"/>
          <p:nvPr/>
        </p:nvSpPr>
        <p:spPr>
          <a:xfrm>
            <a:off x="2794925" y="514160"/>
            <a:ext cx="30000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Выводы: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9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lang="ru-RU" sz="36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внимание!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0" name="Google Shape;200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/>
          <p:nvPr>
            <p:ph idx="1" type="body"/>
          </p:nvPr>
        </p:nvSpPr>
        <p:spPr>
          <a:xfrm>
            <a:off x="378362" y="1503777"/>
            <a:ext cx="11340900" cy="20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41399" lvl="0" marL="22860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700"/>
              <a:t>Сформировать у обучающихся представление о хронологии событий и развить умение визуализировать временные связи между историческими, культурными, научными и иными явлениями — через создание и работу с временной шкалой («лентой времени»).</a:t>
            </a:r>
            <a:endParaRPr sz="2700"/>
          </a:p>
        </p:txBody>
      </p:sp>
      <p:sp>
        <p:nvSpPr>
          <p:cNvPr id="101" name="Google Shape;101;p15"/>
          <p:cNvSpPr txBox="1"/>
          <p:nvPr/>
        </p:nvSpPr>
        <p:spPr>
          <a:xfrm>
            <a:off x="2433176" y="341164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Цель</a:t>
            </a:r>
            <a:r>
              <a:rPr b="1" i="1" lang="ru-RU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b="1" i="1"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" name="Google Shape;10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3748074"/>
            <a:ext cx="11702938" cy="2091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425550" y="1157704"/>
            <a:ext cx="11340900" cy="47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ru-RU" sz="2000" u="sng"/>
              <a:t>1. Образовательные:</a:t>
            </a:r>
            <a:endParaRPr i="1" sz="2000" u="sng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Сформировать навык размещения исторических (или иных тематических) событий на временной шкале с соблюдением правильной последовательности.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Развить умение извлекать из текста даты и ключевые факты для внесения на «ленту времени».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Научить использовать «ленту времени» как инструмент для систематизации учебного материала по теме урока.</a:t>
            </a:r>
            <a:endParaRPr sz="2000"/>
          </a:p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ru-RU" sz="2000" u="sng"/>
              <a:t>2. Развивающие:</a:t>
            </a:r>
            <a:endParaRPr i="1" sz="2000" u="sng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Развить пространственно‑временные представления: понимание длительности периодов, интервалов между событиями, их последовательности и одновременности.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Стимулировать аналитическое мышление: умение сравнивать события, выявлять причинно‑следственные связи, делать выводы на основе хронологии.</a:t>
            </a:r>
            <a:endParaRPr sz="2000"/>
          </a:p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ru-RU" sz="2000" u="sng"/>
              <a:t>3. Воспитательные:</a:t>
            </a:r>
            <a:endParaRPr i="1" sz="2000" u="sng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Сформировать интерес к изучению прошлого и осознание связи исторических процессов с современностью.</a:t>
            </a:r>
            <a:endParaRPr sz="2000"/>
          </a:p>
          <a:p>
            <a:pPr indent="-355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ru-RU" sz="2000"/>
              <a:t>Способствовать формированию аккуратности и точности при работе с датами и фактами.</a:t>
            </a:r>
            <a:endParaRPr sz="2000"/>
          </a:p>
        </p:txBody>
      </p:sp>
      <p:sp>
        <p:nvSpPr>
          <p:cNvPr id="108" name="Google Shape;108;p16"/>
          <p:cNvSpPr txBox="1"/>
          <p:nvPr/>
        </p:nvSpPr>
        <p:spPr>
          <a:xfrm>
            <a:off x="2338800" y="372623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Задачи:</a:t>
            </a:r>
            <a:endParaRPr b="1" i="1"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7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 «Лента времени»</a:t>
            </a:r>
            <a:endParaRPr sz="3700"/>
          </a:p>
        </p:txBody>
      </p:sp>
      <p:sp>
        <p:nvSpPr>
          <p:cNvPr id="114" name="Google Shape;114;p17"/>
          <p:cNvSpPr txBox="1"/>
          <p:nvPr>
            <p:ph idx="1" type="body"/>
          </p:nvPr>
        </p:nvSpPr>
        <p:spPr>
          <a:xfrm>
            <a:off x="687175" y="2362650"/>
            <a:ext cx="10515600" cy="21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«Лента времени» — это приём, с помощью которого можно визуализировать хронологическую последовательность событий, явлений или процессов. Он представляет собой графическую модель течения времени в виде горизонтальной линии с разметкой и отметками ключевых дат и событий.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8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 «Лента времени»</a:t>
            </a:r>
            <a:endParaRPr sz="3700"/>
          </a:p>
        </p:txBody>
      </p:sp>
      <p:sp>
        <p:nvSpPr>
          <p:cNvPr id="120" name="Google Shape;120;p18"/>
          <p:cNvSpPr txBox="1"/>
          <p:nvPr>
            <p:ph idx="1" type="body"/>
          </p:nvPr>
        </p:nvSpPr>
        <p:spPr>
          <a:xfrm>
            <a:off x="687175" y="1589014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50800" lvl="0" marL="228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b="1" i="1" lang="ru-RU"/>
              <a:t>Прием опирается на:</a:t>
            </a:r>
            <a:endParaRPr b="1" i="1"/>
          </a:p>
          <a:p>
            <a:pPr indent="-334327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64285"/>
              <a:buAutoNum type="arabicPeriod"/>
            </a:pPr>
            <a:r>
              <a:rPr lang="ru-RU" u="sng"/>
              <a:t>Принцип наглядности (по Я. А. Коменскому): </a:t>
            </a:r>
            <a:r>
              <a:rPr lang="ru-RU"/>
              <a:t>визуализация помогает лучше усваивать абстрактные понятия времени и хронологии.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64285"/>
              <a:buAutoNum type="arabicPeriod"/>
            </a:pPr>
            <a:r>
              <a:rPr lang="ru-RU" u="sng"/>
              <a:t>Теорию поэтапного формирования умственных действий (по               П. Я. Гальперину): </a:t>
            </a:r>
            <a:r>
              <a:rPr lang="ru-RU"/>
              <a:t>от предметного действия (размещение карточек на ленте) к умственному (мысленное представление хронологии).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64285"/>
              <a:buAutoNum type="arabicPeriod"/>
            </a:pPr>
            <a:r>
              <a:rPr lang="ru-RU" u="sng"/>
              <a:t>Концепцию развития исторического мышления (по А. Н. Леонтьеву): </a:t>
            </a:r>
            <a:r>
              <a:rPr lang="ru-RU"/>
              <a:t>формирование представлений о причинно‑следственных связях и развитии во времени.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ct val="64285"/>
              <a:buAutoNum type="arabicPeriod"/>
            </a:pPr>
            <a:r>
              <a:rPr lang="ru-RU" u="sng"/>
              <a:t>Идеи ТРИЗ‑педагогики:</a:t>
            </a:r>
            <a:r>
              <a:rPr lang="ru-RU"/>
              <a:t> использование моделей для упрощения сложных систем (в данном случае — системы исторических событий).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 «Лента времени»</a:t>
            </a:r>
            <a:endParaRPr sz="3700"/>
          </a:p>
        </p:txBody>
      </p:sp>
      <p:sp>
        <p:nvSpPr>
          <p:cNvPr id="126" name="Google Shape;126;p19"/>
          <p:cNvSpPr txBox="1"/>
          <p:nvPr>
            <p:ph idx="1" type="body"/>
          </p:nvPr>
        </p:nvSpPr>
        <p:spPr>
          <a:xfrm>
            <a:off x="4412988" y="3847425"/>
            <a:ext cx="3366000" cy="1168500"/>
          </a:xfrm>
          <a:prstGeom prst="rect">
            <a:avLst/>
          </a:prstGeom>
          <a:gradFill>
            <a:gsLst>
              <a:gs pos="0">
                <a:srgbClr val="D4E5F5"/>
              </a:gs>
              <a:gs pos="100000">
                <a:srgbClr val="70A4D5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/>
              <a:t>Структура </a:t>
            </a:r>
            <a:endParaRPr b="1" i="1"/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b="1" i="1" lang="ru-RU"/>
              <a:t>«Ленты времени</a:t>
            </a:r>
            <a:r>
              <a:rPr b="1" i="1" lang="ru-RU"/>
              <a:t>»</a:t>
            </a:r>
            <a:endParaRPr b="1" i="1"/>
          </a:p>
        </p:txBody>
      </p:sp>
      <p:sp>
        <p:nvSpPr>
          <p:cNvPr id="127" name="Google Shape;127;p19"/>
          <p:cNvSpPr txBox="1"/>
          <p:nvPr/>
        </p:nvSpPr>
        <p:spPr>
          <a:xfrm>
            <a:off x="344475" y="1537526"/>
            <a:ext cx="3020100" cy="16044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Основа — горизонтальная линия, символизирующая течение времени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(слева направо: прошлое → настоящее → будущее).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9"/>
          <p:cNvSpPr txBox="1"/>
          <p:nvPr/>
        </p:nvSpPr>
        <p:spPr>
          <a:xfrm>
            <a:off x="4413000" y="1537525"/>
            <a:ext cx="3366000" cy="16044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Разметка — деления на равные отрезки, соответствующие определенным временным периодам: годы; десятилетия; века; эпохи.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9"/>
          <p:cNvSpPr txBox="1"/>
          <p:nvPr/>
        </p:nvSpPr>
        <p:spPr>
          <a:xfrm>
            <a:off x="8712500" y="1537525"/>
            <a:ext cx="3020100" cy="16044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Метки — отметки на линии с указанием: дат; названий событий; иллюстраций; символов.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19"/>
          <p:cNvSpPr txBox="1"/>
          <p:nvPr/>
        </p:nvSpPr>
        <p:spPr>
          <a:xfrm>
            <a:off x="344475" y="3847425"/>
            <a:ext cx="3020100" cy="20133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Цветовое кодирование — разные цвета для разных типов событий (например, красным — реформы, синим — открытия, зелёным — культурные явления).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9"/>
          <p:cNvSpPr txBox="1"/>
          <p:nvPr/>
        </p:nvSpPr>
        <p:spPr>
          <a:xfrm>
            <a:off x="8712500" y="3847425"/>
            <a:ext cx="3020100" cy="1847100"/>
          </a:xfrm>
          <a:prstGeom prst="rect">
            <a:avLst/>
          </a:prstGeom>
          <a:gradFill>
            <a:gsLst>
              <a:gs pos="0">
                <a:srgbClr val="F5D0D0"/>
              </a:gs>
              <a:gs pos="100000">
                <a:srgbClr val="D96868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Условные обозначения — значки для быстрого распознавания типов событий.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2" name="Google Shape;132;p19"/>
          <p:cNvCxnSpPr/>
          <p:nvPr/>
        </p:nvCxnSpPr>
        <p:spPr>
          <a:xfrm rot="10800000">
            <a:off x="3380075" y="3171075"/>
            <a:ext cx="1038300" cy="660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3" name="Google Shape;133;p19"/>
          <p:cNvCxnSpPr/>
          <p:nvPr/>
        </p:nvCxnSpPr>
        <p:spPr>
          <a:xfrm flipH="1" rot="10800000">
            <a:off x="7768725" y="3155300"/>
            <a:ext cx="943800" cy="692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4" name="Google Shape;134;p19"/>
          <p:cNvCxnSpPr>
            <a:stCxn id="126" idx="0"/>
            <a:endCxn id="128" idx="2"/>
          </p:cNvCxnSpPr>
          <p:nvPr/>
        </p:nvCxnSpPr>
        <p:spPr>
          <a:xfrm rot="10800000">
            <a:off x="6095988" y="3141825"/>
            <a:ext cx="0" cy="705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5" name="Google Shape;135;p19"/>
          <p:cNvCxnSpPr>
            <a:stCxn id="126" idx="1"/>
            <a:endCxn id="130" idx="3"/>
          </p:cNvCxnSpPr>
          <p:nvPr/>
        </p:nvCxnSpPr>
        <p:spPr>
          <a:xfrm flipH="1">
            <a:off x="3364488" y="4431675"/>
            <a:ext cx="1048500" cy="422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6" name="Google Shape;136;p19"/>
          <p:cNvCxnSpPr>
            <a:stCxn id="126" idx="3"/>
            <a:endCxn id="131" idx="1"/>
          </p:cNvCxnSpPr>
          <p:nvPr/>
        </p:nvCxnSpPr>
        <p:spPr>
          <a:xfrm>
            <a:off x="7778988" y="4431675"/>
            <a:ext cx="933600" cy="339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 «Лента времени»</a:t>
            </a:r>
            <a:endParaRPr sz="3700"/>
          </a:p>
        </p:txBody>
      </p:sp>
      <p:sp>
        <p:nvSpPr>
          <p:cNvPr id="142" name="Google Shape;142;p20"/>
          <p:cNvSpPr txBox="1"/>
          <p:nvPr>
            <p:ph idx="1" type="body"/>
          </p:nvPr>
        </p:nvSpPr>
        <p:spPr>
          <a:xfrm>
            <a:off x="687175" y="1604744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/>
              <a:t>Функции приёма</a:t>
            </a:r>
            <a:endParaRPr b="1" i="1"/>
          </a:p>
          <a:p>
            <a:pPr indent="-334327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64285"/>
              <a:buAutoNum type="arabicPeriod"/>
            </a:pPr>
            <a:r>
              <a:rPr i="1" lang="ru-RU" u="sng"/>
              <a:t>Познавательная </a:t>
            </a:r>
            <a:r>
              <a:rPr lang="ru-RU"/>
              <a:t>— помогает усвоить хронологию событий и их длительность.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64285"/>
              <a:buAutoNum type="arabicPeriod"/>
            </a:pPr>
            <a:r>
              <a:rPr i="1" lang="ru-RU" u="sng"/>
              <a:t>Развивающая</a:t>
            </a:r>
            <a:r>
              <a:rPr i="1" lang="ru-RU"/>
              <a:t> </a:t>
            </a:r>
            <a:r>
              <a:rPr lang="ru-RU"/>
              <a:t>— формирует историческое и системное мышление, умение видеть причинно‑следственные связи.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64285"/>
              <a:buAutoNum type="arabicPeriod"/>
            </a:pPr>
            <a:r>
              <a:rPr i="1" lang="ru-RU" u="sng"/>
              <a:t>Воспитательная</a:t>
            </a:r>
            <a:r>
              <a:rPr lang="ru-RU"/>
              <a:t> — воспитывает уважение к истории и культуре, осознание преемственности поколений.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64285"/>
              <a:buAutoNum type="arabicPeriod"/>
            </a:pPr>
            <a:r>
              <a:rPr i="1" lang="ru-RU" u="sng"/>
              <a:t>Мотивационная</a:t>
            </a:r>
            <a:r>
              <a:rPr lang="ru-RU"/>
              <a:t> — делает изучение истории более увлекательным через визуализацию и интерактивность.</a:t>
            </a:r>
            <a:endParaRPr/>
          </a:p>
          <a:p>
            <a:pPr indent="-334327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ct val="64285"/>
              <a:buAutoNum type="arabicPeriod"/>
            </a:pPr>
            <a:r>
              <a:rPr i="1" lang="ru-RU" u="sng"/>
              <a:t>Систематизирующая</a:t>
            </a:r>
            <a:r>
              <a:rPr lang="ru-RU"/>
              <a:t> — упорядочивает разрозненные факты в единую картину развития.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 «Лента времени»</a:t>
            </a:r>
            <a:endParaRPr sz="3700"/>
          </a:p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687175" y="168339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/>
              <a:t>Виды «Ленты времени»</a:t>
            </a:r>
            <a:endParaRPr b="1"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i="1" lang="ru-RU" u="sng"/>
              <a:t>Линейная </a:t>
            </a:r>
            <a:r>
              <a:rPr lang="ru-RU"/>
              <a:t>— классическая горизонтальная линия с последовательными отметками.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i="1" lang="ru-RU" u="sng"/>
              <a:t>Спиральная</a:t>
            </a:r>
            <a:r>
              <a:rPr lang="ru-RU"/>
              <a:t> — отражает цикличность процессов, где каждый виток — новый этап развития.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AutoNum type="arabicPeriod"/>
            </a:pPr>
            <a:r>
              <a:rPr i="1" lang="ru-RU" u="sng"/>
              <a:t>Параллельная </a:t>
            </a:r>
            <a:r>
              <a:rPr lang="ru-RU"/>
              <a:t>— несколько линий для сравнения разных процессов (например, развитие образования в России и Европе).</a:t>
            </a:r>
            <a:endParaRPr/>
          </a:p>
          <a:p>
            <a:pPr indent="-3429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800"/>
              <a:buAutoNum type="arabicPeriod"/>
            </a:pPr>
            <a:r>
              <a:rPr i="1" lang="ru-RU" u="sng"/>
              <a:t>Интерактивная </a:t>
            </a:r>
            <a:r>
              <a:rPr lang="ru-RU"/>
              <a:t>— цифровая версия с возможностью добавления медиаконтента (фото, видео, аудио).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2"/>
          <p:cNvSpPr txBox="1"/>
          <p:nvPr>
            <p:ph idx="4294967295" type="title"/>
          </p:nvPr>
        </p:nvSpPr>
        <p:spPr>
          <a:xfrm>
            <a:off x="2310625" y="67325"/>
            <a:ext cx="6968100" cy="121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/>
              <a:t>Практическая значимость</a:t>
            </a:r>
            <a:endParaRPr i="1" sz="2177"/>
          </a:p>
        </p:txBody>
      </p:sp>
      <p:sp>
        <p:nvSpPr>
          <p:cNvPr id="154" name="Google Shape;154;p22"/>
          <p:cNvSpPr txBox="1"/>
          <p:nvPr/>
        </p:nvSpPr>
        <p:spPr>
          <a:xfrm>
            <a:off x="388350" y="1457931"/>
            <a:ext cx="4863600" cy="416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ru-R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Тема урока: “Образование - часть культуры общества”.</a:t>
            </a:r>
            <a:endParaRPr i="1"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ru-R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Класс: 4.</a:t>
            </a:r>
            <a:endParaRPr i="1"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ru-R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Предмет: окружающий мир.</a:t>
            </a:r>
            <a:endParaRPr i="1"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i="1" lang="ru-R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Этап урока: рефлексия.</a:t>
            </a:r>
            <a:endParaRPr i="1"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i="1" lang="ru-RU" sz="25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Возможно провести данный методический приём в процессе знакомства с новой темой - поэтапное заполнение ленты времени.</a:t>
            </a:r>
            <a:endParaRPr i="1" sz="2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8541" y="1615225"/>
            <a:ext cx="6717101" cy="3778349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