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3" r:id="rId5"/>
    <p:sldId id="259" r:id="rId6"/>
    <p:sldId id="268" r:id="rId7"/>
    <p:sldId id="260" r:id="rId8"/>
    <p:sldId id="264" r:id="rId9"/>
    <p:sldId id="265" r:id="rId10"/>
    <p:sldId id="266" r:id="rId11"/>
    <p:sldId id="267" r:id="rId12"/>
    <p:sldId id="261" r:id="rId13"/>
    <p:sldId id="262" r:id="rId14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6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370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customschemas.google.com/relationships/presentationmetadata" Target="meta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>
          <a:extLst>
            <a:ext uri="{FF2B5EF4-FFF2-40B4-BE49-F238E27FC236}">
              <a16:creationId xmlns:a16="http://schemas.microsoft.com/office/drawing/2014/main" id="{8ADDFECF-08F1-ABDE-531F-76B588FB43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>
            <a:extLst>
              <a:ext uri="{FF2B5EF4-FFF2-40B4-BE49-F238E27FC236}">
                <a16:creationId xmlns:a16="http://schemas.microsoft.com/office/drawing/2014/main" id="{4AE87972-DC2A-7FB8-8FF1-5C929D44A28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>
            <a:extLst>
              <a:ext uri="{FF2B5EF4-FFF2-40B4-BE49-F238E27FC236}">
                <a16:creationId xmlns:a16="http://schemas.microsoft.com/office/drawing/2014/main" id="{171F0297-A611-ECD7-F02C-3965FBD04BC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2297709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>
          <a:extLst>
            <a:ext uri="{FF2B5EF4-FFF2-40B4-BE49-F238E27FC236}">
              <a16:creationId xmlns:a16="http://schemas.microsoft.com/office/drawing/2014/main" id="{B0A8FAE2-BBFB-EF83-C0A5-9977614363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>
            <a:extLst>
              <a:ext uri="{FF2B5EF4-FFF2-40B4-BE49-F238E27FC236}">
                <a16:creationId xmlns:a16="http://schemas.microsoft.com/office/drawing/2014/main" id="{B2186E0D-5BB6-3D41-7E51-C3E47078D46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>
            <a:extLst>
              <a:ext uri="{FF2B5EF4-FFF2-40B4-BE49-F238E27FC236}">
                <a16:creationId xmlns:a16="http://schemas.microsoft.com/office/drawing/2014/main" id="{BF40C83C-AF91-DD5E-76E6-8A9A2FB1451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7548987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>
          <a:extLst>
            <a:ext uri="{FF2B5EF4-FFF2-40B4-BE49-F238E27FC236}">
              <a16:creationId xmlns:a16="http://schemas.microsoft.com/office/drawing/2014/main" id="{305FFCFE-9F9C-3B62-7C2A-46BFD3AD97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>
            <a:extLst>
              <a:ext uri="{FF2B5EF4-FFF2-40B4-BE49-F238E27FC236}">
                <a16:creationId xmlns:a16="http://schemas.microsoft.com/office/drawing/2014/main" id="{4EFD2C0E-F25A-2A8D-6BB4-49E8D85FD1A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>
            <a:extLst>
              <a:ext uri="{FF2B5EF4-FFF2-40B4-BE49-F238E27FC236}">
                <a16:creationId xmlns:a16="http://schemas.microsoft.com/office/drawing/2014/main" id="{2C503EF7-C3EE-453D-057E-87862DFD122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1674622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>
          <a:extLst>
            <a:ext uri="{FF2B5EF4-FFF2-40B4-BE49-F238E27FC236}">
              <a16:creationId xmlns:a16="http://schemas.microsoft.com/office/drawing/2014/main" id="{293E5930-BB55-C047-971E-8D421FE60A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>
            <a:extLst>
              <a:ext uri="{FF2B5EF4-FFF2-40B4-BE49-F238E27FC236}">
                <a16:creationId xmlns:a16="http://schemas.microsoft.com/office/drawing/2014/main" id="{D56AD121-BEC9-2FCB-EDB5-BC422E5B481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>
            <a:extLst>
              <a:ext uri="{FF2B5EF4-FFF2-40B4-BE49-F238E27FC236}">
                <a16:creationId xmlns:a16="http://schemas.microsoft.com/office/drawing/2014/main" id="{20AE00DB-B261-A2C8-8458-40CF77A69F6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4688992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>
          <a:extLst>
            <a:ext uri="{FF2B5EF4-FFF2-40B4-BE49-F238E27FC236}">
              <a16:creationId xmlns:a16="http://schemas.microsoft.com/office/drawing/2014/main" id="{F4A28A98-162C-D0FE-95F6-25E6EB4DF0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>
            <a:extLst>
              <a:ext uri="{FF2B5EF4-FFF2-40B4-BE49-F238E27FC236}">
                <a16:creationId xmlns:a16="http://schemas.microsoft.com/office/drawing/2014/main" id="{E9D88F4D-6450-C371-3B41-295E2711ED8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>
            <a:extLst>
              <a:ext uri="{FF2B5EF4-FFF2-40B4-BE49-F238E27FC236}">
                <a16:creationId xmlns:a16="http://schemas.microsoft.com/office/drawing/2014/main" id="{D978D024-ED80-8BE2-0AA1-8F5290FFC51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63886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2.wdp"/><Relationship Id="rId4" Type="http://schemas.openxmlformats.org/officeDocument/2006/relationships/image" Target="../media/image6.png"/><Relationship Id="rId9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19081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Тема </a:t>
            </a:r>
            <a:r>
              <a:rPr lang="ru-RU" sz="32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«Практическое применение педагогического приема «Шесть шляп» на уроке литературы в 5 классе»</a:t>
            </a:r>
            <a:endParaRPr sz="3200" b="1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28136" y="4788253"/>
            <a:ext cx="6096000" cy="106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ФИО спикера: </a:t>
            </a: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Дворцова Алина Романовна</a:t>
            </a:r>
            <a:endParaRPr sz="14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Должность, место работы, городской округ:</a:t>
            </a: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учитель русского языка и литературы МБОУ СОШ №3 им. дважды Героя Советского союза М.Е. Катукова </a:t>
            </a: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г. Озёры (</a:t>
            </a:r>
            <a:r>
              <a:rPr lang="ru-RU" sz="1800" b="1" i="1" dirty="0" err="1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г.о</a:t>
            </a:r>
            <a:r>
              <a:rPr lang="ru-RU" sz="1800" b="1" i="1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. Коломна) </a:t>
            </a:r>
            <a:endParaRPr sz="1800" b="1" i="1" u="none" strike="noStrike" cap="none" dirty="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>
          <a:extLst>
            <a:ext uri="{FF2B5EF4-FFF2-40B4-BE49-F238E27FC236}">
              <a16:creationId xmlns:a16="http://schemas.microsoft.com/office/drawing/2014/main" id="{9710411B-EC55-54A2-313C-9E3553CDAF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>
            <a:extLst>
              <a:ext uri="{FF2B5EF4-FFF2-40B4-BE49-F238E27FC236}">
                <a16:creationId xmlns:a16="http://schemas.microsoft.com/office/drawing/2014/main" id="{9B901CC5-A0A7-6CD9-9FC1-8EB68C6E204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33388" y="795867"/>
            <a:ext cx="7186612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dirty="0"/>
              <a:t>Применение приема на уроке</a:t>
            </a:r>
            <a:endParaRPr dirty="0"/>
          </a:p>
        </p:txBody>
      </p:sp>
      <p:sp>
        <p:nvSpPr>
          <p:cNvPr id="119" name="Google Shape;119;p4">
            <a:extLst>
              <a:ext uri="{FF2B5EF4-FFF2-40B4-BE49-F238E27FC236}">
                <a16:creationId xmlns:a16="http://schemas.microsoft.com/office/drawing/2014/main" id="{C7DA2390-5D2D-7504-7885-B62B4E43EAB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97921" y="1557867"/>
            <a:ext cx="11453812" cy="4412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r>
              <a:rPr lang="ru-RU" sz="1800" dirty="0"/>
              <a:t>Возьмём </a:t>
            </a:r>
            <a:r>
              <a:rPr lang="ru-RU" sz="1800" b="1" i="1" dirty="0"/>
              <a:t>чёрную</a:t>
            </a:r>
            <a:r>
              <a:rPr lang="ru-RU" sz="1800" dirty="0"/>
              <a:t> шляпу и рассмотрим все </a:t>
            </a:r>
            <a:r>
              <a:rPr lang="ru-RU" sz="1800" b="1" u="sng" dirty="0"/>
              <a:t>минусы</a:t>
            </a:r>
            <a:r>
              <a:rPr lang="ru-RU" sz="1800" dirty="0"/>
              <a:t> его выбора.</a:t>
            </a:r>
          </a:p>
          <a:p>
            <a:r>
              <a:rPr lang="ru-RU" sz="1800" dirty="0"/>
              <a:t>Чем рисковал Вася, когда взял куклу сестры? </a:t>
            </a:r>
            <a:r>
              <a:rPr lang="ru-RU" sz="1800" i="1" dirty="0"/>
              <a:t>Если бы пропажу обнаружили, его бы сочли вором. Отец бы наказал его, а, возможно, стал бы презирать, потому что у судьи сын стал преступником, воришкой.</a:t>
            </a:r>
          </a:p>
          <a:p>
            <a:r>
              <a:rPr lang="ru-RU" sz="1800" b="1" dirty="0"/>
              <a:t>Оправдан ли этот риск? Стоит ли он того?</a:t>
            </a:r>
            <a:r>
              <a:rPr lang="ru-RU" sz="1800" dirty="0"/>
              <a:t> </a:t>
            </a:r>
            <a:r>
              <a:rPr lang="ru-RU" sz="1800" i="1" dirty="0"/>
              <a:t>В эпизоде с куклой Вася предстал перед нами как человек, полный доброты и сострадания. Он пожертвовал своим спокойствием и благополучием, навлёк на себя подозрения ради того, чтобы его маленькая подруга могла радоваться игрушке – первый и последний раз в своей жизни</a:t>
            </a:r>
            <a:r>
              <a:rPr lang="ru-RU" sz="1800" dirty="0"/>
              <a:t>.</a:t>
            </a:r>
          </a:p>
          <a:p>
            <a:r>
              <a:rPr lang="ru-RU" sz="1800" dirty="0"/>
              <a:t>Воспользуемся </a:t>
            </a:r>
            <a:r>
              <a:rPr lang="ru-RU" sz="1800" b="1" i="1" dirty="0"/>
              <a:t>жёлтой</a:t>
            </a:r>
            <a:r>
              <a:rPr lang="ru-RU" sz="1800" dirty="0"/>
              <a:t> шляпой. Обсудим </a:t>
            </a:r>
            <a:r>
              <a:rPr lang="ru-RU" sz="1800" b="1" u="sng" dirty="0"/>
              <a:t>преимущества</a:t>
            </a:r>
            <a:r>
              <a:rPr lang="ru-RU" sz="1800" dirty="0"/>
              <a:t> его выбора.</a:t>
            </a:r>
          </a:p>
          <a:p>
            <a:r>
              <a:rPr lang="ru-RU" sz="1800" dirty="0"/>
              <a:t>Вася понимал, чем ему грозит пропажа куклы, но он не стал отнимать её у Маруси. Почему? </a:t>
            </a:r>
            <a:r>
              <a:rPr lang="ru-RU" sz="1800" i="1" dirty="0"/>
              <a:t>Кукла была единственной радостью девочки, он не хотел огорчать её. Ребёнок болел, а с куклой Маруся оживилась, ей как будто стало лучше. Вася хотел порадовать и развеселить девочку, и ему это удалось.</a:t>
            </a:r>
          </a:p>
          <a:p>
            <a:r>
              <a:rPr lang="ru-RU" sz="1800" dirty="0"/>
              <a:t>Используем </a:t>
            </a:r>
            <a:r>
              <a:rPr lang="ru-RU" sz="1800" b="1" i="1" dirty="0"/>
              <a:t>красную</a:t>
            </a:r>
            <a:r>
              <a:rPr lang="ru-RU" sz="1800" dirty="0"/>
              <a:t> шляпу. Поделимся </a:t>
            </a:r>
            <a:r>
              <a:rPr lang="ru-RU" sz="1800" b="1" u="sng" dirty="0"/>
              <a:t>чувствами и эмоциями.</a:t>
            </a:r>
          </a:p>
          <a:p>
            <a:r>
              <a:rPr lang="ru-RU" sz="1800" dirty="0"/>
              <a:t>Как вы относитесь к поступку Васи? Оправдываете его или осуждаете?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16073056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>
          <a:extLst>
            <a:ext uri="{FF2B5EF4-FFF2-40B4-BE49-F238E27FC236}">
              <a16:creationId xmlns:a16="http://schemas.microsoft.com/office/drawing/2014/main" id="{22E8F5F4-2DDB-E7BE-3F1A-71B09BD28B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>
            <a:extLst>
              <a:ext uri="{FF2B5EF4-FFF2-40B4-BE49-F238E27FC236}">
                <a16:creationId xmlns:a16="http://schemas.microsoft.com/office/drawing/2014/main" id="{CE5A0D65-D4C0-2F89-23A5-D6B7A5824CB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33388" y="795867"/>
            <a:ext cx="7186612" cy="7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dirty="0"/>
              <a:t>Применение приема на уроке</a:t>
            </a:r>
            <a:endParaRPr dirty="0"/>
          </a:p>
        </p:txBody>
      </p:sp>
      <p:sp>
        <p:nvSpPr>
          <p:cNvPr id="119" name="Google Shape;119;p4">
            <a:extLst>
              <a:ext uri="{FF2B5EF4-FFF2-40B4-BE49-F238E27FC236}">
                <a16:creationId xmlns:a16="http://schemas.microsoft.com/office/drawing/2014/main" id="{87B45E75-4B62-ABDB-7DE4-57BF6C998BF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52400" y="1557867"/>
            <a:ext cx="11963399" cy="46058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20000"/>
          </a:bodyPr>
          <a:lstStyle/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600" i="1" dirty="0"/>
              <a:t>Шляпы используются на уроке неоднократно. Иногда мы несколько раз используем одну и ту же шляпу (на данном уроке это были черная (минусы) и синяя (анализ). 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sz="2600" i="1" dirty="0"/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600" i="1" dirty="0"/>
              <a:t>После чтения глав текста:</a:t>
            </a:r>
          </a:p>
          <a:p>
            <a:r>
              <a:rPr lang="ru-RU" sz="2200" b="1" dirty="0"/>
              <a:t>Используем синюю шляпу. Рассуждаем и анализируем.</a:t>
            </a:r>
            <a:endParaRPr lang="ru-RU" sz="2200" dirty="0"/>
          </a:p>
          <a:p>
            <a:r>
              <a:rPr lang="ru-RU" sz="2200" dirty="0"/>
              <a:t>Почему отец не стал ругать Васю и с этого момента в их отношениях что-то изменилось? Что изменилось? </a:t>
            </a:r>
            <a:r>
              <a:rPr lang="ru-RU" sz="2200" i="1" dirty="0"/>
              <a:t>Отец стал добрее, он узнал о добрых поступках сына. Судья понял, что мальчик нуждается в любви, заботе и внимании.</a:t>
            </a:r>
          </a:p>
          <a:p>
            <a:r>
              <a:rPr lang="ru-RU" sz="2200" dirty="0"/>
              <a:t> </a:t>
            </a:r>
          </a:p>
          <a:p>
            <a:r>
              <a:rPr lang="ru-RU" sz="2200" b="1" dirty="0"/>
              <a:t>Используем синюю шляпу. Рассуждаем и анализируем.</a:t>
            </a:r>
            <a:endParaRPr lang="ru-RU" sz="2200" dirty="0"/>
          </a:p>
          <a:p>
            <a:r>
              <a:rPr lang="ru-RU" sz="2200" dirty="0"/>
              <a:t>Какое же общество является дурным на самом деле: то, в котором живут обитатели старого замка, или то, которое сделало их нищими и бездомными? </a:t>
            </a:r>
            <a:r>
              <a:rPr lang="ru-RU" sz="2200" i="1" dirty="0"/>
              <a:t>Дурным является общество, в котором все думают лишь о своём благополучии, в обществе, где маленький ребёнок умирает от голода и холода, а взрослые не замечают этого. Люди равнодушны к чужому горю и чужим проблемам. </a:t>
            </a:r>
          </a:p>
          <a:p>
            <a:r>
              <a:rPr lang="ru-RU" sz="2200" i="1" dirty="0"/>
              <a:t>(формулировка вывода по всему изученному произведению)</a:t>
            </a:r>
          </a:p>
          <a:p>
            <a:r>
              <a:rPr lang="ru-RU" dirty="0"/>
              <a:t> 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sz="2000" i="1" dirty="0"/>
          </a:p>
        </p:txBody>
      </p:sp>
    </p:spTree>
    <p:extLst>
      <p:ext uri="{BB962C8B-B14F-4D97-AF65-F5344CB8AC3E}">
        <p14:creationId xmlns:p14="http://schemas.microsoft.com/office/powerpoint/2010/main" val="3993503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277663" y="1311300"/>
            <a:ext cx="11194670" cy="483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dirty="0"/>
              <a:t>Выводы. </a:t>
            </a:r>
            <a:r>
              <a:rPr lang="ru-RU" b="0" dirty="0"/>
              <a:t>Цели п</a:t>
            </a:r>
            <a:r>
              <a:rPr lang="ru-RU" b="0" u="sng" dirty="0"/>
              <a:t>олучилось</a:t>
            </a:r>
            <a:r>
              <a:rPr lang="ru-RU" b="0" dirty="0"/>
              <a:t> достичь. 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u="sng" dirty="0"/>
              <a:t>Плюсы</a:t>
            </a:r>
            <a:r>
              <a:rPr lang="ru-RU" b="0" dirty="0"/>
              <a:t> использования приема «Шесть шляп»:</a:t>
            </a:r>
          </a:p>
          <a:p>
            <a:pPr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AutoNum type="arabicPeriod"/>
            </a:pPr>
            <a:r>
              <a:rPr lang="ru-RU" b="0" dirty="0"/>
              <a:t>Глубокий анализ поступков героев.</a:t>
            </a:r>
          </a:p>
          <a:p>
            <a:pPr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AutoNum type="arabicPeriod"/>
            </a:pPr>
            <a:r>
              <a:rPr lang="ru-RU" b="0" dirty="0"/>
              <a:t>Развитие эмпатии (с помощью красной шляпы)</a:t>
            </a:r>
          </a:p>
          <a:p>
            <a:pPr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AutoNum type="arabicPeriod"/>
            </a:pPr>
            <a:r>
              <a:rPr lang="ru-RU" b="0" dirty="0"/>
              <a:t>Структурирование обсуждения.</a:t>
            </a:r>
          </a:p>
          <a:p>
            <a:pPr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AutoNum type="arabicPeriod"/>
            </a:pPr>
            <a:r>
              <a:rPr lang="ru-RU" b="0" dirty="0"/>
              <a:t>Вовлечение всех учеников.</a:t>
            </a:r>
          </a:p>
          <a:p>
            <a:pPr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AutoNum type="arabicPeriod"/>
            </a:pPr>
            <a:r>
              <a:rPr lang="ru-RU" b="0" dirty="0"/>
              <a:t>Визуальная наглядность. </a:t>
            </a:r>
          </a:p>
          <a:p>
            <a:pPr lvl="0" indent="-4572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AutoNum type="arabicPeriod"/>
            </a:pPr>
            <a:r>
              <a:rPr lang="ru-RU" b="0" dirty="0"/>
              <a:t>Повышение мотивации (снижение страха перед литературоведческим разбором). 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ru-RU" u="sng" dirty="0"/>
              <a:t>Минусы</a:t>
            </a:r>
            <a:r>
              <a:rPr lang="ru-RU" b="0" dirty="0"/>
              <a:t>: возрастные ограничения при работе со шляпами (не могут строго придерживать правил шляпы: в белой добавляют эмоции); временные затраты; технические сложности (с изображением шляп); сложности с черной шляпой. 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endParaRPr lang="ru-RU" b="0"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ru-RU" b="0" dirty="0"/>
              <a:t>Рекомендую прием к применению на уроках литературы!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093350" y="3651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/>
              <a:t>Краткое описание опыта</a:t>
            </a:r>
            <a:endParaRPr sz="3700" dirty="0"/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584199" y="1427692"/>
            <a:ext cx="11345333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b="1" dirty="0"/>
              <a:t>Цель: </a:t>
            </a:r>
            <a:r>
              <a:rPr lang="ru-RU" dirty="0"/>
              <a:t>обеспечение структурирования мыслительного процесса 5-классников, рассмотрение произведения комплексно 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b="1" dirty="0"/>
              <a:t>Задачи: 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dirty="0"/>
              <a:t>Метод решает комплекс задач (их 6 – по количеству шляп):</a:t>
            </a:r>
          </a:p>
          <a:p>
            <a:pPr marL="692150" lvl="0" indent="-5143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+mj-lt"/>
              <a:buAutoNum type="arabicPeriod"/>
            </a:pPr>
            <a:r>
              <a:rPr lang="ru-RU" dirty="0"/>
              <a:t>Сбор данных по вопросу</a:t>
            </a:r>
          </a:p>
          <a:p>
            <a:pPr marL="692150" lvl="0" indent="-5143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+mj-lt"/>
              <a:buAutoNum type="arabicPeriod"/>
            </a:pPr>
            <a:r>
              <a:rPr lang="ru-RU" dirty="0"/>
              <a:t>Открытое выражение эмоций и чувств и их фиксация</a:t>
            </a:r>
          </a:p>
          <a:p>
            <a:pPr marL="692150" lvl="0" indent="-5143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+mj-lt"/>
              <a:buAutoNum type="arabicPeriod"/>
            </a:pPr>
            <a:r>
              <a:rPr lang="ru-RU" dirty="0"/>
              <a:t>Оценка реалистичности идей с точки зрения этики, хода повествования</a:t>
            </a:r>
          </a:p>
          <a:p>
            <a:pPr marL="692150" lvl="0" indent="-5143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+mj-lt"/>
              <a:buAutoNum type="arabicPeriod"/>
            </a:pPr>
            <a:r>
              <a:rPr lang="ru-RU" dirty="0"/>
              <a:t>Оценка преимуществ</a:t>
            </a:r>
          </a:p>
          <a:p>
            <a:pPr marL="692150" lvl="0" indent="-5143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+mj-lt"/>
              <a:buAutoNum type="arabicPeriod"/>
            </a:pPr>
            <a:r>
              <a:rPr lang="ru-RU" dirty="0"/>
              <a:t>Генерация нестандартных подходов и решений</a:t>
            </a:r>
          </a:p>
          <a:p>
            <a:pPr marL="692150" lvl="0" indent="-5143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+mj-lt"/>
              <a:buAutoNum type="arabicPeriod"/>
            </a:pPr>
            <a:r>
              <a:rPr lang="ru-RU" dirty="0"/>
              <a:t>Постановка четкой цели обсуждения и соблюдение всех условий </a:t>
            </a: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/>
              <a:t>Теоретическое описание приема</a:t>
            </a:r>
            <a:endParaRPr sz="3700"/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263841" y="1259204"/>
            <a:ext cx="6484092" cy="5257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3200" dirty="0"/>
              <a:t>Полное название приема «</a:t>
            </a:r>
            <a:r>
              <a:rPr lang="ru-RU" sz="3200" b="1" i="1" dirty="0"/>
              <a:t>Шесть шляп мышления</a:t>
            </a:r>
            <a:r>
              <a:rPr lang="ru-RU" sz="3200" dirty="0"/>
              <a:t>». </a:t>
            </a:r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3200" dirty="0"/>
              <a:t>Автор метода – британский психолог </a:t>
            </a:r>
            <a:r>
              <a:rPr lang="ru-RU" sz="3200" b="1" dirty="0"/>
              <a:t>Эдвард де Боно </a:t>
            </a:r>
            <a:r>
              <a:rPr lang="ru-RU" sz="3200" dirty="0"/>
              <a:t>(1985). В педагогику этот прием пришел из психологии. </a:t>
            </a:r>
          </a:p>
          <a:p>
            <a:pPr marL="228600" lvl="0" indent="-5080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3200" dirty="0"/>
              <a:t>Метод позволяет рассмотреть любую проблему, идею или решение с шести разных сторон.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F4186B0-26F7-4546-2E34-05E59724C1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205" y="1125714"/>
            <a:ext cx="4084962" cy="49445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>
          <a:extLst>
            <a:ext uri="{FF2B5EF4-FFF2-40B4-BE49-F238E27FC236}">
              <a16:creationId xmlns:a16="http://schemas.microsoft.com/office/drawing/2014/main" id="{C9598652-DB3F-897D-C94D-10BCD0D89B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>
            <a:extLst>
              <a:ext uri="{FF2B5EF4-FFF2-40B4-BE49-F238E27FC236}">
                <a16:creationId xmlns:a16="http://schemas.microsoft.com/office/drawing/2014/main" id="{3B983A75-458C-C625-ED97-CEA192804A5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/>
              <a:t>Теоретическое описание приема</a:t>
            </a:r>
            <a:endParaRPr sz="3700"/>
          </a:p>
        </p:txBody>
      </p:sp>
      <p:sp>
        <p:nvSpPr>
          <p:cNvPr id="107" name="Google Shape;107;g3352f216e9d_0_0">
            <a:extLst>
              <a:ext uri="{FF2B5EF4-FFF2-40B4-BE49-F238E27FC236}">
                <a16:creationId xmlns:a16="http://schemas.microsoft.com/office/drawing/2014/main" id="{EF447238-2E27-6E3E-9C16-39C594CF4AD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70709" y="1125714"/>
            <a:ext cx="2834957" cy="484328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228600" lvl="0" indent="-508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dirty="0"/>
              <a:t>В психологии этот метод помогал принимать пациентам </a:t>
            </a:r>
            <a:r>
              <a:rPr lang="ru-RU" b="1" dirty="0"/>
              <a:t>нужное решение в важных вопросах</a:t>
            </a:r>
            <a:r>
              <a:rPr lang="ru-RU" dirty="0"/>
              <a:t>, пригождался в </a:t>
            </a:r>
            <a:r>
              <a:rPr lang="ru-RU" b="1" dirty="0"/>
              <a:t>ситуациях с сильным расхождением мнений</a:t>
            </a:r>
            <a:endParaRPr dirty="0"/>
          </a:p>
        </p:txBody>
      </p:sp>
      <p:pic>
        <p:nvPicPr>
          <p:cNvPr id="2052" name="Picture 4" descr="Picture background">
            <a:extLst>
              <a:ext uri="{FF2B5EF4-FFF2-40B4-BE49-F238E27FC236}">
                <a16:creationId xmlns:a16="http://schemas.microsoft.com/office/drawing/2014/main" id="{25F34589-5DAF-823A-9EE8-3528E4141E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5666" y="1125714"/>
            <a:ext cx="8846292" cy="49668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88633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247018" y="759425"/>
            <a:ext cx="9704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dirty="0"/>
              <a:t>Практическая значимость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02112"/>
              <a:buFont typeface="Calibri"/>
              <a:buNone/>
            </a:pPr>
            <a:r>
              <a:rPr lang="ru-RU" sz="2177" i="1" dirty="0"/>
              <a:t>(тема урока, класс, предмет, этап урока, на котором проведена апробация, возможные варианты применения)</a:t>
            </a:r>
            <a:endParaRPr sz="2177" i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D151E13-F1C3-86A7-1080-60A6E489CD2C}"/>
              </a:ext>
            </a:extLst>
          </p:cNvPr>
          <p:cNvSpPr txBox="1"/>
          <p:nvPr/>
        </p:nvSpPr>
        <p:spPr>
          <a:xfrm>
            <a:off x="247018" y="2511214"/>
            <a:ext cx="1144693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i="1" dirty="0">
                <a:latin typeface="+mn-lt"/>
              </a:rPr>
              <a:t>На уроках литературы в 5 классе этот прием прекрасно применим за счет своей яркости, наглядности и обеспечения игрового подхода.  </a:t>
            </a:r>
          </a:p>
          <a:p>
            <a:pPr algn="just"/>
            <a:r>
              <a:rPr lang="ru-RU" sz="2400" b="1" dirty="0">
                <a:latin typeface="+mn-lt"/>
              </a:rPr>
              <a:t>Тема урока</a:t>
            </a:r>
            <a:r>
              <a:rPr lang="ru-RU" sz="2400" dirty="0">
                <a:latin typeface="+mn-lt"/>
              </a:rPr>
              <a:t>: «Сочувствие главного героя в повести В.Г. Короленко «В дурном обществе»</a:t>
            </a:r>
          </a:p>
          <a:p>
            <a:pPr algn="just"/>
            <a:r>
              <a:rPr lang="ru-RU" sz="2400" b="1" dirty="0">
                <a:latin typeface="+mn-lt"/>
              </a:rPr>
              <a:t>Класс</a:t>
            </a:r>
            <a:r>
              <a:rPr lang="ru-RU" sz="2400" dirty="0">
                <a:latin typeface="+mn-lt"/>
              </a:rPr>
              <a:t>: 5 «Э» класс (экспериментальный, возраст детей – 10 лет)</a:t>
            </a:r>
          </a:p>
          <a:p>
            <a:pPr algn="just"/>
            <a:r>
              <a:rPr lang="ru-RU" sz="2400" b="1" dirty="0">
                <a:latin typeface="+mn-lt"/>
              </a:rPr>
              <a:t>Предмет</a:t>
            </a:r>
            <a:r>
              <a:rPr lang="ru-RU" sz="2400" dirty="0">
                <a:latin typeface="+mn-lt"/>
              </a:rPr>
              <a:t>: литература</a:t>
            </a:r>
          </a:p>
          <a:p>
            <a:pPr algn="just"/>
            <a:r>
              <a:rPr lang="ru-RU" sz="2400" b="1" dirty="0">
                <a:latin typeface="+mn-lt"/>
              </a:rPr>
              <a:t>Этап урока</a:t>
            </a:r>
            <a:r>
              <a:rPr lang="ru-RU" sz="2400" dirty="0">
                <a:latin typeface="+mn-lt"/>
              </a:rPr>
              <a:t>: актуализация знаний; включение в систему знаний и повторение. </a:t>
            </a:r>
            <a:r>
              <a:rPr lang="ru-RU" sz="2400" b="1" dirty="0">
                <a:latin typeface="+mn-lt"/>
              </a:rPr>
              <a:t>Возможный вариант применения</a:t>
            </a:r>
            <a:r>
              <a:rPr lang="ru-RU" sz="2400" dirty="0">
                <a:latin typeface="+mn-lt"/>
              </a:rPr>
              <a:t>: рефлексия учебной деятельности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2EBD0ED-E7DD-E400-6A52-89B2F3F5CB8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33197" y1="41086" x2="33197" y2="41086"/>
                        <a14:foregroundMark x1="37705" y1="41393" x2="37705" y2="41393"/>
                        <a14:foregroundMark x1="24863" y1="50410" x2="24863" y2="50410"/>
                        <a14:foregroundMark x1="16803" y1="59734" x2="16803" y2="59734"/>
                        <a14:foregroundMark x1="18716" y1="61373" x2="18716" y2="61373"/>
                        <a14:foregroundMark x1="18033" y1="60758" x2="18033" y2="60758"/>
                        <a14:foregroundMark x1="18033" y1="60758" x2="18033" y2="60758"/>
                        <a14:foregroundMark x1="20355" y1="60246" x2="20355" y2="60246"/>
                        <a14:foregroundMark x1="17213" y1="61475" x2="17213" y2="61475"/>
                        <a14:foregroundMark x1="56421" y1="86680" x2="56421" y2="86680"/>
                        <a14:foregroundMark x1="62568" y1="83811" x2="62978" y2="83811"/>
                        <a14:foregroundMark x1="50546" y1="88627" x2="50546" y2="88627"/>
                        <a14:foregroundMark x1="41257" y1="89242" x2="41257" y2="89242"/>
                        <a14:foregroundMark x1="48497" y1="89242" x2="48497" y2="89242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527050" y="-211667"/>
            <a:ext cx="5143500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50A758F-B9BA-D700-08CA-610B679FA7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backgroundMark x1="37158" y1="30225" x2="37158" y2="3022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37050" y="-1930400"/>
            <a:ext cx="5143500" cy="68580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94140F4-3352-46D9-753D-07B63F6B77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26139" y1="42616" x2="34836" y2="39959"/>
                        <a14:foregroundMark x1="34836" y1="39959" x2="39613" y2="33987"/>
                        <a14:foregroundMark x1="39912" y1="33796" x2="49317" y2="32889"/>
                        <a14:foregroundMark x1="49317" y1="32889" x2="57377" y2="42623"/>
                        <a14:foregroundMark x1="57377" y1="42623" x2="70355" y2="47541"/>
                        <a14:backgroundMark x1="17623" y1="46824" x2="54098" y2="23463"/>
                        <a14:backgroundMark x1="54098" y1="23463" x2="59290" y2="40061"/>
                        <a14:backgroundMark x1="59290" y1="40061" x2="71858" y2="4508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03800" y="1227666"/>
            <a:ext cx="5143500" cy="68580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9634D7F-BBD3-2B80-A038-815D6DB2142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backgroundMark x1="18443" y1="48668" x2="35246" y2="44570"/>
                        <a14:backgroundMark x1="35246" y1="44570" x2="46448" y2="35041"/>
                        <a14:backgroundMark x1="46448" y1="35041" x2="71038" y2="52049"/>
                        <a14:backgroundMark x1="43443" y1="36373" x2="52596" y2="39754"/>
                        <a14:backgroundMark x1="46175" y1="38525" x2="50000" y2="3913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75550" y="-668866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7605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97921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dirty="0"/>
              <a:t>Применение приема на уроке</a:t>
            </a:r>
            <a:endParaRPr dirty="0"/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297921" y="21590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i="1" dirty="0"/>
              <a:t>В течение урока предлагаю использовать прием, чтобы спрогнозировать действия героя и понять причины его поступка. 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i="1" dirty="0"/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b="1" i="1" dirty="0"/>
              <a:t>Начинаем с белой шляпы</a:t>
            </a:r>
            <a:r>
              <a:rPr lang="ru-RU" i="1" dirty="0"/>
              <a:t>. Вспомним все </a:t>
            </a:r>
            <a:r>
              <a:rPr lang="ru-RU" b="1" i="1" u="sng" dirty="0"/>
              <a:t>факты</a:t>
            </a:r>
            <a:r>
              <a:rPr lang="ru-RU" i="1" dirty="0"/>
              <a:t>. </a:t>
            </a:r>
          </a:p>
          <a:p>
            <a:pPr marL="285750" lvl="0" indent="-28575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ru-RU" i="1" dirty="0"/>
              <a:t>Что нам известно о герое?</a:t>
            </a:r>
          </a:p>
          <a:p>
            <a:pPr marL="285750" lvl="0" indent="-28575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ru-RU" i="1" dirty="0"/>
              <a:t>Почему Вася убегает из дома?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endParaRPr lang="ru-RU" i="1" dirty="0"/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ru-RU" i="1" dirty="0"/>
              <a:t>Мы применяли </a:t>
            </a:r>
            <a:r>
              <a:rPr lang="ru-RU" b="1" i="1" dirty="0"/>
              <a:t>усложненный вариант белой шляпы</a:t>
            </a:r>
            <a:r>
              <a:rPr lang="ru-RU" i="1" dirty="0"/>
              <a:t>. 3 человека оценивали развернутые ответы детей с помощью карточек «правда/ложь». 5 человек активно работали при ответе на вопросы. </a:t>
            </a:r>
            <a:endParaRPr i="1" dirty="0"/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D76460BA-2CC7-A497-E213-0CBAF9C5D784}"/>
              </a:ext>
            </a:extLst>
          </p:cNvPr>
          <p:cNvPicPr>
            <a:picLocks noGrp="1" noChangeAspect="1" noChangeArrowheads="1"/>
          </p:cNvPicPr>
          <p:nvPr>
            <p:ph type="pic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61" b="7361"/>
          <a:stretch>
            <a:fillRect/>
          </a:stretch>
        </p:blipFill>
        <p:spPr bwMode="auto">
          <a:xfrm>
            <a:off x="5105400" y="1207224"/>
            <a:ext cx="6309254" cy="53221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>
          <a:extLst>
            <a:ext uri="{FF2B5EF4-FFF2-40B4-BE49-F238E27FC236}">
              <a16:creationId xmlns:a16="http://schemas.microsoft.com/office/drawing/2014/main" id="{9D55398E-149D-D773-E993-F1B6B2EE20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>
            <a:extLst>
              <a:ext uri="{FF2B5EF4-FFF2-40B4-BE49-F238E27FC236}">
                <a16:creationId xmlns:a16="http://schemas.microsoft.com/office/drawing/2014/main" id="{2387000D-2094-7BD3-8E37-5E86A8C97D0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97921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dirty="0"/>
              <a:t>Применение приема на уроке</a:t>
            </a:r>
            <a:endParaRPr dirty="0"/>
          </a:p>
        </p:txBody>
      </p:sp>
      <p:sp>
        <p:nvSpPr>
          <p:cNvPr id="119" name="Google Shape;119;p4">
            <a:extLst>
              <a:ext uri="{FF2B5EF4-FFF2-40B4-BE49-F238E27FC236}">
                <a16:creationId xmlns:a16="http://schemas.microsoft.com/office/drawing/2014/main" id="{7F599E52-3A21-8D2C-7925-A09010AC44D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97921" y="21590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i="1" dirty="0"/>
              <a:t>Используем </a:t>
            </a:r>
            <a:r>
              <a:rPr lang="ru-RU" b="1" i="1" dirty="0"/>
              <a:t>синюю</a:t>
            </a:r>
            <a:r>
              <a:rPr lang="ru-RU" i="1" dirty="0"/>
              <a:t> шляпу: </a:t>
            </a:r>
            <a:r>
              <a:rPr lang="ru-RU" b="1" i="1" u="sng" dirty="0"/>
              <a:t>рассуждаем и анализируем</a:t>
            </a:r>
            <a:r>
              <a:rPr lang="ru-RU" i="1" dirty="0"/>
              <a:t>. 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i="1" dirty="0"/>
              <a:t>Как изменилась жизнь мальчика после знакомства с </a:t>
            </a:r>
            <a:r>
              <a:rPr lang="ru-RU" i="1" dirty="0" err="1"/>
              <a:t>Валеком</a:t>
            </a:r>
            <a:r>
              <a:rPr lang="ru-RU" i="1" dirty="0"/>
              <a:t> и Марусей? 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i="1" dirty="0"/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i="1" dirty="0"/>
              <a:t>Используем шляпу после прочтения одной из глав на уроке: 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i="1" dirty="0"/>
              <a:t>Почему Вася попросил куклу у своей сестры?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i="1" dirty="0"/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i="1" dirty="0"/>
              <a:t>Здесь также применяем карточки «да/нет». Использование шляп помогает ребятам быстро переключиться с форм мыслительной деятельности в игровой форме. 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224CE85B-B47E-B97C-615C-D8D7D5EEA45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6" t="44197" r="59983" b="2840"/>
          <a:stretch>
            <a:fillRect/>
          </a:stretch>
        </p:blipFill>
        <p:spPr bwMode="auto">
          <a:xfrm>
            <a:off x="4698999" y="842515"/>
            <a:ext cx="4893733" cy="53667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875482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>
          <a:extLst>
            <a:ext uri="{FF2B5EF4-FFF2-40B4-BE49-F238E27FC236}">
              <a16:creationId xmlns:a16="http://schemas.microsoft.com/office/drawing/2014/main" id="{4C032700-0B48-C3D2-F88D-0041D7FB08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>
            <a:extLst>
              <a:ext uri="{FF2B5EF4-FFF2-40B4-BE49-F238E27FC236}">
                <a16:creationId xmlns:a16="http://schemas.microsoft.com/office/drawing/2014/main" id="{D483C231-B53B-9943-DB1A-3493FE2F79E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97921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dirty="0"/>
              <a:t>Применение приема на уроке</a:t>
            </a:r>
            <a:endParaRPr dirty="0"/>
          </a:p>
        </p:txBody>
      </p:sp>
      <p:sp>
        <p:nvSpPr>
          <p:cNvPr id="119" name="Google Shape;119;p4">
            <a:extLst>
              <a:ext uri="{FF2B5EF4-FFF2-40B4-BE49-F238E27FC236}">
                <a16:creationId xmlns:a16="http://schemas.microsoft.com/office/drawing/2014/main" id="{6C72254F-6413-C700-FF2A-BA64BD6C782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97921" y="2159000"/>
            <a:ext cx="5256212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2000" i="1" dirty="0"/>
              <a:t>Возьмем </a:t>
            </a:r>
            <a:r>
              <a:rPr lang="ru-RU" sz="2000" b="1" i="1" dirty="0"/>
              <a:t>зеленую</a:t>
            </a:r>
            <a:r>
              <a:rPr lang="ru-RU" sz="2000" i="1" dirty="0"/>
              <a:t> шляпу. Ищем </a:t>
            </a:r>
            <a:r>
              <a:rPr lang="ru-RU" sz="2000" b="1" i="1" u="sng" dirty="0"/>
              <a:t>альтернативу</a:t>
            </a:r>
            <a:r>
              <a:rPr lang="ru-RU" sz="2000" i="1" dirty="0"/>
              <a:t>.</a:t>
            </a:r>
          </a:p>
          <a:p>
            <a:r>
              <a:rPr lang="ru-RU" sz="2000" dirty="0"/>
              <a:t>Игрушками Вася хотел спасти Марусю.</a:t>
            </a:r>
          </a:p>
          <a:p>
            <a:r>
              <a:rPr lang="ru-RU" sz="2000" b="1" i="1" dirty="0"/>
              <a:t>Как ещё ей мог бы помочь мальчик?</a:t>
            </a:r>
            <a:r>
              <a:rPr lang="ru-RU" sz="2000" dirty="0"/>
              <a:t> Возможно, герой мог бы принести какое-то лекарство, рассказать об ужасном состоянии девочки отцу. Но тогда бы Вася нарушил обещание, которое дал </a:t>
            </a:r>
            <a:r>
              <a:rPr lang="ru-RU" sz="2000" dirty="0" err="1"/>
              <a:t>Тыбурцию</a:t>
            </a:r>
            <a:r>
              <a:rPr lang="ru-RU" sz="2000" dirty="0"/>
              <a:t> и </a:t>
            </a:r>
            <a:r>
              <a:rPr lang="ru-RU" sz="2000" dirty="0" err="1"/>
              <a:t>Валеку</a:t>
            </a:r>
            <a:r>
              <a:rPr lang="ru-RU" sz="2000" dirty="0"/>
              <a:t>. Ещё Вася мог бы и дальше приносить Марусе свои игрушки или попросить у Сони менее заметную игрушку, пропажу которой обнаружили бы не так быстро.</a:t>
            </a:r>
          </a:p>
          <a:p>
            <a:pPr marL="0" lvl="0" indent="0" algn="just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lang="ru-RU" i="1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FC9B5BC-99EC-49B7-E807-2F8D2DE039A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972"/>
          <a:stretch>
            <a:fillRect/>
          </a:stretch>
        </p:blipFill>
        <p:spPr>
          <a:xfrm>
            <a:off x="5901267" y="1176868"/>
            <a:ext cx="5256213" cy="43307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48B6BF2-AF7B-5C73-7DF5-32B40F162BB8}"/>
              </a:ext>
            </a:extLst>
          </p:cNvPr>
          <p:cNvSpPr txBox="1"/>
          <p:nvPr/>
        </p:nvSpPr>
        <p:spPr>
          <a:xfrm>
            <a:off x="6451600" y="5623455"/>
            <a:ext cx="4334933" cy="307777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Этап работы над созданием шляп </a:t>
            </a:r>
          </a:p>
        </p:txBody>
      </p:sp>
    </p:spTree>
    <p:extLst>
      <p:ext uri="{BB962C8B-B14F-4D97-AF65-F5344CB8AC3E}">
        <p14:creationId xmlns:p14="http://schemas.microsoft.com/office/powerpoint/2010/main" val="4291821886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1000</Words>
  <Application>Microsoft Office PowerPoint</Application>
  <PresentationFormat>Широкоэкранный</PresentationFormat>
  <Paragraphs>85</Paragraphs>
  <Slides>13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6" baseType="lpstr">
      <vt:lpstr>Arial</vt:lpstr>
      <vt:lpstr>Calibri</vt:lpstr>
      <vt:lpstr>1_Тема Office</vt:lpstr>
      <vt:lpstr>Презентация PowerPoint</vt:lpstr>
      <vt:lpstr>Краткое описание опыта</vt:lpstr>
      <vt:lpstr>Теоретическое описание приема</vt:lpstr>
      <vt:lpstr>Теоретическое описание приема</vt:lpstr>
      <vt:lpstr> Практическая значимость (тема урока, класс, предмет, этап урока, на котором проведена апробация, возможные варианты применения)</vt:lpstr>
      <vt:lpstr>Презентация PowerPoint</vt:lpstr>
      <vt:lpstr>Применение приема на уроке</vt:lpstr>
      <vt:lpstr>Применение приема на уроке</vt:lpstr>
      <vt:lpstr>Применение приема на уроке</vt:lpstr>
      <vt:lpstr>Применение приема на уроке</vt:lpstr>
      <vt:lpstr>Применение приема на уроке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User</dc:creator>
  <cp:lastModifiedBy>Alina</cp:lastModifiedBy>
  <cp:revision>2</cp:revision>
  <dcterms:created xsi:type="dcterms:W3CDTF">2024-01-14T08:39:34Z</dcterms:created>
  <dcterms:modified xsi:type="dcterms:W3CDTF">2026-03-24T19:18:30Z</dcterms:modified>
</cp:coreProperties>
</file>