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70" r:id="rId3"/>
    <p:sldId id="257" r:id="rId4"/>
    <p:sldId id="258" r:id="rId5"/>
    <p:sldId id="264" r:id="rId6"/>
    <p:sldId id="266" r:id="rId7"/>
    <p:sldId id="259" r:id="rId8"/>
    <p:sldId id="260" r:id="rId9"/>
    <p:sldId id="268" r:id="rId10"/>
    <p:sldId id="267" r:id="rId11"/>
    <p:sldId id="269" r:id="rId12"/>
    <p:sldId id="261" r:id="rId13"/>
    <p:sldId id="262" r:id="rId1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6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5F3F"/>
    <a:srgbClr val="796BC0"/>
    <a:srgbClr val="7D59CF"/>
    <a:srgbClr val="B4B8D0"/>
    <a:srgbClr val="E5E6EF"/>
    <a:srgbClr val="373C59"/>
    <a:srgbClr val="5C4B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99" autoAdjust="0"/>
  </p:normalViewPr>
  <p:slideViewPr>
    <p:cSldViewPr snapToGrid="0">
      <p:cViewPr varScale="1">
        <p:scale>
          <a:sx n="103" d="100"/>
          <a:sy n="103" d="100"/>
        </p:scale>
        <p:origin x="3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customschemas.google.com/relationships/presentationmetadata" Target="meta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>
          <a:extLst>
            <a:ext uri="{FF2B5EF4-FFF2-40B4-BE49-F238E27FC236}">
              <a16:creationId xmlns:a16="http://schemas.microsoft.com/office/drawing/2014/main" id="{FF3BAFB4-7F42-1443-E70D-236F8408A3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>
            <a:extLst>
              <a:ext uri="{FF2B5EF4-FFF2-40B4-BE49-F238E27FC236}">
                <a16:creationId xmlns:a16="http://schemas.microsoft.com/office/drawing/2014/main" id="{69DBE5CC-BC8D-94D0-3A6D-D556D868659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>
            <a:extLst>
              <a:ext uri="{FF2B5EF4-FFF2-40B4-BE49-F238E27FC236}">
                <a16:creationId xmlns:a16="http://schemas.microsoft.com/office/drawing/2014/main" id="{99573EA5-D07A-8B33-D0FE-132E293782B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36168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>
          <a:extLst>
            <a:ext uri="{FF2B5EF4-FFF2-40B4-BE49-F238E27FC236}">
              <a16:creationId xmlns:a16="http://schemas.microsoft.com/office/drawing/2014/main" id="{BD2C9654-4B2B-DB41-AC3F-31961590B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>
            <a:extLst>
              <a:ext uri="{FF2B5EF4-FFF2-40B4-BE49-F238E27FC236}">
                <a16:creationId xmlns:a16="http://schemas.microsoft.com/office/drawing/2014/main" id="{2822C952-4DB8-B987-84F7-795D7E69BFA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>
            <a:extLst>
              <a:ext uri="{FF2B5EF4-FFF2-40B4-BE49-F238E27FC236}">
                <a16:creationId xmlns:a16="http://schemas.microsoft.com/office/drawing/2014/main" id="{B8FCE673-8773-33B3-BE23-DED875DFF6F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47031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>
          <a:extLst>
            <a:ext uri="{FF2B5EF4-FFF2-40B4-BE49-F238E27FC236}">
              <a16:creationId xmlns:a16="http://schemas.microsoft.com/office/drawing/2014/main" id="{C1C34604-E943-1982-F38A-4FBBAC120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>
            <a:extLst>
              <a:ext uri="{FF2B5EF4-FFF2-40B4-BE49-F238E27FC236}">
                <a16:creationId xmlns:a16="http://schemas.microsoft.com/office/drawing/2014/main" id="{3F490BEE-4650-0A15-5C84-3995689C9EB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>
            <a:extLst>
              <a:ext uri="{FF2B5EF4-FFF2-40B4-BE49-F238E27FC236}">
                <a16:creationId xmlns:a16="http://schemas.microsoft.com/office/drawing/2014/main" id="{F1928E49-5C22-0693-B47A-BFDB25D0B61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043385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382600"/>
            <a:ext cx="7938900" cy="1661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ru-RU" sz="40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«Приёмы смыслового чтения»</a:t>
            </a:r>
            <a:endParaRPr sz="40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25" y="482532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Краснова Елизавета Николаевна</a:t>
            </a: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английского языка, МОУ «Бородино», городской округ Подольск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>
          <a:extLst>
            <a:ext uri="{FF2B5EF4-FFF2-40B4-BE49-F238E27FC236}">
              <a16:creationId xmlns:a16="http://schemas.microsoft.com/office/drawing/2014/main" id="{CE2D7242-A125-16A8-F4A7-FDC7DD44B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>
            <a:extLst>
              <a:ext uri="{FF2B5EF4-FFF2-40B4-BE49-F238E27FC236}">
                <a16:creationId xmlns:a16="http://schemas.microsoft.com/office/drawing/2014/main" id="{A55E8A31-A38B-DE9D-BBBF-4A78C376590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657840" y="290910"/>
            <a:ext cx="6373812" cy="63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b="1" dirty="0"/>
              <a:t>Приём «Чтение с карандашом»</a:t>
            </a:r>
            <a:endParaRPr b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6AFE6EF-D6EF-0841-F431-27EA2D1A6A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93" y="3525103"/>
            <a:ext cx="2893355" cy="2444271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776B250B-B49B-D9D0-EBCF-D0214BA626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060" y="2057400"/>
            <a:ext cx="5597047" cy="3970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4DBB58-BFB8-D141-A765-97A65420626F}"/>
              </a:ext>
            </a:extLst>
          </p:cNvPr>
          <p:cNvSpPr txBox="1"/>
          <p:nvPr/>
        </p:nvSpPr>
        <p:spPr>
          <a:xfrm>
            <a:off x="115893" y="1167594"/>
            <a:ext cx="64232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После учащиеся приступили к чтению текста, проверяя свои предположения и делая маркировку непосредственно на полях.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E3FB2-85AE-D157-671D-C99887043560}"/>
              </a:ext>
            </a:extLst>
          </p:cNvPr>
          <p:cNvSpPr txBox="1"/>
          <p:nvPr/>
        </p:nvSpPr>
        <p:spPr>
          <a:xfrm>
            <a:off x="115893" y="2138176"/>
            <a:ext cx="6147254" cy="12388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</a:pP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Учащиеся сравнили свои прогнозы с отметками в тексте. В парах обсудили, где ошиблись и что узнали нового. Затем фронтально разобрали утверждения и обсудили вопросы.</a:t>
            </a:r>
          </a:p>
          <a:p>
            <a:pPr>
              <a:spcBef>
                <a:spcPts val="300"/>
              </a:spcBef>
            </a:pPr>
            <a:endParaRPr lang="ru-RU" sz="1800" b="0" i="0" dirty="0">
              <a:solidFill>
                <a:srgbClr val="0F1115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E0FCFA1B-E706-B4CD-E584-4E398963AF1C}"/>
              </a:ext>
            </a:extLst>
          </p:cNvPr>
          <p:cNvCxnSpPr>
            <a:cxnSpLocks/>
          </p:cNvCxnSpPr>
          <p:nvPr/>
        </p:nvCxnSpPr>
        <p:spPr>
          <a:xfrm>
            <a:off x="5455839" y="4765775"/>
            <a:ext cx="807308" cy="0"/>
          </a:xfrm>
          <a:prstGeom prst="straightConnector1">
            <a:avLst/>
          </a:prstGeom>
          <a:ln w="76200">
            <a:solidFill>
              <a:srgbClr val="7D59CF"/>
            </a:solidFill>
            <a:headEnd type="none" w="med" len="med"/>
            <a:tailEnd type="arrow" w="med" len="med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F6EAEF87-8EB8-3E07-E746-47DDF54B900D}"/>
              </a:ext>
            </a:extLst>
          </p:cNvPr>
          <p:cNvSpPr txBox="1"/>
          <p:nvPr/>
        </p:nvSpPr>
        <p:spPr>
          <a:xfrm>
            <a:off x="3009248" y="3571315"/>
            <a:ext cx="20817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Информация уже известна.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67AAEA-FD82-C5B0-7E09-79C4677ECAFA}"/>
              </a:ext>
            </a:extLst>
          </p:cNvPr>
          <p:cNvSpPr txBox="1"/>
          <p:nvPr/>
        </p:nvSpPr>
        <p:spPr>
          <a:xfrm>
            <a:off x="3009248" y="4291938"/>
            <a:ext cx="20817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  <a:buNone/>
            </a:pPr>
            <a:r>
              <a:rPr lang="ru-RU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Новая информация.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1E9BF0-79A5-FD3C-0C0F-2839A77D7E2D}"/>
              </a:ext>
            </a:extLst>
          </p:cNvPr>
          <p:cNvSpPr txBox="1"/>
          <p:nvPr/>
        </p:nvSpPr>
        <p:spPr>
          <a:xfrm>
            <a:off x="3040511" y="4973586"/>
            <a:ext cx="62370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Думал иначе.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FFBF562-D0ED-3089-52AB-704664825B62}"/>
              </a:ext>
            </a:extLst>
          </p:cNvPr>
          <p:cNvSpPr txBox="1"/>
          <p:nvPr/>
        </p:nvSpPr>
        <p:spPr>
          <a:xfrm>
            <a:off x="3021605" y="5398018"/>
            <a:ext cx="299576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Информация непонятна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интересно обсудить.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446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BA9FDB-ECC6-D9B4-CFAF-D1FAC2967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9881" y="318787"/>
            <a:ext cx="3932237" cy="735225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Как улучшить?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A6113FF-ACD8-2235-9339-BAFC8F85FA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53314" y="1729067"/>
            <a:ext cx="11621529" cy="4074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285750">
              <a:buFont typeface="Arial" panose="020B0604020202020204" pitchFamily="34" charset="0"/>
              <a:buChar char="•"/>
            </a:pPr>
            <a:r>
              <a:rPr lang="ru-RU" sz="2000" dirty="0"/>
              <a:t>Добавить фиксацию гипотез в тетради/таблицы/карточки. После чтения вернуться к записям и сравнить, чтобы сделать </a:t>
            </a:r>
            <a:r>
              <a:rPr lang="ru-RU" sz="2000" b="1" dirty="0"/>
              <a:t>процесс верификации видимым</a:t>
            </a:r>
            <a:r>
              <a:rPr lang="ru-RU" sz="2000" dirty="0"/>
              <a:t>.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ru-RU" sz="2000" dirty="0"/>
              <a:t>Варьировать формы работы: индивидуально, в парах, в группах.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ru-RU" sz="2000" dirty="0"/>
              <a:t>Добавить условие: в процессе чтения обязательно использовать каждый из значков хотя бы один раз. 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ru-RU" sz="2000" dirty="0"/>
              <a:t>Адаптировать приём под различные цели уроков. </a:t>
            </a:r>
            <a:r>
              <a:rPr lang="ru-RU" sz="1800" dirty="0"/>
              <a:t> </a:t>
            </a:r>
            <a:r>
              <a:rPr lang="ru-RU" sz="2000" dirty="0"/>
              <a:t>Вместо свободной маркировки можно ставить перед учениками конкретные задачи: например, найти и подчеркнуть в тексте три новых факта, выделить два наиболее интересных факта, а после чтения сформулировать один вопрос, ответ на который не содержится в тексте, но остался у ученика. Такое целеполагание развивает избирательность чтения, критическое мышление и исследовательский интерес.</a:t>
            </a:r>
          </a:p>
          <a:p>
            <a:endParaRPr lang="ru-RU" dirty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40544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314732" y="1651110"/>
            <a:ext cx="11238835" cy="460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ru-RU" b="0" dirty="0"/>
              <a:t>Сочетание приёмов «Верю - не верю» и «Чтение с карандашом» создаёт целостную технологию работы с текстом: от прогноза через анализ к выводу.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ru-RU" b="0" dirty="0"/>
              <a:t>Чтение становится активной исследовательской деятельностью, а не пассивным восприятием.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ru-RU" b="0" dirty="0"/>
              <a:t>Повышается мотивация благодаря личностной значимости каждого утверждения.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ru-RU" b="0" dirty="0"/>
              <a:t>Углубляется понимание через когнитивный конфликт между прогнозом и текстом.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ru-RU" b="0" dirty="0"/>
              <a:t>Обеспечивается осознанное усвоение материала и развитие метапредметных умений: работы с информацией и рефлексии.</a:t>
            </a:r>
          </a:p>
          <a:p>
            <a:br>
              <a:rPr lang="ru-RU" dirty="0"/>
            </a:br>
            <a:endParaRPr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69DDFA-5381-3C3F-4C3A-BAEC1AED2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5706" y="143586"/>
            <a:ext cx="2860588" cy="1192427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Выводы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 dirty="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4B83CC1-D470-B14B-560D-05C175FD54A3}"/>
              </a:ext>
            </a:extLst>
          </p:cNvPr>
          <p:cNvSpPr txBox="1"/>
          <p:nvPr/>
        </p:nvSpPr>
        <p:spPr>
          <a:xfrm>
            <a:off x="780782" y="1360212"/>
            <a:ext cx="1042383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>
                <a:latin typeface="+mn-lt"/>
              </a:rPr>
              <a:t>На уроке английского языка в 8 классе при работе с информационным текстом были использованы два взаимосвязанных приёма технологии РКМЧП:</a:t>
            </a:r>
            <a:br>
              <a:rPr lang="ru-RU" sz="2400" dirty="0">
                <a:latin typeface="+mn-lt"/>
              </a:rPr>
            </a:br>
            <a:r>
              <a:rPr lang="ru-RU" sz="2400" dirty="0">
                <a:latin typeface="+mn-lt"/>
              </a:rPr>
              <a:t>• </a:t>
            </a:r>
            <a:r>
              <a:rPr lang="ru-RU" sz="2400" b="1" dirty="0">
                <a:latin typeface="+mn-lt"/>
              </a:rPr>
              <a:t>«Верю — не верю» </a:t>
            </a:r>
            <a:r>
              <a:rPr lang="ru-RU" sz="2400" dirty="0">
                <a:latin typeface="+mn-lt"/>
              </a:rPr>
              <a:t>(</a:t>
            </a:r>
            <a:r>
              <a:rPr lang="ru-RU" sz="2400" dirty="0" err="1">
                <a:latin typeface="+mn-lt"/>
              </a:rPr>
              <a:t>предтекстовый</a:t>
            </a:r>
            <a:r>
              <a:rPr lang="ru-RU" sz="2400" dirty="0">
                <a:latin typeface="+mn-lt"/>
              </a:rPr>
              <a:t> этап)</a:t>
            </a:r>
            <a:br>
              <a:rPr lang="ru-RU" sz="2400" dirty="0">
                <a:latin typeface="+mn-lt"/>
              </a:rPr>
            </a:br>
            <a:r>
              <a:rPr lang="ru-RU" sz="2400" dirty="0">
                <a:latin typeface="+mn-lt"/>
              </a:rPr>
              <a:t>• </a:t>
            </a:r>
            <a:r>
              <a:rPr lang="ru-RU" sz="2400" b="1" dirty="0">
                <a:latin typeface="+mn-lt"/>
              </a:rPr>
              <a:t>«Чтение с карандашом» </a:t>
            </a:r>
            <a:r>
              <a:rPr lang="ru-RU" sz="2400" dirty="0">
                <a:latin typeface="+mn-lt"/>
              </a:rPr>
              <a:t>(текстовый этап)</a:t>
            </a:r>
          </a:p>
          <a:p>
            <a:pPr>
              <a:buNone/>
            </a:pPr>
            <a:endParaRPr lang="ru-RU" sz="2400" dirty="0">
              <a:latin typeface="+mn-lt"/>
            </a:endParaRPr>
          </a:p>
          <a:p>
            <a:pPr>
              <a:buNone/>
            </a:pPr>
            <a:r>
              <a:rPr lang="ru-RU" sz="2400" dirty="0">
                <a:latin typeface="+mn-lt"/>
              </a:rPr>
              <a:t>Использование двух приёмов вместе обеспечивает:</a:t>
            </a:r>
            <a:br>
              <a:rPr lang="ru-RU" sz="2400" dirty="0">
                <a:latin typeface="+mn-lt"/>
              </a:rPr>
            </a:br>
            <a:r>
              <a:rPr lang="ru-RU" sz="2400" dirty="0">
                <a:latin typeface="+mn-lt"/>
              </a:rPr>
              <a:t>• выдвижение гипотез и активизацию знаний (до чтения);</a:t>
            </a:r>
            <a:br>
              <a:rPr lang="ru-RU" sz="2400" dirty="0">
                <a:latin typeface="+mn-lt"/>
              </a:rPr>
            </a:br>
            <a:r>
              <a:rPr lang="ru-RU" sz="2400" dirty="0">
                <a:latin typeface="+mn-lt"/>
              </a:rPr>
              <a:t>• постановку цели чтения (что нужно проверить);</a:t>
            </a:r>
            <a:br>
              <a:rPr lang="ru-RU" sz="2400" dirty="0">
                <a:latin typeface="+mn-lt"/>
              </a:rPr>
            </a:br>
            <a:r>
              <a:rPr lang="ru-RU" sz="2400" dirty="0">
                <a:latin typeface="+mn-lt"/>
              </a:rPr>
              <a:t>• проверку и осмысление информации (в процессе чтения);</a:t>
            </a:r>
            <a:br>
              <a:rPr lang="ru-RU" sz="2400" dirty="0">
                <a:latin typeface="+mn-lt"/>
              </a:rPr>
            </a:br>
            <a:r>
              <a:rPr lang="ru-RU" sz="2400" dirty="0">
                <a:latin typeface="+mn-lt"/>
              </a:rPr>
              <a:t>• развитие критического мышления и аргументации (после чтения с опорой на текст).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D74B43-179D-C5C2-8EAC-0240592A31D1}"/>
              </a:ext>
            </a:extLst>
          </p:cNvPr>
          <p:cNvSpPr txBox="1"/>
          <p:nvPr/>
        </p:nvSpPr>
        <p:spPr>
          <a:xfrm>
            <a:off x="2706442" y="388698"/>
            <a:ext cx="67791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latin typeface="+mn-lt"/>
              </a:rPr>
              <a:t>Обоснование выбора приёмов</a:t>
            </a:r>
            <a:endParaRPr lang="ru-RU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2184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3575611" y="-62075"/>
            <a:ext cx="5040776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algn="ctr"/>
            <a:r>
              <a:rPr lang="ru-RU" sz="3200" b="1" dirty="0"/>
              <a:t>Приём «Верю – не верю»</a:t>
            </a:r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322872" y="1263625"/>
            <a:ext cx="11546255" cy="5223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/>
          <a:p>
            <a:pPr marL="228600" indent="-50800">
              <a:spcBef>
                <a:spcPts val="0"/>
              </a:spcBef>
              <a:buSzPts val="2800"/>
              <a:buNone/>
            </a:pPr>
            <a:r>
              <a:rPr lang="ru-RU" sz="3700" dirty="0"/>
              <a:t>Приём </a:t>
            </a:r>
            <a:r>
              <a:rPr lang="ru-RU" sz="3700" b="1" dirty="0"/>
              <a:t>«Верю - Не верю» </a:t>
            </a:r>
            <a:r>
              <a:rPr lang="ru-RU" sz="3700" dirty="0"/>
              <a:t>(True/</a:t>
            </a:r>
            <a:r>
              <a:rPr lang="ru-RU" sz="3700" dirty="0" err="1"/>
              <a:t>False</a:t>
            </a:r>
            <a:r>
              <a:rPr lang="ru-RU" sz="3700" dirty="0"/>
              <a:t> </a:t>
            </a:r>
            <a:r>
              <a:rPr lang="ru-RU" sz="3700" dirty="0" err="1"/>
              <a:t>Prediction</a:t>
            </a:r>
            <a:r>
              <a:rPr lang="ru-RU" sz="3700" dirty="0"/>
              <a:t>) основан на механизме антиципации (предвосхищения) и создания когнитивного конфликта.</a:t>
            </a:r>
            <a:endParaRPr lang="ru-RU" sz="3700" b="1" dirty="0"/>
          </a:p>
          <a:p>
            <a:pPr marL="228600" lvl="0" indent="-50800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endParaRPr lang="ru-RU" sz="3700" b="1" dirty="0"/>
          </a:p>
          <a:p>
            <a:pPr marL="228600" lvl="0" indent="-50800">
              <a:lnSpc>
                <a:spcPct val="120000"/>
              </a:lnSpc>
              <a:spcBef>
                <a:spcPts val="0"/>
              </a:spcBef>
              <a:buSzPts val="2800"/>
              <a:buNone/>
            </a:pPr>
            <a:r>
              <a:rPr lang="ru-RU" sz="3700" b="1" dirty="0"/>
              <a:t>Цель:  </a:t>
            </a:r>
          </a:p>
          <a:p>
            <a:pPr marL="749300" indent="-571500">
              <a:lnSpc>
                <a:spcPct val="120000"/>
              </a:lnSpc>
              <a:spcBef>
                <a:spcPts val="0"/>
              </a:spcBef>
              <a:buSzPts val="2800"/>
            </a:pPr>
            <a:r>
              <a:rPr lang="ru-RU" sz="3700" dirty="0"/>
              <a:t>Заинтересовать учащихся и активировать их фоновые знания перед чтением текста.</a:t>
            </a:r>
          </a:p>
          <a:p>
            <a:pPr marL="749300" indent="-571500">
              <a:spcBef>
                <a:spcPts val="0"/>
              </a:spcBef>
              <a:buSzPts val="2800"/>
            </a:pPr>
            <a:endParaRPr lang="ru-RU" sz="3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7800" indent="0">
              <a:spcBef>
                <a:spcPts val="0"/>
              </a:spcBef>
              <a:buSzPts val="2800"/>
              <a:buNone/>
            </a:pPr>
            <a:r>
              <a:rPr lang="ru-RU" sz="3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Задачи:</a:t>
            </a:r>
          </a:p>
          <a:p>
            <a:pPr marL="749300" indent="-571500">
              <a:spcBef>
                <a:spcPts val="0"/>
              </a:spcBef>
              <a:buSzPct val="100000"/>
            </a:pPr>
            <a:r>
              <a:rPr lang="ru-RU" sz="3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Обучающая:</a:t>
            </a:r>
            <a:r>
              <a:rPr lang="ru-RU" sz="3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формировать умения прогнозировать содержание текста, извлекать и соотносить информацию с предложенными утверждениями.</a:t>
            </a:r>
          </a:p>
          <a:p>
            <a:pPr marL="749300" indent="-571500">
              <a:spcBef>
                <a:spcPts val="0"/>
              </a:spcBef>
              <a:buSzPts val="2800"/>
            </a:pPr>
            <a:r>
              <a:rPr lang="ru-RU" sz="3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Развивающая:</a:t>
            </a:r>
            <a:r>
              <a:rPr lang="ru-RU" sz="3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развивать навыки антиципации (прогнозирования), а также познавательные, регулятивные и коммуникативные УУД: анализ, выдвижение гипотез, аргументацию и проверку предположений.</a:t>
            </a:r>
          </a:p>
          <a:p>
            <a:pPr marL="749300" indent="-571500">
              <a:spcBef>
                <a:spcPts val="0"/>
              </a:spcBef>
              <a:buSzPts val="2800"/>
            </a:pPr>
            <a:r>
              <a:rPr lang="ru-RU" sz="37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Воспитательная:</a:t>
            </a:r>
            <a:r>
              <a:rPr lang="ru-RU" sz="37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формировать уважительное отношение к культурному наследию и культуру работы с текстовой информацией.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sz="2000"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lang="ru-RU" sz="2600" dirty="0"/>
          </a:p>
          <a:p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03470" y="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200" b="1" dirty="0"/>
              <a:t>Теоретическое описание приёма</a:t>
            </a:r>
            <a:endParaRPr sz="3200" b="1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105914" y="1391418"/>
            <a:ext cx="1181197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buSzPct val="100000"/>
            </a:pPr>
            <a:r>
              <a:rPr lang="ru-RU" b="1" dirty="0"/>
              <a:t>Основная идея:</a:t>
            </a:r>
            <a:r>
              <a:rPr lang="ru-RU" dirty="0"/>
              <a:t> учащимся предлагается несколько утверждений по теме предстоящего текста, которые они должны оценить как </a:t>
            </a:r>
            <a:r>
              <a:rPr lang="ru-RU" b="1" dirty="0"/>
              <a:t>истинные</a:t>
            </a:r>
            <a:r>
              <a:rPr lang="ru-RU" dirty="0"/>
              <a:t> или </a:t>
            </a:r>
            <a:r>
              <a:rPr lang="ru-RU" b="1" dirty="0"/>
              <a:t>ложные</a:t>
            </a:r>
            <a:r>
              <a:rPr lang="ru-RU" dirty="0"/>
              <a:t>, опираясь на имеющиеся знания, интуицию или логику. После этого происходит чтение текста, в ходе которого ученики проверяют свои первоначальные гипотезы и корректируют их при необходимости.</a:t>
            </a:r>
          </a:p>
          <a:p>
            <a:pPr>
              <a:buSzPct val="100000"/>
            </a:pPr>
            <a:r>
              <a:rPr lang="ru-RU" b="1" dirty="0"/>
              <a:t>Ключевая характеристика приёма</a:t>
            </a:r>
            <a:r>
              <a:rPr lang="ru-RU" dirty="0"/>
              <a:t> - создание </a:t>
            </a:r>
            <a:r>
              <a:rPr lang="ru-RU" b="1" dirty="0"/>
              <a:t>проблемной ситуации (когнитивного конфликта)</a:t>
            </a:r>
            <a:r>
              <a:rPr lang="ru-RU" dirty="0"/>
              <a:t>. Когда мнения учеников расходятся или</a:t>
            </a:r>
            <a:r>
              <a:rPr lang="ru-RU" altLang="ja-JP" dirty="0"/>
              <a:t> </a:t>
            </a:r>
            <a:r>
              <a:rPr lang="ru-RU" dirty="0"/>
              <a:t>сталкиваются с информацией, противоречащей их ожиданиям, у них возникает внутренняя потребность обратиться к тексту как к источнику информации.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>
          <a:extLst>
            <a:ext uri="{FF2B5EF4-FFF2-40B4-BE49-F238E27FC236}">
              <a16:creationId xmlns:a16="http://schemas.microsoft.com/office/drawing/2014/main" id="{49A64938-1ED5-8DA9-29EA-DCAAB7B31F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>
            <a:extLst>
              <a:ext uri="{FF2B5EF4-FFF2-40B4-BE49-F238E27FC236}">
                <a16:creationId xmlns:a16="http://schemas.microsoft.com/office/drawing/2014/main" id="{518B3313-5825-E454-8222-4906CE0247F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49051" y="44458"/>
            <a:ext cx="6922395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algn="ctr"/>
            <a:r>
              <a:rPr lang="ru-RU" sz="3200" b="1" dirty="0"/>
              <a:t>Приём «Чтение с карандашом»</a:t>
            </a:r>
          </a:p>
        </p:txBody>
      </p:sp>
      <p:sp>
        <p:nvSpPr>
          <p:cNvPr id="101" name="Google Shape;101;p2">
            <a:extLst>
              <a:ext uri="{FF2B5EF4-FFF2-40B4-BE49-F238E27FC236}">
                <a16:creationId xmlns:a16="http://schemas.microsoft.com/office/drawing/2014/main" id="{07AE3C82-7E62-56B7-00CB-698363A3BD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66700" y="1263264"/>
            <a:ext cx="11087099" cy="4933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400" b="1" dirty="0"/>
              <a:t>Цель:</a:t>
            </a:r>
            <a:r>
              <a:rPr lang="ru-RU" sz="2400" dirty="0"/>
              <a:t>  </a:t>
            </a:r>
          </a:p>
          <a:p>
            <a:pPr marL="520700"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</a:pPr>
            <a:r>
              <a:rPr lang="ru-RU" sz="2400" dirty="0"/>
              <a:t>Организовать деятельность учащихся по овладению стратегией смыслового чтения через систему маркировки текста.</a:t>
            </a:r>
          </a:p>
          <a:p>
            <a:pPr marL="177800" lvl="0" indent="0">
              <a:spcBef>
                <a:spcPts val="0"/>
              </a:spcBef>
              <a:buSzPts val="2800"/>
              <a:buNone/>
            </a:pPr>
            <a:r>
              <a:rPr lang="ru-RU" sz="2400" b="1" dirty="0"/>
              <a:t>Задачи:</a:t>
            </a:r>
          </a:p>
          <a:p>
            <a:pPr>
              <a:buSzPct val="100000"/>
            </a:pPr>
            <a:r>
              <a:rPr lang="ru-RU" sz="2400" b="1" dirty="0"/>
              <a:t>Обучающая:</a:t>
            </a:r>
            <a:r>
              <a:rPr lang="ru-RU" sz="2400" dirty="0"/>
              <a:t>  формировать умения смыслового чтения - выделение главной и второстепенной информации, фиксации понимания содержания и систематизация новых знаний с помощью маркировочных знаков.</a:t>
            </a:r>
          </a:p>
          <a:p>
            <a:pPr>
              <a:buSzPct val="100000"/>
            </a:pPr>
            <a:r>
              <a:rPr lang="ru-RU" sz="2400" b="1" dirty="0"/>
              <a:t>Развивающая:</a:t>
            </a:r>
            <a:r>
              <a:rPr lang="ru-RU" sz="2400" dirty="0"/>
              <a:t> развивать навыки антиципации (прогнозирования), критического мышления (анализ, сопоставление, верификация информации), а также навыки поискового и изучающего чтения.</a:t>
            </a:r>
          </a:p>
          <a:p>
            <a:pPr>
              <a:buSzPct val="100000"/>
            </a:pPr>
            <a:r>
              <a:rPr lang="ru-RU" sz="2400" b="1" dirty="0"/>
              <a:t>Воспитательная:</a:t>
            </a:r>
            <a:r>
              <a:rPr lang="ru-RU" sz="2400" dirty="0"/>
              <a:t> воспитывать культуру осмысленного чтения и работы с текстовой информацией, умение аргументировать свою точку зрения на основе текстовых доказательств.</a:t>
            </a:r>
          </a:p>
        </p:txBody>
      </p:sp>
    </p:spTree>
    <p:extLst>
      <p:ext uri="{BB962C8B-B14F-4D97-AF65-F5344CB8AC3E}">
        <p14:creationId xmlns:p14="http://schemas.microsoft.com/office/powerpoint/2010/main" val="4096996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>
          <a:extLst>
            <a:ext uri="{FF2B5EF4-FFF2-40B4-BE49-F238E27FC236}">
              <a16:creationId xmlns:a16="http://schemas.microsoft.com/office/drawing/2014/main" id="{20314785-80EF-6C84-1CCB-B380D6009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>
            <a:extLst>
              <a:ext uri="{FF2B5EF4-FFF2-40B4-BE49-F238E27FC236}">
                <a16:creationId xmlns:a16="http://schemas.microsoft.com/office/drawing/2014/main" id="{9F1C69D3-A6AF-036B-6618-F2C8C5941A6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796240" y="-49510"/>
            <a:ext cx="765023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200" b="1" dirty="0">
                <a:latin typeface="+mn-lt"/>
              </a:rPr>
              <a:t>Теоретическое описание приёма</a:t>
            </a:r>
            <a:endParaRPr sz="3200" b="1" dirty="0">
              <a:latin typeface="+mn-lt"/>
            </a:endParaRPr>
          </a:p>
        </p:txBody>
      </p:sp>
      <p:sp>
        <p:nvSpPr>
          <p:cNvPr id="107" name="Google Shape;107;g3352f216e9d_0_0">
            <a:extLst>
              <a:ext uri="{FF2B5EF4-FFF2-40B4-BE49-F238E27FC236}">
                <a16:creationId xmlns:a16="http://schemas.microsoft.com/office/drawing/2014/main" id="{C3F1E0A5-8C3A-817B-13B2-3AB4E4855CA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39180" y="1198970"/>
            <a:ext cx="8487510" cy="4707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indent="-50800">
              <a:spcBef>
                <a:spcPts val="0"/>
              </a:spcBef>
              <a:buSzPts val="2800"/>
              <a:buNone/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«Чтение с карандашом»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- приём работы с текстом, при котором ученики подчёркивают ключевые слова, словосочетания и предложения. Сегодня он получил название 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«Маркировка текста»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и входит в технологию ТРКМ («Технология критического мышления») и технологию «Смысловое чтение»</a:t>
            </a:r>
            <a:endParaRPr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487FB010-1B47-EBD0-1C8A-BD289FD274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791694"/>
              </p:ext>
            </p:extLst>
          </p:nvPr>
        </p:nvGraphicFramePr>
        <p:xfrm>
          <a:off x="7302924" y="4079894"/>
          <a:ext cx="4649896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3778">
                  <a:extLst>
                    <a:ext uri="{9D8B030D-6E8A-4147-A177-3AD203B41FA5}">
                      <a16:colId xmlns:a16="http://schemas.microsoft.com/office/drawing/2014/main" val="4237459262"/>
                    </a:ext>
                  </a:extLst>
                </a:gridCol>
                <a:gridCol w="4146118">
                  <a:extLst>
                    <a:ext uri="{9D8B030D-6E8A-4147-A177-3AD203B41FA5}">
                      <a16:colId xmlns:a16="http://schemas.microsoft.com/office/drawing/2014/main" val="28779457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i="0" u="none" strike="noStrike" cap="none" dirty="0">
                          <a:solidFill>
                            <a:srgbClr val="373C59"/>
                          </a:solidFill>
                          <a:effectLst>
                            <a:glow rad="101600">
                              <a:srgbClr val="373C59">
                                <a:alpha val="60000"/>
                              </a:srgbClr>
                            </a:glow>
                          </a:effectLst>
                          <a:latin typeface="+mn-lt"/>
                          <a:ea typeface="+mn-ea"/>
                          <a:cs typeface="+mn-cs"/>
                          <a:sym typeface="Arial"/>
                        </a:rPr>
                        <a:t>V </a:t>
                      </a:r>
                      <a:endParaRPr lang="ru-RU" sz="2400" b="1" dirty="0">
                        <a:solidFill>
                          <a:srgbClr val="373C59"/>
                        </a:solidFill>
                        <a:effectLst>
                          <a:glow rad="101600">
                            <a:srgbClr val="373C59">
                              <a:alpha val="60000"/>
                            </a:srgb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B8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Знакомая информация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B8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426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0" u="none" strike="noStrike" cap="none" dirty="0">
                          <a:solidFill>
                            <a:srgbClr val="373C59"/>
                          </a:solidFill>
                          <a:effectLst>
                            <a:glow rad="101600">
                              <a:srgbClr val="373C59">
                                <a:alpha val="60000"/>
                              </a:srgbClr>
                            </a:glow>
                          </a:effectLst>
                          <a:latin typeface="+mn-lt"/>
                          <a:ea typeface="+mn-ea"/>
                          <a:cs typeface="+mn-cs"/>
                          <a:sym typeface="Arial"/>
                        </a:rPr>
                        <a:t>+</a:t>
                      </a:r>
                      <a:endParaRPr lang="ru-RU" sz="2400" b="1" dirty="0">
                        <a:solidFill>
                          <a:srgbClr val="373C59"/>
                        </a:solidFill>
                        <a:effectLst>
                          <a:glow rad="101600">
                            <a:srgbClr val="373C59">
                              <a:alpha val="60000"/>
                            </a:srgb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B8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Новая информация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B8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150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i="0" u="none" strike="noStrike" cap="none" dirty="0">
                          <a:solidFill>
                            <a:srgbClr val="373C59"/>
                          </a:solidFill>
                          <a:effectLst>
                            <a:glow rad="101600">
                              <a:srgbClr val="373C59">
                                <a:alpha val="60000"/>
                              </a:srgbClr>
                            </a:glow>
                          </a:effectLst>
                          <a:latin typeface="+mn-lt"/>
                          <a:ea typeface="+mn-ea"/>
                          <a:cs typeface="+mn-cs"/>
                          <a:sym typeface="Arial"/>
                        </a:rPr>
                        <a:t>–</a:t>
                      </a:r>
                      <a:endParaRPr lang="ru-RU" sz="2400" b="1" dirty="0">
                        <a:solidFill>
                          <a:srgbClr val="373C59"/>
                        </a:solidFill>
                        <a:effectLst>
                          <a:glow rad="101600">
                            <a:srgbClr val="373C59">
                              <a:alpha val="60000"/>
                            </a:srgb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B8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Я думал (думала) иначе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B8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8632488"/>
                  </a:ext>
                </a:extLst>
              </a:tr>
              <a:tr h="377103">
                <a:tc>
                  <a:txBody>
                    <a:bodyPr/>
                    <a:lstStyle/>
                    <a:p>
                      <a:r>
                        <a:rPr lang="ru-RU" sz="2400" b="1" i="0" u="none" strike="noStrike" cap="none" dirty="0">
                          <a:solidFill>
                            <a:srgbClr val="373C59"/>
                          </a:solidFill>
                          <a:effectLst>
                            <a:glow rad="101600">
                              <a:srgbClr val="373C59">
                                <a:alpha val="60000"/>
                              </a:srgbClr>
                            </a:glow>
                          </a:effectLst>
                          <a:latin typeface="+mn-lt"/>
                          <a:ea typeface="+mn-ea"/>
                          <a:cs typeface="+mn-cs"/>
                          <a:sym typeface="Arial"/>
                        </a:rPr>
                        <a:t>? </a:t>
                      </a:r>
                      <a:endParaRPr lang="ru-RU" sz="2400" b="1" dirty="0">
                        <a:solidFill>
                          <a:srgbClr val="373C59"/>
                        </a:solidFill>
                        <a:effectLst>
                          <a:glow rad="101600">
                            <a:srgbClr val="373C59">
                              <a:alpha val="60000"/>
                            </a:srgbClr>
                          </a:glow>
                        </a:effectLst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B8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Это меня заинтересовало (удивило), хочу узнать больше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B8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076822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57C0B0E-5AE9-C264-4E4C-08141BC2B669}"/>
              </a:ext>
            </a:extLst>
          </p:cNvPr>
          <p:cNvSpPr txBox="1"/>
          <p:nvPr/>
        </p:nvSpPr>
        <p:spPr>
          <a:xfrm>
            <a:off x="7993322" y="3552906"/>
            <a:ext cx="301076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Маркировка </a:t>
            </a:r>
            <a:r>
              <a:rPr lang="en-US" sz="2400" b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INSERT</a:t>
            </a:r>
            <a:r>
              <a:rPr lang="ru-RU" sz="2400" b="1" dirty="0"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endParaRPr lang="ru-RU" dirty="0"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Google Shape;107;g3352f216e9d_0_0">
            <a:extLst>
              <a:ext uri="{FF2B5EF4-FFF2-40B4-BE49-F238E27FC236}">
                <a16:creationId xmlns:a16="http://schemas.microsoft.com/office/drawing/2014/main" id="{CB952CDC-BA89-6C5B-897F-75C116BD0DF7}"/>
              </a:ext>
            </a:extLst>
          </p:cNvPr>
          <p:cNvSpPr txBox="1">
            <a:spLocks/>
          </p:cNvSpPr>
          <p:nvPr/>
        </p:nvSpPr>
        <p:spPr>
          <a:xfrm>
            <a:off x="338034" y="4239308"/>
            <a:ext cx="7063744" cy="1730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228600" indent="-50800">
              <a:spcBef>
                <a:spcPts val="0"/>
              </a:spcBef>
              <a:buSzPts val="2800"/>
              <a:buFont typeface="Arial"/>
              <a:buNone/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*Учащиеся взаимодействуют с текстом, </a:t>
            </a:r>
          </a:p>
          <a:p>
            <a:pPr marL="228600" indent="-50800">
              <a:spcBef>
                <a:spcPts val="0"/>
              </a:spcBef>
              <a:buSzPts val="2800"/>
              <a:buFont typeface="Arial"/>
              <a:buNone/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используя систему маркировки (INSERT), </a:t>
            </a:r>
          </a:p>
          <a:p>
            <a:pPr marL="228600" indent="-50800">
              <a:spcBef>
                <a:spcPts val="0"/>
              </a:spcBef>
              <a:buSzPts val="2800"/>
              <a:buFont typeface="Arial"/>
              <a:buNone/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что позволяет перевести чтение из </a:t>
            </a:r>
          </a:p>
          <a:p>
            <a:pPr marL="228600" indent="-50800">
              <a:spcBef>
                <a:spcPts val="0"/>
              </a:spcBef>
              <a:buSzPts val="2800"/>
              <a:buFont typeface="Arial"/>
              <a:buNone/>
            </a:pP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пассивного в активное.</a:t>
            </a:r>
          </a:p>
        </p:txBody>
      </p:sp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61DE9404-246A-8445-0395-7CC99F625A5C}"/>
              </a:ext>
            </a:extLst>
          </p:cNvPr>
          <p:cNvCxnSpPr>
            <a:cxnSpLocks/>
          </p:cNvCxnSpPr>
          <p:nvPr/>
        </p:nvCxnSpPr>
        <p:spPr>
          <a:xfrm>
            <a:off x="6096000" y="5012908"/>
            <a:ext cx="1050711" cy="0"/>
          </a:xfrm>
          <a:prstGeom prst="straightConnector1">
            <a:avLst/>
          </a:prstGeom>
          <a:ln w="76200">
            <a:solidFill>
              <a:srgbClr val="7D59CF"/>
            </a:solidFill>
            <a:headEnd type="none" w="med" len="med"/>
            <a:tailEnd type="arrow" w="med" len="med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8991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133288" y="-470539"/>
            <a:ext cx="7098986" cy="1557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>
              <a:latin typeface="+mn-lt"/>
            </a:endParaRPr>
          </a:p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Практическая значимость</a:t>
            </a:r>
            <a:endParaRPr sz="3200" b="1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8C4CAD-19AA-F84E-73F7-C37FC071BF28}"/>
              </a:ext>
            </a:extLst>
          </p:cNvPr>
          <p:cNvSpPr txBox="1"/>
          <p:nvPr/>
        </p:nvSpPr>
        <p:spPr>
          <a:xfrm>
            <a:off x="300795" y="1093586"/>
            <a:ext cx="5381986" cy="5114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1200"/>
              </a:spcBef>
              <a:spcAft>
                <a:spcPts val="1200"/>
              </a:spcAft>
            </a:pPr>
            <a:r>
              <a:rPr lang="ru-RU" sz="1800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Класс:</a:t>
            </a:r>
            <a:r>
              <a:rPr lang="ru-RU" sz="18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8</a:t>
            </a:r>
          </a:p>
          <a:p>
            <a:pPr algn="l">
              <a:spcBef>
                <a:spcPts val="450"/>
              </a:spcBef>
              <a:spcAft>
                <a:spcPts val="1200"/>
              </a:spcAft>
            </a:pPr>
            <a:r>
              <a:rPr lang="ru-RU" sz="1800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Предмет:</a:t>
            </a:r>
            <a:r>
              <a:rPr lang="ru-RU" sz="18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ru-RU" sz="1800" dirty="0">
                <a:solidFill>
                  <a:srgbClr val="0F1115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lang="ru-RU" sz="18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нглийский язык</a:t>
            </a:r>
          </a:p>
          <a:p>
            <a:pPr algn="l">
              <a:spcBef>
                <a:spcPts val="450"/>
              </a:spcBef>
              <a:spcAft>
                <a:spcPts val="1200"/>
              </a:spcAft>
            </a:pPr>
            <a:r>
              <a:rPr lang="ru-RU" sz="1800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Тема:</a:t>
            </a:r>
            <a:r>
              <a:rPr lang="ru-RU" sz="18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«World </a:t>
            </a:r>
            <a:r>
              <a:rPr lang="ru-RU" sz="1800" b="0" i="0" dirty="0" err="1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monuments</a:t>
            </a:r>
            <a:r>
              <a:rPr lang="ru-RU" sz="18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800" b="0" i="0" dirty="0" err="1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lang="ru-RU" sz="18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DANGER»</a:t>
            </a:r>
          </a:p>
          <a:p>
            <a:r>
              <a:rPr lang="ru-RU" sz="1800" b="1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Этап:</a:t>
            </a:r>
            <a:r>
              <a:rPr lang="ru-RU" sz="1800" b="0" i="0" dirty="0">
                <a:solidFill>
                  <a:srgbClr val="0F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  <a:p>
            <a:r>
              <a:rPr lang="ru-RU" sz="18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Дотекстовый</a:t>
            </a: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этап (</a:t>
            </a:r>
            <a:r>
              <a:rPr lang="ru-RU" sz="18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Pre-reading</a:t>
            </a: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Приём </a:t>
            </a: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«Верю </a:t>
            </a: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Не верю». 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Актуализация знаний, прогнозирование, создание интриги.</a:t>
            </a:r>
          </a:p>
          <a:p>
            <a:endParaRPr lang="ru-RU" sz="1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Текстовый этап (</a:t>
            </a:r>
            <a:r>
              <a:rPr lang="ru-RU" sz="18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While-reading</a:t>
            </a: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Приём </a:t>
            </a: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«Чтение с карандашом»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Маркировка текста, поиск доказательств и опровержений.</a:t>
            </a:r>
          </a:p>
          <a:p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18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Послетекстовый</a:t>
            </a: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этап (Post-</a:t>
            </a:r>
            <a:r>
              <a:rPr lang="ru-RU" sz="18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reading</a:t>
            </a:r>
            <a:r>
              <a:rPr lang="ru-RU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):</a:t>
            </a:r>
            <a:r>
              <a:rPr lang="ru-RU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Верификация утверждений, коррекция ложных фактов, обсуждение заинтересовавших моментов рефлексия.</a:t>
            </a: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63F5496A-7A3D-1B2F-5C33-688665DC95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169264"/>
              </p:ext>
            </p:extLst>
          </p:nvPr>
        </p:nvGraphicFramePr>
        <p:xfrm>
          <a:off x="5682781" y="1449301"/>
          <a:ext cx="6363979" cy="4549156"/>
        </p:xfrm>
        <a:graphic>
          <a:graphicData uri="http://schemas.openxmlformats.org/drawingml/2006/table">
            <a:tbl>
              <a:tblPr/>
              <a:tblGrid>
                <a:gridCol w="1810390">
                  <a:extLst>
                    <a:ext uri="{9D8B030D-6E8A-4147-A177-3AD203B41FA5}">
                      <a16:colId xmlns:a16="http://schemas.microsoft.com/office/drawing/2014/main" val="1174243956"/>
                    </a:ext>
                  </a:extLst>
                </a:gridCol>
                <a:gridCol w="4553589">
                  <a:extLst>
                    <a:ext uri="{9D8B030D-6E8A-4147-A177-3AD203B41FA5}">
                      <a16:colId xmlns:a16="http://schemas.microsoft.com/office/drawing/2014/main" val="1979634236"/>
                    </a:ext>
                  </a:extLst>
                </a:gridCol>
              </a:tblGrid>
              <a:tr h="312400">
                <a:tc>
                  <a:txBody>
                    <a:bodyPr/>
                    <a:lstStyle/>
                    <a:p>
                      <a:pPr algn="ctr">
                        <a:lnSpc>
                          <a:spcPts val="1875"/>
                        </a:lnSpc>
                        <a:buNone/>
                      </a:pPr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Аспект</a:t>
                      </a:r>
                    </a:p>
                  </a:txBody>
                  <a:tcPr marL="70783" marR="78648" marT="49155" marB="4915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B8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75"/>
                        </a:lnSpc>
                        <a:buNone/>
                      </a:pPr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Результат</a:t>
                      </a:r>
                    </a:p>
                  </a:txBody>
                  <a:tcPr marL="78648" marR="78648" marT="49155" marB="4915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B8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05626"/>
                  </a:ext>
                </a:extLst>
              </a:tr>
              <a:tr h="640556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Мотивация</a:t>
                      </a:r>
                      <a:endParaRPr lang="ru-RU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0783" marR="78648" marT="49155" marB="4915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Личная заинтересованность: читаю, чтобы проверить СВОЮ догадку</a:t>
                      </a:r>
                    </a:p>
                  </a:txBody>
                  <a:tcPr marL="78648" marR="70783" marT="49155" marB="4915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4254198"/>
                  </a:ext>
                </a:extLst>
              </a:tr>
              <a:tr h="640556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Целенаправленность</a:t>
                      </a:r>
                      <a:endParaRPr lang="ru-RU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0783" marR="78648" marT="49155" marB="4915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Ищу не всё подряд, а доказательства для конкретных утверждений</a:t>
                      </a:r>
                    </a:p>
                  </a:txBody>
                  <a:tcPr marL="78648" marR="70783" marT="49155" marB="4915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8192296"/>
                  </a:ext>
                </a:extLst>
              </a:tr>
              <a:tr h="640556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Глубина понимания</a:t>
                      </a:r>
                      <a:endParaRPr lang="ru-RU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0783" marR="78648" marT="49155" marB="4915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Маркировка (V, +, –, ?) фиксирует, что знал, что узнал, где ошибся, что интересно узнать подробнее</a:t>
                      </a:r>
                    </a:p>
                  </a:txBody>
                  <a:tcPr marL="78648" marR="70783" marT="49155" marB="4915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7716968"/>
                  </a:ext>
                </a:extLst>
              </a:tr>
              <a:tr h="640556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Аргументация</a:t>
                      </a:r>
                      <a:endParaRPr lang="ru-RU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0783" marR="78648" marT="49155" marB="4915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Отвечаю не наугад, а с опорой на текст (зачитываю доказательства)</a:t>
                      </a:r>
                    </a:p>
                  </a:txBody>
                  <a:tcPr marL="78648" marR="70783" marT="49155" marB="4915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931406"/>
                  </a:ext>
                </a:extLst>
              </a:tr>
              <a:tr h="825112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Вовлечённость</a:t>
                      </a:r>
                      <a:endParaRPr lang="ru-RU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0783" marR="78648" marT="49155" marB="4915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1600" b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100% класса: двигательная активность + индивидуальная работа с текстом</a:t>
                      </a:r>
                    </a:p>
                  </a:txBody>
                  <a:tcPr marL="78648" marR="70783" marT="49155" marB="4915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2965641"/>
                  </a:ext>
                </a:extLst>
              </a:tr>
              <a:tr h="640556"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Рефлексия</a:t>
                      </a:r>
                      <a:endParaRPr lang="ru-RU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0783" marR="78648" marT="49155" marB="4915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E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875"/>
                        </a:lnSpc>
                        <a:buNone/>
                      </a:pPr>
                      <a:r>
                        <a:rPr lang="ru-RU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Осознаю, что нового узнал и какие представления изменились</a:t>
                      </a:r>
                    </a:p>
                  </a:txBody>
                  <a:tcPr marL="78648" marR="70783" marT="49155" marB="49155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6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641492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805858" y="1189192"/>
            <a:ext cx="3932237" cy="5341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«Верю – не верю»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175664" y="1713731"/>
            <a:ext cx="5046847" cy="500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buSzPts val="2800"/>
            </a:pPr>
            <a:r>
              <a:rPr lang="ru-RU" b="1" dirty="0"/>
              <a:t>Цель:</a:t>
            </a:r>
            <a:r>
              <a:rPr lang="ru-RU" dirty="0"/>
              <a:t> актуализация знаний, прогнозирование, создание проблемной ситуации.</a:t>
            </a:r>
          </a:p>
          <a:p>
            <a:pPr marL="0" lvl="0" indent="0">
              <a:spcBef>
                <a:spcPts val="0"/>
              </a:spcBef>
              <a:buSzPts val="2800"/>
            </a:pPr>
            <a:endParaRPr lang="ru-RU" b="1" dirty="0"/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b="1" dirty="0"/>
              <a:t>Инструкция ученикам: </a:t>
            </a:r>
          </a:p>
          <a:p>
            <a:pPr marL="0" lvl="0" indent="0">
              <a:spcBef>
                <a:spcPts val="0"/>
              </a:spcBef>
              <a:buSzPts val="2800"/>
            </a:pPr>
            <a:endParaRPr lang="ru-RU" b="1" dirty="0"/>
          </a:p>
          <a:p>
            <a:pPr marL="0" lvl="0" indent="0">
              <a:spcBef>
                <a:spcPts val="0"/>
              </a:spcBef>
              <a:buSzPts val="2800"/>
            </a:pPr>
            <a:endParaRPr lang="ru-RU" b="1" dirty="0"/>
          </a:p>
          <a:p>
            <a:pPr marL="0" lvl="0" indent="0">
              <a:spcBef>
                <a:spcPts val="0"/>
              </a:spcBef>
              <a:buSzPts val="2800"/>
            </a:pPr>
            <a:endParaRPr lang="ru-RU" b="1" dirty="0"/>
          </a:p>
          <a:p>
            <a:pPr marL="0" lvl="0" indent="0">
              <a:spcBef>
                <a:spcPts val="0"/>
              </a:spcBef>
              <a:buSzPts val="2800"/>
            </a:pPr>
            <a:endParaRPr lang="ru-RU" b="1" dirty="0"/>
          </a:p>
          <a:p>
            <a:pPr marL="0" lvl="0" indent="0">
              <a:spcBef>
                <a:spcPts val="0"/>
              </a:spcBef>
              <a:buSzPts val="2800"/>
            </a:pPr>
            <a:endParaRPr lang="ru-RU" b="1" dirty="0"/>
          </a:p>
          <a:p>
            <a:pPr marL="0" lvl="0" indent="0">
              <a:spcBef>
                <a:spcPts val="0"/>
              </a:spcBef>
              <a:buSzPts val="2800"/>
            </a:pPr>
            <a:endParaRPr lang="ru-RU" b="1" dirty="0"/>
          </a:p>
          <a:p>
            <a:pPr marL="0" lvl="0" indent="0">
              <a:spcBef>
                <a:spcPts val="0"/>
              </a:spcBef>
              <a:buSzPts val="2800"/>
            </a:pPr>
            <a:endParaRPr lang="ru-RU" b="1" dirty="0"/>
          </a:p>
          <a:p>
            <a:pPr marL="0" lvl="0" indent="0">
              <a:spcBef>
                <a:spcPts val="0"/>
              </a:spcBef>
              <a:buSzPts val="2800"/>
            </a:pPr>
            <a:endParaRPr lang="ru-RU" b="1" dirty="0"/>
          </a:p>
          <a:p>
            <a:pPr marL="0" lvl="0" indent="0">
              <a:spcBef>
                <a:spcPts val="0"/>
              </a:spcBef>
              <a:buSzPts val="2800"/>
            </a:pPr>
            <a:endParaRPr lang="ru-RU" b="1" dirty="0"/>
          </a:p>
          <a:p>
            <a:pPr marL="0" lvl="0" indent="0">
              <a:spcBef>
                <a:spcPts val="0"/>
              </a:spcBef>
              <a:buSzPts val="2800"/>
            </a:pPr>
            <a:endParaRPr lang="ru-RU" b="1" dirty="0"/>
          </a:p>
          <a:p>
            <a:pPr marL="0" lvl="0" indent="0">
              <a:spcBef>
                <a:spcPts val="0"/>
              </a:spcBef>
              <a:buSzPts val="2800"/>
            </a:pPr>
            <a:endParaRPr lang="ru-RU" b="1" dirty="0"/>
          </a:p>
          <a:p>
            <a:pPr marL="0" lvl="0" indent="0">
              <a:spcBef>
                <a:spcPts val="0"/>
              </a:spcBef>
              <a:buSzPts val="2800"/>
            </a:pPr>
            <a:endParaRPr lang="ru-RU" b="1" dirty="0"/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b="1" dirty="0"/>
              <a:t>Результат этапа:</a:t>
            </a:r>
            <a:r>
              <a:rPr lang="ru-RU" dirty="0"/>
              <a:t> создана проблемная ситуация, сформулирована цель чтения, каждый ученик имеет свои гипотезы, которые предстоит проверить.</a:t>
            </a:r>
            <a:endParaRPr i="1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EF1B15E-AF5E-253E-9B53-E4C1FF3A9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923" y="2764841"/>
            <a:ext cx="3940431" cy="2379428"/>
          </a:xfrm>
          <a:custGeom>
            <a:avLst/>
            <a:gdLst>
              <a:gd name="csX0" fmla="*/ 0 w 3940431"/>
              <a:gd name="csY0" fmla="*/ 0 h 2379428"/>
              <a:gd name="csX1" fmla="*/ 523514 w 3940431"/>
              <a:gd name="csY1" fmla="*/ 0 h 2379428"/>
              <a:gd name="csX2" fmla="*/ 1047029 w 3940431"/>
              <a:gd name="csY2" fmla="*/ 0 h 2379428"/>
              <a:gd name="csX3" fmla="*/ 1570543 w 3940431"/>
              <a:gd name="csY3" fmla="*/ 0 h 2379428"/>
              <a:gd name="csX4" fmla="*/ 2015249 w 3940431"/>
              <a:gd name="csY4" fmla="*/ 0 h 2379428"/>
              <a:gd name="csX5" fmla="*/ 2499359 w 3940431"/>
              <a:gd name="csY5" fmla="*/ 0 h 2379428"/>
              <a:gd name="csX6" fmla="*/ 3062278 w 3940431"/>
              <a:gd name="csY6" fmla="*/ 0 h 2379428"/>
              <a:gd name="csX7" fmla="*/ 3940431 w 3940431"/>
              <a:gd name="csY7" fmla="*/ 0 h 2379428"/>
              <a:gd name="csX8" fmla="*/ 3940431 w 3940431"/>
              <a:gd name="csY8" fmla="*/ 618651 h 2379428"/>
              <a:gd name="csX9" fmla="*/ 3940431 w 3940431"/>
              <a:gd name="csY9" fmla="*/ 1237303 h 2379428"/>
              <a:gd name="csX10" fmla="*/ 3940431 w 3940431"/>
              <a:gd name="csY10" fmla="*/ 1760777 h 2379428"/>
              <a:gd name="csX11" fmla="*/ 3940431 w 3940431"/>
              <a:gd name="csY11" fmla="*/ 2379428 h 2379428"/>
              <a:gd name="csX12" fmla="*/ 3298704 w 3940431"/>
              <a:gd name="csY12" fmla="*/ 2379428 h 2379428"/>
              <a:gd name="csX13" fmla="*/ 2775189 w 3940431"/>
              <a:gd name="csY13" fmla="*/ 2379428 h 2379428"/>
              <a:gd name="csX14" fmla="*/ 2172866 w 3940431"/>
              <a:gd name="csY14" fmla="*/ 2379428 h 2379428"/>
              <a:gd name="csX15" fmla="*/ 1609948 w 3940431"/>
              <a:gd name="csY15" fmla="*/ 2379428 h 2379428"/>
              <a:gd name="csX16" fmla="*/ 1086433 w 3940431"/>
              <a:gd name="csY16" fmla="*/ 2379428 h 2379428"/>
              <a:gd name="csX17" fmla="*/ 641727 w 3940431"/>
              <a:gd name="csY17" fmla="*/ 2379428 h 2379428"/>
              <a:gd name="csX18" fmla="*/ 0 w 3940431"/>
              <a:gd name="csY18" fmla="*/ 2379428 h 2379428"/>
              <a:gd name="csX19" fmla="*/ 0 w 3940431"/>
              <a:gd name="csY19" fmla="*/ 1808365 h 2379428"/>
              <a:gd name="csX20" fmla="*/ 0 w 3940431"/>
              <a:gd name="csY20" fmla="*/ 1213508 h 2379428"/>
              <a:gd name="csX21" fmla="*/ 0 w 3940431"/>
              <a:gd name="csY21" fmla="*/ 642446 h 2379428"/>
              <a:gd name="csX22" fmla="*/ 0 w 3940431"/>
              <a:gd name="csY22" fmla="*/ 0 h 237942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</a:cxnLst>
            <a:rect l="l" t="t" r="r" b="b"/>
            <a:pathLst>
              <a:path w="3940431" h="2379428" fill="none" extrusionOk="0">
                <a:moveTo>
                  <a:pt x="0" y="0"/>
                </a:moveTo>
                <a:cubicBezTo>
                  <a:pt x="158376" y="-4534"/>
                  <a:pt x="410829" y="41300"/>
                  <a:pt x="523514" y="0"/>
                </a:cubicBezTo>
                <a:cubicBezTo>
                  <a:pt x="636199" y="-41300"/>
                  <a:pt x="849098" y="36676"/>
                  <a:pt x="1047029" y="0"/>
                </a:cubicBezTo>
                <a:cubicBezTo>
                  <a:pt x="1244960" y="-36676"/>
                  <a:pt x="1351912" y="26302"/>
                  <a:pt x="1570543" y="0"/>
                </a:cubicBezTo>
                <a:cubicBezTo>
                  <a:pt x="1789174" y="-26302"/>
                  <a:pt x="1879865" y="10764"/>
                  <a:pt x="2015249" y="0"/>
                </a:cubicBezTo>
                <a:cubicBezTo>
                  <a:pt x="2150633" y="-10764"/>
                  <a:pt x="2366751" y="51899"/>
                  <a:pt x="2499359" y="0"/>
                </a:cubicBezTo>
                <a:cubicBezTo>
                  <a:pt x="2631967" y="-51899"/>
                  <a:pt x="2811684" y="57203"/>
                  <a:pt x="3062278" y="0"/>
                </a:cubicBezTo>
                <a:cubicBezTo>
                  <a:pt x="3312872" y="-57203"/>
                  <a:pt x="3613913" y="65216"/>
                  <a:pt x="3940431" y="0"/>
                </a:cubicBezTo>
                <a:cubicBezTo>
                  <a:pt x="3980356" y="251430"/>
                  <a:pt x="3886022" y="328509"/>
                  <a:pt x="3940431" y="618651"/>
                </a:cubicBezTo>
                <a:cubicBezTo>
                  <a:pt x="3994840" y="908793"/>
                  <a:pt x="3881361" y="1043418"/>
                  <a:pt x="3940431" y="1237303"/>
                </a:cubicBezTo>
                <a:cubicBezTo>
                  <a:pt x="3999501" y="1431188"/>
                  <a:pt x="3903420" y="1607441"/>
                  <a:pt x="3940431" y="1760777"/>
                </a:cubicBezTo>
                <a:cubicBezTo>
                  <a:pt x="3977442" y="1914113"/>
                  <a:pt x="3931969" y="2197078"/>
                  <a:pt x="3940431" y="2379428"/>
                </a:cubicBezTo>
                <a:cubicBezTo>
                  <a:pt x="3720066" y="2426411"/>
                  <a:pt x="3449336" y="2341732"/>
                  <a:pt x="3298704" y="2379428"/>
                </a:cubicBezTo>
                <a:cubicBezTo>
                  <a:pt x="3148072" y="2417124"/>
                  <a:pt x="3028829" y="2347537"/>
                  <a:pt x="2775189" y="2379428"/>
                </a:cubicBezTo>
                <a:cubicBezTo>
                  <a:pt x="2521549" y="2411319"/>
                  <a:pt x="2436761" y="2357218"/>
                  <a:pt x="2172866" y="2379428"/>
                </a:cubicBezTo>
                <a:cubicBezTo>
                  <a:pt x="1908971" y="2401638"/>
                  <a:pt x="1814256" y="2329655"/>
                  <a:pt x="1609948" y="2379428"/>
                </a:cubicBezTo>
                <a:cubicBezTo>
                  <a:pt x="1405640" y="2429201"/>
                  <a:pt x="1280149" y="2317202"/>
                  <a:pt x="1086433" y="2379428"/>
                </a:cubicBezTo>
                <a:cubicBezTo>
                  <a:pt x="892717" y="2441654"/>
                  <a:pt x="767121" y="2361637"/>
                  <a:pt x="641727" y="2379428"/>
                </a:cubicBezTo>
                <a:cubicBezTo>
                  <a:pt x="516333" y="2397219"/>
                  <a:pt x="145731" y="2307761"/>
                  <a:pt x="0" y="2379428"/>
                </a:cubicBezTo>
                <a:cubicBezTo>
                  <a:pt x="-29973" y="2123492"/>
                  <a:pt x="41204" y="2012361"/>
                  <a:pt x="0" y="1808365"/>
                </a:cubicBezTo>
                <a:cubicBezTo>
                  <a:pt x="-41204" y="1604369"/>
                  <a:pt x="37239" y="1337124"/>
                  <a:pt x="0" y="1213508"/>
                </a:cubicBezTo>
                <a:cubicBezTo>
                  <a:pt x="-37239" y="1089892"/>
                  <a:pt x="12625" y="757213"/>
                  <a:pt x="0" y="642446"/>
                </a:cubicBezTo>
                <a:cubicBezTo>
                  <a:pt x="-12625" y="527679"/>
                  <a:pt x="76363" y="281427"/>
                  <a:pt x="0" y="0"/>
                </a:cubicBezTo>
                <a:close/>
              </a:path>
              <a:path w="3940431" h="2379428" stroke="0" extrusionOk="0">
                <a:moveTo>
                  <a:pt x="0" y="0"/>
                </a:moveTo>
                <a:cubicBezTo>
                  <a:pt x="143958" y="-31494"/>
                  <a:pt x="325705" y="2505"/>
                  <a:pt x="523514" y="0"/>
                </a:cubicBezTo>
                <a:cubicBezTo>
                  <a:pt x="721323" y="-2505"/>
                  <a:pt x="853317" y="44496"/>
                  <a:pt x="1007624" y="0"/>
                </a:cubicBezTo>
                <a:cubicBezTo>
                  <a:pt x="1161931" y="-44496"/>
                  <a:pt x="1315368" y="34026"/>
                  <a:pt x="1491735" y="0"/>
                </a:cubicBezTo>
                <a:cubicBezTo>
                  <a:pt x="1668102" y="-34026"/>
                  <a:pt x="1866944" y="47774"/>
                  <a:pt x="2133462" y="0"/>
                </a:cubicBezTo>
                <a:cubicBezTo>
                  <a:pt x="2399980" y="-47774"/>
                  <a:pt x="2482713" y="14246"/>
                  <a:pt x="2578168" y="0"/>
                </a:cubicBezTo>
                <a:cubicBezTo>
                  <a:pt x="2673623" y="-14246"/>
                  <a:pt x="2845556" y="52261"/>
                  <a:pt x="3022873" y="0"/>
                </a:cubicBezTo>
                <a:cubicBezTo>
                  <a:pt x="3200191" y="-52261"/>
                  <a:pt x="3504274" y="82076"/>
                  <a:pt x="3940431" y="0"/>
                </a:cubicBezTo>
                <a:cubicBezTo>
                  <a:pt x="3961561" y="151743"/>
                  <a:pt x="3885858" y="419684"/>
                  <a:pt x="3940431" y="618651"/>
                </a:cubicBezTo>
                <a:cubicBezTo>
                  <a:pt x="3995004" y="817618"/>
                  <a:pt x="3874928" y="1049515"/>
                  <a:pt x="3940431" y="1261097"/>
                </a:cubicBezTo>
                <a:cubicBezTo>
                  <a:pt x="4005934" y="1472679"/>
                  <a:pt x="3870075" y="1882138"/>
                  <a:pt x="3940431" y="2379428"/>
                </a:cubicBezTo>
                <a:cubicBezTo>
                  <a:pt x="3758005" y="2396212"/>
                  <a:pt x="3570857" y="2341378"/>
                  <a:pt x="3456321" y="2379428"/>
                </a:cubicBezTo>
                <a:cubicBezTo>
                  <a:pt x="3341785" y="2417478"/>
                  <a:pt x="3009102" y="2306668"/>
                  <a:pt x="2814594" y="2379428"/>
                </a:cubicBezTo>
                <a:cubicBezTo>
                  <a:pt x="2620086" y="2452188"/>
                  <a:pt x="2575757" y="2375079"/>
                  <a:pt x="2369888" y="2379428"/>
                </a:cubicBezTo>
                <a:cubicBezTo>
                  <a:pt x="2164019" y="2383777"/>
                  <a:pt x="2023922" y="2325087"/>
                  <a:pt x="1728160" y="2379428"/>
                </a:cubicBezTo>
                <a:cubicBezTo>
                  <a:pt x="1432398" y="2433769"/>
                  <a:pt x="1441702" y="2360496"/>
                  <a:pt x="1244050" y="2379428"/>
                </a:cubicBezTo>
                <a:cubicBezTo>
                  <a:pt x="1046398" y="2398360"/>
                  <a:pt x="846079" y="2375753"/>
                  <a:pt x="602323" y="2379428"/>
                </a:cubicBezTo>
                <a:cubicBezTo>
                  <a:pt x="358567" y="2383103"/>
                  <a:pt x="298715" y="2330780"/>
                  <a:pt x="0" y="2379428"/>
                </a:cubicBezTo>
                <a:cubicBezTo>
                  <a:pt x="-15710" y="2273814"/>
                  <a:pt x="26670" y="2000693"/>
                  <a:pt x="0" y="1855954"/>
                </a:cubicBezTo>
                <a:cubicBezTo>
                  <a:pt x="-26670" y="1711215"/>
                  <a:pt x="49778" y="1508805"/>
                  <a:pt x="0" y="1261097"/>
                </a:cubicBezTo>
                <a:cubicBezTo>
                  <a:pt x="-49778" y="1013389"/>
                  <a:pt x="61395" y="969399"/>
                  <a:pt x="0" y="713828"/>
                </a:cubicBezTo>
                <a:cubicBezTo>
                  <a:pt x="-61395" y="458257"/>
                  <a:pt x="7542" y="332013"/>
                  <a:pt x="0" y="0"/>
                </a:cubicBezTo>
                <a:close/>
              </a:path>
            </a:pathLst>
          </a:custGeom>
          <a:ln w="28575">
            <a:solidFill>
              <a:srgbClr val="5C4B32"/>
            </a:solidFill>
            <a:extLst>
              <a:ext uri="{C807C97D-BFC1-408E-A445-0C87EB9F89A2}">
                <ask:lineSketchStyleProps xmlns:ask="http://schemas.microsoft.com/office/drawing/2018/sketchyshapes" sd="372413716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3" name="Google Shape;119;p4">
            <a:extLst>
              <a:ext uri="{FF2B5EF4-FFF2-40B4-BE49-F238E27FC236}">
                <a16:creationId xmlns:a16="http://schemas.microsoft.com/office/drawing/2014/main" id="{C3FDAF89-5705-4613-D541-A4FB7C7B0A6B}"/>
              </a:ext>
            </a:extLst>
          </p:cNvPr>
          <p:cNvSpPr txBox="1">
            <a:spLocks/>
          </p:cNvSpPr>
          <p:nvPr/>
        </p:nvSpPr>
        <p:spPr>
          <a:xfrm>
            <a:off x="6486607" y="1189192"/>
            <a:ext cx="5046847" cy="500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ctr">
              <a:spcBef>
                <a:spcPts val="0"/>
              </a:spcBef>
              <a:buSzPts val="2800"/>
            </a:pPr>
            <a:r>
              <a:rPr lang="ru-RU" b="1" dirty="0">
                <a:solidFill>
                  <a:srgbClr val="796BC0"/>
                </a:solidFill>
              </a:rPr>
              <a:t>Результаты проведения:</a:t>
            </a:r>
          </a:p>
          <a:p>
            <a:pPr marL="0" indent="0">
              <a:spcBef>
                <a:spcPts val="0"/>
              </a:spcBef>
              <a:buSzPts val="2800"/>
            </a:pPr>
            <a:r>
              <a:rPr lang="ru-RU" dirty="0"/>
              <a:t>✔️ в обоих классах - высокая активизация знаний</a:t>
            </a:r>
            <a:br>
              <a:rPr lang="ru-RU" dirty="0"/>
            </a:br>
            <a:r>
              <a:rPr lang="ru-RU" dirty="0"/>
              <a:t>✔️ различия проявились при недостатке информации - создан когнитивный конфликт при недостатке фоновых знаний</a:t>
            </a:r>
            <a:br>
              <a:rPr lang="ru-RU" dirty="0"/>
            </a:br>
            <a:r>
              <a:rPr lang="ru-RU" dirty="0"/>
              <a:t>✔️ учащиеся демонстрируют прогнозирование и критическое мышление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E5BA0C-7EA1-C79D-767C-193EE8BF5878}"/>
              </a:ext>
            </a:extLst>
          </p:cNvPr>
          <p:cNvSpPr txBox="1"/>
          <p:nvPr/>
        </p:nvSpPr>
        <p:spPr>
          <a:xfrm>
            <a:off x="2285998" y="209082"/>
            <a:ext cx="68399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Применение приёма на уроке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AE467FF-56CD-C30D-7A48-24793A6CAF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6978" y="2961177"/>
            <a:ext cx="5395099" cy="2922001"/>
          </a:xfrm>
          <a:custGeom>
            <a:avLst/>
            <a:gdLst>
              <a:gd name="csX0" fmla="*/ 0 w 5395099"/>
              <a:gd name="csY0" fmla="*/ 0 h 2922001"/>
              <a:gd name="csX1" fmla="*/ 599455 w 5395099"/>
              <a:gd name="csY1" fmla="*/ 0 h 2922001"/>
              <a:gd name="csX2" fmla="*/ 1252862 w 5395099"/>
              <a:gd name="csY2" fmla="*/ 0 h 2922001"/>
              <a:gd name="csX3" fmla="*/ 1744415 w 5395099"/>
              <a:gd name="csY3" fmla="*/ 0 h 2922001"/>
              <a:gd name="csX4" fmla="*/ 2397822 w 5395099"/>
              <a:gd name="csY4" fmla="*/ 0 h 2922001"/>
              <a:gd name="csX5" fmla="*/ 2943326 w 5395099"/>
              <a:gd name="csY5" fmla="*/ 0 h 2922001"/>
              <a:gd name="csX6" fmla="*/ 3650684 w 5395099"/>
              <a:gd name="csY6" fmla="*/ 0 h 2922001"/>
              <a:gd name="csX7" fmla="*/ 4196188 w 5395099"/>
              <a:gd name="csY7" fmla="*/ 0 h 2922001"/>
              <a:gd name="csX8" fmla="*/ 4633791 w 5395099"/>
              <a:gd name="csY8" fmla="*/ 0 h 2922001"/>
              <a:gd name="csX9" fmla="*/ 5395099 w 5395099"/>
              <a:gd name="csY9" fmla="*/ 0 h 2922001"/>
              <a:gd name="csX10" fmla="*/ 5395099 w 5395099"/>
              <a:gd name="csY10" fmla="*/ 555180 h 2922001"/>
              <a:gd name="csX11" fmla="*/ 5395099 w 5395099"/>
              <a:gd name="csY11" fmla="*/ 1051920 h 2922001"/>
              <a:gd name="csX12" fmla="*/ 5395099 w 5395099"/>
              <a:gd name="csY12" fmla="*/ 1694761 h 2922001"/>
              <a:gd name="csX13" fmla="*/ 5395099 w 5395099"/>
              <a:gd name="csY13" fmla="*/ 2337601 h 2922001"/>
              <a:gd name="csX14" fmla="*/ 5395099 w 5395099"/>
              <a:gd name="csY14" fmla="*/ 2922001 h 2922001"/>
              <a:gd name="csX15" fmla="*/ 4849595 w 5395099"/>
              <a:gd name="csY15" fmla="*/ 2922001 h 2922001"/>
              <a:gd name="csX16" fmla="*/ 4196188 w 5395099"/>
              <a:gd name="csY16" fmla="*/ 2922001 h 2922001"/>
              <a:gd name="csX17" fmla="*/ 3488831 w 5395099"/>
              <a:gd name="csY17" fmla="*/ 2922001 h 2922001"/>
              <a:gd name="csX18" fmla="*/ 2997277 w 5395099"/>
              <a:gd name="csY18" fmla="*/ 2922001 h 2922001"/>
              <a:gd name="csX19" fmla="*/ 2343871 w 5395099"/>
              <a:gd name="csY19" fmla="*/ 2922001 h 2922001"/>
              <a:gd name="csX20" fmla="*/ 1690464 w 5395099"/>
              <a:gd name="csY20" fmla="*/ 2922001 h 2922001"/>
              <a:gd name="csX21" fmla="*/ 1091009 w 5395099"/>
              <a:gd name="csY21" fmla="*/ 2922001 h 2922001"/>
              <a:gd name="csX22" fmla="*/ 0 w 5395099"/>
              <a:gd name="csY22" fmla="*/ 2922001 h 2922001"/>
              <a:gd name="csX23" fmla="*/ 0 w 5395099"/>
              <a:gd name="csY23" fmla="*/ 2366821 h 2922001"/>
              <a:gd name="csX24" fmla="*/ 0 w 5395099"/>
              <a:gd name="csY24" fmla="*/ 1723981 h 2922001"/>
              <a:gd name="csX25" fmla="*/ 0 w 5395099"/>
              <a:gd name="csY25" fmla="*/ 1139580 h 2922001"/>
              <a:gd name="csX26" fmla="*/ 0 w 5395099"/>
              <a:gd name="csY26" fmla="*/ 613620 h 2922001"/>
              <a:gd name="csX27" fmla="*/ 0 w 5395099"/>
              <a:gd name="csY27" fmla="*/ 0 h 292200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</a:cxnLst>
            <a:rect l="l" t="t" r="r" b="b"/>
            <a:pathLst>
              <a:path w="5395099" h="2922001" fill="none" extrusionOk="0">
                <a:moveTo>
                  <a:pt x="0" y="0"/>
                </a:moveTo>
                <a:cubicBezTo>
                  <a:pt x="219724" y="-5070"/>
                  <a:pt x="435867" y="28118"/>
                  <a:pt x="599455" y="0"/>
                </a:cubicBezTo>
                <a:cubicBezTo>
                  <a:pt x="763044" y="-28118"/>
                  <a:pt x="1062942" y="67184"/>
                  <a:pt x="1252862" y="0"/>
                </a:cubicBezTo>
                <a:cubicBezTo>
                  <a:pt x="1442782" y="-67184"/>
                  <a:pt x="1645863" y="6892"/>
                  <a:pt x="1744415" y="0"/>
                </a:cubicBezTo>
                <a:cubicBezTo>
                  <a:pt x="1842967" y="-6892"/>
                  <a:pt x="2251809" y="229"/>
                  <a:pt x="2397822" y="0"/>
                </a:cubicBezTo>
                <a:cubicBezTo>
                  <a:pt x="2543835" y="-229"/>
                  <a:pt x="2754818" y="6878"/>
                  <a:pt x="2943326" y="0"/>
                </a:cubicBezTo>
                <a:cubicBezTo>
                  <a:pt x="3131834" y="-6878"/>
                  <a:pt x="3310453" y="26704"/>
                  <a:pt x="3650684" y="0"/>
                </a:cubicBezTo>
                <a:cubicBezTo>
                  <a:pt x="3990915" y="-26704"/>
                  <a:pt x="3949523" y="1543"/>
                  <a:pt x="4196188" y="0"/>
                </a:cubicBezTo>
                <a:cubicBezTo>
                  <a:pt x="4442853" y="-1543"/>
                  <a:pt x="4475793" y="4936"/>
                  <a:pt x="4633791" y="0"/>
                </a:cubicBezTo>
                <a:cubicBezTo>
                  <a:pt x="4791789" y="-4936"/>
                  <a:pt x="5127107" y="58437"/>
                  <a:pt x="5395099" y="0"/>
                </a:cubicBezTo>
                <a:cubicBezTo>
                  <a:pt x="5406848" y="160335"/>
                  <a:pt x="5329076" y="331012"/>
                  <a:pt x="5395099" y="555180"/>
                </a:cubicBezTo>
                <a:cubicBezTo>
                  <a:pt x="5461122" y="779348"/>
                  <a:pt x="5391296" y="869221"/>
                  <a:pt x="5395099" y="1051920"/>
                </a:cubicBezTo>
                <a:cubicBezTo>
                  <a:pt x="5398902" y="1234619"/>
                  <a:pt x="5335132" y="1487982"/>
                  <a:pt x="5395099" y="1694761"/>
                </a:cubicBezTo>
                <a:cubicBezTo>
                  <a:pt x="5455066" y="1901540"/>
                  <a:pt x="5341906" y="2185420"/>
                  <a:pt x="5395099" y="2337601"/>
                </a:cubicBezTo>
                <a:cubicBezTo>
                  <a:pt x="5448292" y="2489782"/>
                  <a:pt x="5385273" y="2637247"/>
                  <a:pt x="5395099" y="2922001"/>
                </a:cubicBezTo>
                <a:cubicBezTo>
                  <a:pt x="5282094" y="2924384"/>
                  <a:pt x="5043164" y="2896659"/>
                  <a:pt x="4849595" y="2922001"/>
                </a:cubicBezTo>
                <a:cubicBezTo>
                  <a:pt x="4656026" y="2947343"/>
                  <a:pt x="4425005" y="2849860"/>
                  <a:pt x="4196188" y="2922001"/>
                </a:cubicBezTo>
                <a:cubicBezTo>
                  <a:pt x="3967371" y="2994142"/>
                  <a:pt x="3744949" y="2867721"/>
                  <a:pt x="3488831" y="2922001"/>
                </a:cubicBezTo>
                <a:cubicBezTo>
                  <a:pt x="3232713" y="2976281"/>
                  <a:pt x="3101188" y="2921682"/>
                  <a:pt x="2997277" y="2922001"/>
                </a:cubicBezTo>
                <a:cubicBezTo>
                  <a:pt x="2893366" y="2922320"/>
                  <a:pt x="2491251" y="2876912"/>
                  <a:pt x="2343871" y="2922001"/>
                </a:cubicBezTo>
                <a:cubicBezTo>
                  <a:pt x="2196491" y="2967090"/>
                  <a:pt x="2007420" y="2910249"/>
                  <a:pt x="1690464" y="2922001"/>
                </a:cubicBezTo>
                <a:cubicBezTo>
                  <a:pt x="1373508" y="2933753"/>
                  <a:pt x="1346562" y="2914508"/>
                  <a:pt x="1091009" y="2922001"/>
                </a:cubicBezTo>
                <a:cubicBezTo>
                  <a:pt x="835456" y="2929494"/>
                  <a:pt x="266427" y="2895467"/>
                  <a:pt x="0" y="2922001"/>
                </a:cubicBezTo>
                <a:cubicBezTo>
                  <a:pt x="-25117" y="2690991"/>
                  <a:pt x="36844" y="2545774"/>
                  <a:pt x="0" y="2366821"/>
                </a:cubicBezTo>
                <a:cubicBezTo>
                  <a:pt x="-36844" y="2187868"/>
                  <a:pt x="7560" y="1898494"/>
                  <a:pt x="0" y="1723981"/>
                </a:cubicBezTo>
                <a:cubicBezTo>
                  <a:pt x="-7560" y="1549468"/>
                  <a:pt x="69382" y="1373538"/>
                  <a:pt x="0" y="1139580"/>
                </a:cubicBezTo>
                <a:cubicBezTo>
                  <a:pt x="-69382" y="905622"/>
                  <a:pt x="55942" y="876103"/>
                  <a:pt x="0" y="613620"/>
                </a:cubicBezTo>
                <a:cubicBezTo>
                  <a:pt x="-55942" y="351137"/>
                  <a:pt x="26532" y="245384"/>
                  <a:pt x="0" y="0"/>
                </a:cubicBezTo>
                <a:close/>
              </a:path>
              <a:path w="5395099" h="2922001" stroke="0" extrusionOk="0">
                <a:moveTo>
                  <a:pt x="0" y="0"/>
                </a:moveTo>
                <a:cubicBezTo>
                  <a:pt x="284222" y="-14565"/>
                  <a:pt x="391396" y="71528"/>
                  <a:pt x="599455" y="0"/>
                </a:cubicBezTo>
                <a:cubicBezTo>
                  <a:pt x="807515" y="-71528"/>
                  <a:pt x="948123" y="27798"/>
                  <a:pt x="1037058" y="0"/>
                </a:cubicBezTo>
                <a:cubicBezTo>
                  <a:pt x="1125993" y="-27798"/>
                  <a:pt x="1387039" y="51586"/>
                  <a:pt x="1636513" y="0"/>
                </a:cubicBezTo>
                <a:cubicBezTo>
                  <a:pt x="1885988" y="-51586"/>
                  <a:pt x="2112619" y="62035"/>
                  <a:pt x="2289920" y="0"/>
                </a:cubicBezTo>
                <a:cubicBezTo>
                  <a:pt x="2467221" y="-62035"/>
                  <a:pt x="2677831" y="51466"/>
                  <a:pt x="2781473" y="0"/>
                </a:cubicBezTo>
                <a:cubicBezTo>
                  <a:pt x="2885115" y="-51466"/>
                  <a:pt x="3238357" y="63064"/>
                  <a:pt x="3380929" y="0"/>
                </a:cubicBezTo>
                <a:cubicBezTo>
                  <a:pt x="3523501" y="-63064"/>
                  <a:pt x="3669052" y="26271"/>
                  <a:pt x="3872482" y="0"/>
                </a:cubicBezTo>
                <a:cubicBezTo>
                  <a:pt x="4075912" y="-26271"/>
                  <a:pt x="4101179" y="31688"/>
                  <a:pt x="4310085" y="0"/>
                </a:cubicBezTo>
                <a:cubicBezTo>
                  <a:pt x="4518991" y="-31688"/>
                  <a:pt x="4643690" y="38469"/>
                  <a:pt x="4747687" y="0"/>
                </a:cubicBezTo>
                <a:cubicBezTo>
                  <a:pt x="4851684" y="-38469"/>
                  <a:pt x="5151896" y="33001"/>
                  <a:pt x="5395099" y="0"/>
                </a:cubicBezTo>
                <a:cubicBezTo>
                  <a:pt x="5425363" y="201246"/>
                  <a:pt x="5384744" y="407511"/>
                  <a:pt x="5395099" y="584400"/>
                </a:cubicBezTo>
                <a:cubicBezTo>
                  <a:pt x="5405454" y="761289"/>
                  <a:pt x="5381276" y="1056277"/>
                  <a:pt x="5395099" y="1227240"/>
                </a:cubicBezTo>
                <a:cubicBezTo>
                  <a:pt x="5408922" y="1398203"/>
                  <a:pt x="5386537" y="1497453"/>
                  <a:pt x="5395099" y="1753201"/>
                </a:cubicBezTo>
                <a:cubicBezTo>
                  <a:pt x="5403661" y="2008949"/>
                  <a:pt x="5354882" y="2063833"/>
                  <a:pt x="5395099" y="2308381"/>
                </a:cubicBezTo>
                <a:cubicBezTo>
                  <a:pt x="5435316" y="2552929"/>
                  <a:pt x="5341943" y="2666396"/>
                  <a:pt x="5395099" y="2922001"/>
                </a:cubicBezTo>
                <a:cubicBezTo>
                  <a:pt x="5280072" y="2923029"/>
                  <a:pt x="5058968" y="2891733"/>
                  <a:pt x="4849595" y="2922001"/>
                </a:cubicBezTo>
                <a:cubicBezTo>
                  <a:pt x="4640222" y="2952269"/>
                  <a:pt x="4365681" y="2891409"/>
                  <a:pt x="4196188" y="2922001"/>
                </a:cubicBezTo>
                <a:cubicBezTo>
                  <a:pt x="4026695" y="2952593"/>
                  <a:pt x="3712198" y="2854030"/>
                  <a:pt x="3542782" y="2922001"/>
                </a:cubicBezTo>
                <a:cubicBezTo>
                  <a:pt x="3373366" y="2989972"/>
                  <a:pt x="3138818" y="2907679"/>
                  <a:pt x="2943326" y="2922001"/>
                </a:cubicBezTo>
                <a:cubicBezTo>
                  <a:pt x="2747834" y="2936323"/>
                  <a:pt x="2486996" y="2912122"/>
                  <a:pt x="2343871" y="2922001"/>
                </a:cubicBezTo>
                <a:cubicBezTo>
                  <a:pt x="2200746" y="2931880"/>
                  <a:pt x="1961362" y="2867978"/>
                  <a:pt x="1636513" y="2922001"/>
                </a:cubicBezTo>
                <a:cubicBezTo>
                  <a:pt x="1311664" y="2976024"/>
                  <a:pt x="1130339" y="2918886"/>
                  <a:pt x="983107" y="2922001"/>
                </a:cubicBezTo>
                <a:cubicBezTo>
                  <a:pt x="835875" y="2925116"/>
                  <a:pt x="473949" y="2818527"/>
                  <a:pt x="0" y="2922001"/>
                </a:cubicBezTo>
                <a:cubicBezTo>
                  <a:pt x="-42049" y="2707192"/>
                  <a:pt x="22996" y="2600261"/>
                  <a:pt x="0" y="2396041"/>
                </a:cubicBezTo>
                <a:cubicBezTo>
                  <a:pt x="-22996" y="2191821"/>
                  <a:pt x="48342" y="2067135"/>
                  <a:pt x="0" y="1840861"/>
                </a:cubicBezTo>
                <a:cubicBezTo>
                  <a:pt x="-48342" y="1614587"/>
                  <a:pt x="36046" y="1390008"/>
                  <a:pt x="0" y="1256460"/>
                </a:cubicBezTo>
                <a:cubicBezTo>
                  <a:pt x="-36046" y="1122912"/>
                  <a:pt x="46787" y="771785"/>
                  <a:pt x="0" y="642840"/>
                </a:cubicBezTo>
                <a:cubicBezTo>
                  <a:pt x="-46787" y="513895"/>
                  <a:pt x="11048" y="142428"/>
                  <a:pt x="0" y="0"/>
                </a:cubicBezTo>
                <a:close/>
              </a:path>
            </a:pathLst>
          </a:custGeom>
          <a:ln w="57150">
            <a:solidFill>
              <a:srgbClr val="755F3F"/>
            </a:solidFill>
            <a:extLst>
              <a:ext uri="{C807C97D-BFC1-408E-A445-0C87EB9F89A2}">
                <ask:lineSketchStyleProps xmlns:ask="http://schemas.microsoft.com/office/drawing/2018/sketchyshapes" sd="354876517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56BAE-C5F1-9E76-6501-79D1EEFF4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2062" y="282489"/>
            <a:ext cx="7058754" cy="595312"/>
          </a:xfrm>
        </p:spPr>
        <p:txBody>
          <a:bodyPr>
            <a:noAutofit/>
          </a:bodyPr>
          <a:lstStyle/>
          <a:p>
            <a:pPr algn="ctr"/>
            <a:r>
              <a:rPr lang="ru-RU" b="1" dirty="0"/>
              <a:t>Выводы по приёму «Верю – не верю» 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106DD0B1-09DE-1A26-DA51-BD2E1F86B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1738" y="1154905"/>
            <a:ext cx="5776912" cy="4974043"/>
          </a:xfrm>
        </p:spPr>
        <p:txBody>
          <a:bodyPr>
            <a:normAutofit/>
          </a:bodyPr>
          <a:lstStyle/>
          <a:p>
            <a:r>
              <a:rPr lang="ru-RU" sz="1800" dirty="0"/>
              <a:t>✔️ Приём эффективно активизирует фоновые знания учащихся и вовлекает всех в работу с первых минут урока.</a:t>
            </a:r>
          </a:p>
          <a:p>
            <a:r>
              <a:rPr lang="ru-RU" sz="1800" dirty="0"/>
              <a:t>✔️ Наличие разногласий в ответах показывает запуск механизма антиципации и формирование гипотез.</a:t>
            </a:r>
          </a:p>
          <a:p>
            <a:r>
              <a:rPr lang="ru-RU" sz="1800" dirty="0"/>
              <a:t>✔️ Высокий уровень сомнений и расхождений (особенно в 4 утверждении) свидетельствует о создании когнитивного конфликта, необходимого для развития критического мышления.</a:t>
            </a:r>
          </a:p>
          <a:p>
            <a:r>
              <a:rPr lang="ru-RU" sz="1800" dirty="0"/>
              <a:t>✔️ Учащиеся демонстрируют готовность не только выдвигать предположения, но и корректировать их в процессе работы с текстом.</a:t>
            </a:r>
          </a:p>
          <a:p>
            <a:r>
              <a:rPr lang="ru-RU" sz="1800" dirty="0"/>
              <a:t>✔️ Приём подготавливает к осмысленному чтению: учащиеся читают текст с целью проверки информации и поиска доказательств.</a:t>
            </a:r>
          </a:p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A5FAE78-A8DC-3267-C5AE-D535CA8F4DDA}"/>
              </a:ext>
            </a:extLst>
          </p:cNvPr>
          <p:cNvSpPr txBox="1"/>
          <p:nvPr/>
        </p:nvSpPr>
        <p:spPr>
          <a:xfrm>
            <a:off x="698500" y="1069127"/>
            <a:ext cx="65151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>
                <a:solidFill>
                  <a:srgbClr val="7D59C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8Г класс (14 человек)</a:t>
            </a:r>
          </a:p>
          <a:p>
            <a:pPr>
              <a:buNone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— 12 «верю», 2 «не уверены»</a:t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— 14 «не верю»</a:t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 — 8 «верю», 4 «не верю», 2 «не уверены»</a:t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 — 4 «верю», 5 «не верю», 5 «не уверены»</a:t>
            </a:r>
          </a:p>
          <a:p>
            <a:pPr>
              <a:buNone/>
            </a:pPr>
            <a:r>
              <a:rPr lang="ru-RU" b="1" dirty="0">
                <a:solidFill>
                  <a:srgbClr val="7D59C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8А класс (15 человек)</a:t>
            </a:r>
          </a:p>
          <a:p>
            <a:pPr>
              <a:buNone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— 13 «верю», 2 «не уверены»</a:t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— 15 «не верю»</a:t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 — 11 «верю», 4 «не верю»</a:t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 — 3 «верю», 8 «не верю», 4 «не уверены»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25DD7C71-8F5B-E3E1-3960-4087535ADF52}"/>
              </a:ext>
            </a:extLst>
          </p:cNvPr>
          <p:cNvCxnSpPr>
            <a:cxnSpLocks/>
          </p:cNvCxnSpPr>
          <p:nvPr/>
        </p:nvCxnSpPr>
        <p:spPr>
          <a:xfrm>
            <a:off x="4730750" y="2646590"/>
            <a:ext cx="1550988" cy="0"/>
          </a:xfrm>
          <a:prstGeom prst="straightConnector1">
            <a:avLst/>
          </a:prstGeom>
          <a:ln w="76200">
            <a:solidFill>
              <a:srgbClr val="7D59CF"/>
            </a:solidFill>
            <a:headEnd type="none" w="med" len="med"/>
            <a:tailEnd type="arrow" w="med" len="med"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81DB62D-3B0C-8AFB-C00E-EF4DBC13A0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67" y="3396011"/>
            <a:ext cx="4569883" cy="2688775"/>
          </a:xfrm>
          <a:custGeom>
            <a:avLst/>
            <a:gdLst>
              <a:gd name="csX0" fmla="*/ 0 w 4569883"/>
              <a:gd name="csY0" fmla="*/ 0 h 2688775"/>
              <a:gd name="csX1" fmla="*/ 479838 w 4569883"/>
              <a:gd name="csY1" fmla="*/ 0 h 2688775"/>
              <a:gd name="csX2" fmla="*/ 913977 w 4569883"/>
              <a:gd name="csY2" fmla="*/ 0 h 2688775"/>
              <a:gd name="csX3" fmla="*/ 1485212 w 4569883"/>
              <a:gd name="csY3" fmla="*/ 0 h 2688775"/>
              <a:gd name="csX4" fmla="*/ 2102146 w 4569883"/>
              <a:gd name="csY4" fmla="*/ 0 h 2688775"/>
              <a:gd name="csX5" fmla="*/ 2673382 w 4569883"/>
              <a:gd name="csY5" fmla="*/ 0 h 2688775"/>
              <a:gd name="csX6" fmla="*/ 3153219 w 4569883"/>
              <a:gd name="csY6" fmla="*/ 0 h 2688775"/>
              <a:gd name="csX7" fmla="*/ 3770153 w 4569883"/>
              <a:gd name="csY7" fmla="*/ 0 h 2688775"/>
              <a:gd name="csX8" fmla="*/ 4569883 w 4569883"/>
              <a:gd name="csY8" fmla="*/ 0 h 2688775"/>
              <a:gd name="csX9" fmla="*/ 4569883 w 4569883"/>
              <a:gd name="csY9" fmla="*/ 591531 h 2688775"/>
              <a:gd name="csX10" fmla="*/ 4569883 w 4569883"/>
              <a:gd name="csY10" fmla="*/ 1102398 h 2688775"/>
              <a:gd name="csX11" fmla="*/ 4569883 w 4569883"/>
              <a:gd name="csY11" fmla="*/ 1613265 h 2688775"/>
              <a:gd name="csX12" fmla="*/ 4569883 w 4569883"/>
              <a:gd name="csY12" fmla="*/ 2124132 h 2688775"/>
              <a:gd name="csX13" fmla="*/ 4569883 w 4569883"/>
              <a:gd name="csY13" fmla="*/ 2688775 h 2688775"/>
              <a:gd name="csX14" fmla="*/ 3952949 w 4569883"/>
              <a:gd name="csY14" fmla="*/ 2688775 h 2688775"/>
              <a:gd name="csX15" fmla="*/ 3427412 w 4569883"/>
              <a:gd name="csY15" fmla="*/ 2688775 h 2688775"/>
              <a:gd name="csX16" fmla="*/ 2947575 w 4569883"/>
              <a:gd name="csY16" fmla="*/ 2688775 h 2688775"/>
              <a:gd name="csX17" fmla="*/ 2513436 w 4569883"/>
              <a:gd name="csY17" fmla="*/ 2688775 h 2688775"/>
              <a:gd name="csX18" fmla="*/ 2079297 w 4569883"/>
              <a:gd name="csY18" fmla="*/ 2688775 h 2688775"/>
              <a:gd name="csX19" fmla="*/ 1416664 w 4569883"/>
              <a:gd name="csY19" fmla="*/ 2688775 h 2688775"/>
              <a:gd name="csX20" fmla="*/ 891127 w 4569883"/>
              <a:gd name="csY20" fmla="*/ 2688775 h 2688775"/>
              <a:gd name="csX21" fmla="*/ 0 w 4569883"/>
              <a:gd name="csY21" fmla="*/ 2688775 h 2688775"/>
              <a:gd name="csX22" fmla="*/ 0 w 4569883"/>
              <a:gd name="csY22" fmla="*/ 2124132 h 2688775"/>
              <a:gd name="csX23" fmla="*/ 0 w 4569883"/>
              <a:gd name="csY23" fmla="*/ 1559490 h 2688775"/>
              <a:gd name="csX24" fmla="*/ 0 w 4569883"/>
              <a:gd name="csY24" fmla="*/ 994847 h 2688775"/>
              <a:gd name="csX25" fmla="*/ 0 w 4569883"/>
              <a:gd name="csY25" fmla="*/ 537755 h 2688775"/>
              <a:gd name="csX26" fmla="*/ 0 w 4569883"/>
              <a:gd name="csY26" fmla="*/ 0 h 2688775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</a:cxnLst>
            <a:rect l="l" t="t" r="r" b="b"/>
            <a:pathLst>
              <a:path w="4569883" h="2688775" fill="none" extrusionOk="0">
                <a:moveTo>
                  <a:pt x="0" y="0"/>
                </a:moveTo>
                <a:cubicBezTo>
                  <a:pt x="165059" y="-41867"/>
                  <a:pt x="350700" y="45158"/>
                  <a:pt x="479838" y="0"/>
                </a:cubicBezTo>
                <a:cubicBezTo>
                  <a:pt x="608976" y="-45158"/>
                  <a:pt x="710166" y="36697"/>
                  <a:pt x="913977" y="0"/>
                </a:cubicBezTo>
                <a:cubicBezTo>
                  <a:pt x="1117788" y="-36697"/>
                  <a:pt x="1282220" y="13477"/>
                  <a:pt x="1485212" y="0"/>
                </a:cubicBezTo>
                <a:cubicBezTo>
                  <a:pt x="1688205" y="-13477"/>
                  <a:pt x="1917292" y="25305"/>
                  <a:pt x="2102146" y="0"/>
                </a:cubicBezTo>
                <a:cubicBezTo>
                  <a:pt x="2287000" y="-25305"/>
                  <a:pt x="2511537" y="31481"/>
                  <a:pt x="2673382" y="0"/>
                </a:cubicBezTo>
                <a:cubicBezTo>
                  <a:pt x="2835227" y="-31481"/>
                  <a:pt x="2934291" y="28530"/>
                  <a:pt x="3153219" y="0"/>
                </a:cubicBezTo>
                <a:cubicBezTo>
                  <a:pt x="3372147" y="-28530"/>
                  <a:pt x="3618041" y="71135"/>
                  <a:pt x="3770153" y="0"/>
                </a:cubicBezTo>
                <a:cubicBezTo>
                  <a:pt x="3922265" y="-71135"/>
                  <a:pt x="4402921" y="4582"/>
                  <a:pt x="4569883" y="0"/>
                </a:cubicBezTo>
                <a:cubicBezTo>
                  <a:pt x="4614823" y="196973"/>
                  <a:pt x="4566200" y="370146"/>
                  <a:pt x="4569883" y="591531"/>
                </a:cubicBezTo>
                <a:cubicBezTo>
                  <a:pt x="4573566" y="812916"/>
                  <a:pt x="4527483" y="921548"/>
                  <a:pt x="4569883" y="1102398"/>
                </a:cubicBezTo>
                <a:cubicBezTo>
                  <a:pt x="4612283" y="1283248"/>
                  <a:pt x="4533484" y="1427990"/>
                  <a:pt x="4569883" y="1613265"/>
                </a:cubicBezTo>
                <a:cubicBezTo>
                  <a:pt x="4606282" y="1798540"/>
                  <a:pt x="4513693" y="1959503"/>
                  <a:pt x="4569883" y="2124132"/>
                </a:cubicBezTo>
                <a:cubicBezTo>
                  <a:pt x="4626073" y="2288761"/>
                  <a:pt x="4551503" y="2503115"/>
                  <a:pt x="4569883" y="2688775"/>
                </a:cubicBezTo>
                <a:cubicBezTo>
                  <a:pt x="4276530" y="2696360"/>
                  <a:pt x="4216285" y="2662172"/>
                  <a:pt x="3952949" y="2688775"/>
                </a:cubicBezTo>
                <a:cubicBezTo>
                  <a:pt x="3689613" y="2715378"/>
                  <a:pt x="3617757" y="2649310"/>
                  <a:pt x="3427412" y="2688775"/>
                </a:cubicBezTo>
                <a:cubicBezTo>
                  <a:pt x="3237067" y="2728240"/>
                  <a:pt x="3086198" y="2670175"/>
                  <a:pt x="2947575" y="2688775"/>
                </a:cubicBezTo>
                <a:cubicBezTo>
                  <a:pt x="2808952" y="2707375"/>
                  <a:pt x="2727003" y="2662766"/>
                  <a:pt x="2513436" y="2688775"/>
                </a:cubicBezTo>
                <a:cubicBezTo>
                  <a:pt x="2299869" y="2714784"/>
                  <a:pt x="2255136" y="2651208"/>
                  <a:pt x="2079297" y="2688775"/>
                </a:cubicBezTo>
                <a:cubicBezTo>
                  <a:pt x="1903458" y="2726342"/>
                  <a:pt x="1712297" y="2639652"/>
                  <a:pt x="1416664" y="2688775"/>
                </a:cubicBezTo>
                <a:cubicBezTo>
                  <a:pt x="1121031" y="2737898"/>
                  <a:pt x="1034211" y="2664958"/>
                  <a:pt x="891127" y="2688775"/>
                </a:cubicBezTo>
                <a:cubicBezTo>
                  <a:pt x="748043" y="2712592"/>
                  <a:pt x="223944" y="2594958"/>
                  <a:pt x="0" y="2688775"/>
                </a:cubicBezTo>
                <a:cubicBezTo>
                  <a:pt x="-32269" y="2503384"/>
                  <a:pt x="27650" y="2397052"/>
                  <a:pt x="0" y="2124132"/>
                </a:cubicBezTo>
                <a:cubicBezTo>
                  <a:pt x="-27650" y="1851212"/>
                  <a:pt x="10472" y="1697843"/>
                  <a:pt x="0" y="1559490"/>
                </a:cubicBezTo>
                <a:cubicBezTo>
                  <a:pt x="-10472" y="1421137"/>
                  <a:pt x="20529" y="1127694"/>
                  <a:pt x="0" y="994847"/>
                </a:cubicBezTo>
                <a:cubicBezTo>
                  <a:pt x="-20529" y="862000"/>
                  <a:pt x="3675" y="661744"/>
                  <a:pt x="0" y="537755"/>
                </a:cubicBezTo>
                <a:cubicBezTo>
                  <a:pt x="-3675" y="413766"/>
                  <a:pt x="60873" y="132988"/>
                  <a:pt x="0" y="0"/>
                </a:cubicBezTo>
                <a:close/>
              </a:path>
              <a:path w="4569883" h="2688775" stroke="0" extrusionOk="0">
                <a:moveTo>
                  <a:pt x="0" y="0"/>
                </a:moveTo>
                <a:cubicBezTo>
                  <a:pt x="145658" y="-14609"/>
                  <a:pt x="245116" y="14826"/>
                  <a:pt x="434139" y="0"/>
                </a:cubicBezTo>
                <a:cubicBezTo>
                  <a:pt x="623162" y="-14826"/>
                  <a:pt x="846028" y="21920"/>
                  <a:pt x="1051073" y="0"/>
                </a:cubicBezTo>
                <a:cubicBezTo>
                  <a:pt x="1256118" y="-21920"/>
                  <a:pt x="1433834" y="26011"/>
                  <a:pt x="1668007" y="0"/>
                </a:cubicBezTo>
                <a:cubicBezTo>
                  <a:pt x="1902180" y="-26011"/>
                  <a:pt x="1899865" y="39287"/>
                  <a:pt x="2102146" y="0"/>
                </a:cubicBezTo>
                <a:cubicBezTo>
                  <a:pt x="2304427" y="-39287"/>
                  <a:pt x="2606719" y="2539"/>
                  <a:pt x="2764779" y="0"/>
                </a:cubicBezTo>
                <a:cubicBezTo>
                  <a:pt x="2922839" y="-2539"/>
                  <a:pt x="3086471" y="50877"/>
                  <a:pt x="3198918" y="0"/>
                </a:cubicBezTo>
                <a:cubicBezTo>
                  <a:pt x="3311365" y="-50877"/>
                  <a:pt x="3563916" y="73229"/>
                  <a:pt x="3861551" y="0"/>
                </a:cubicBezTo>
                <a:cubicBezTo>
                  <a:pt x="4159186" y="-73229"/>
                  <a:pt x="4276812" y="52054"/>
                  <a:pt x="4569883" y="0"/>
                </a:cubicBezTo>
                <a:cubicBezTo>
                  <a:pt x="4600373" y="177353"/>
                  <a:pt x="4509030" y="395009"/>
                  <a:pt x="4569883" y="591531"/>
                </a:cubicBezTo>
                <a:cubicBezTo>
                  <a:pt x="4630736" y="788053"/>
                  <a:pt x="4553571" y="859982"/>
                  <a:pt x="4569883" y="1048622"/>
                </a:cubicBezTo>
                <a:cubicBezTo>
                  <a:pt x="4586195" y="1237262"/>
                  <a:pt x="4536843" y="1477510"/>
                  <a:pt x="4569883" y="1640153"/>
                </a:cubicBezTo>
                <a:cubicBezTo>
                  <a:pt x="4602923" y="1802796"/>
                  <a:pt x="4559756" y="2003763"/>
                  <a:pt x="4569883" y="2231683"/>
                </a:cubicBezTo>
                <a:cubicBezTo>
                  <a:pt x="4580010" y="2459603"/>
                  <a:pt x="4567145" y="2589135"/>
                  <a:pt x="4569883" y="2688775"/>
                </a:cubicBezTo>
                <a:cubicBezTo>
                  <a:pt x="4355876" y="2690603"/>
                  <a:pt x="4183387" y="2622076"/>
                  <a:pt x="3952949" y="2688775"/>
                </a:cubicBezTo>
                <a:cubicBezTo>
                  <a:pt x="3722511" y="2755474"/>
                  <a:pt x="3613099" y="2669613"/>
                  <a:pt x="3336015" y="2688775"/>
                </a:cubicBezTo>
                <a:cubicBezTo>
                  <a:pt x="3058931" y="2707937"/>
                  <a:pt x="2967343" y="2647406"/>
                  <a:pt x="2810478" y="2688775"/>
                </a:cubicBezTo>
                <a:cubicBezTo>
                  <a:pt x="2653613" y="2730144"/>
                  <a:pt x="2416889" y="2627168"/>
                  <a:pt x="2239243" y="2688775"/>
                </a:cubicBezTo>
                <a:cubicBezTo>
                  <a:pt x="2061598" y="2750382"/>
                  <a:pt x="1881803" y="2657478"/>
                  <a:pt x="1576610" y="2688775"/>
                </a:cubicBezTo>
                <a:cubicBezTo>
                  <a:pt x="1271417" y="2720072"/>
                  <a:pt x="1244159" y="2671528"/>
                  <a:pt x="1096772" y="2688775"/>
                </a:cubicBezTo>
                <a:cubicBezTo>
                  <a:pt x="949385" y="2706022"/>
                  <a:pt x="293363" y="2621529"/>
                  <a:pt x="0" y="2688775"/>
                </a:cubicBezTo>
                <a:cubicBezTo>
                  <a:pt x="-35654" y="2439619"/>
                  <a:pt x="61390" y="2378678"/>
                  <a:pt x="0" y="2097245"/>
                </a:cubicBezTo>
                <a:cubicBezTo>
                  <a:pt x="-61390" y="1815812"/>
                  <a:pt x="42789" y="1715968"/>
                  <a:pt x="0" y="1613265"/>
                </a:cubicBezTo>
                <a:cubicBezTo>
                  <a:pt x="-42789" y="1510562"/>
                  <a:pt x="36245" y="1267364"/>
                  <a:pt x="0" y="1075510"/>
                </a:cubicBezTo>
                <a:cubicBezTo>
                  <a:pt x="-36245" y="883657"/>
                  <a:pt x="64269" y="712579"/>
                  <a:pt x="0" y="510867"/>
                </a:cubicBezTo>
                <a:cubicBezTo>
                  <a:pt x="-64269" y="309155"/>
                  <a:pt x="32328" y="179560"/>
                  <a:pt x="0" y="0"/>
                </a:cubicBezTo>
                <a:close/>
              </a:path>
            </a:pathLst>
          </a:custGeom>
          <a:ln w="57150">
            <a:solidFill>
              <a:srgbClr val="5C4B32"/>
            </a:solidFill>
            <a:extLst>
              <a:ext uri="{C807C97D-BFC1-408E-A445-0C87EB9F89A2}">
                <ask:lineSketchStyleProps xmlns:ask="http://schemas.microsoft.com/office/drawing/2018/sketchyshapes" sd="2786970889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</p:spTree>
    <p:extLst>
      <p:ext uri="{BB962C8B-B14F-4D97-AF65-F5344CB8AC3E}">
        <p14:creationId xmlns:p14="http://schemas.microsoft.com/office/powerpoint/2010/main" val="1311624556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3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</TotalTime>
  <Words>1236</Words>
  <Application>Microsoft Office PowerPoint</Application>
  <PresentationFormat>Широкоэкранный</PresentationFormat>
  <Paragraphs>122</Paragraphs>
  <Slides>13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1_Тема Office</vt:lpstr>
      <vt:lpstr>Презентация PowerPoint</vt:lpstr>
      <vt:lpstr>Презентация PowerPoint</vt:lpstr>
      <vt:lpstr>Приём «Верю – не верю»</vt:lpstr>
      <vt:lpstr>Теоретическое описание приёма</vt:lpstr>
      <vt:lpstr>Приём «Чтение с карандашом»</vt:lpstr>
      <vt:lpstr>Теоретическое описание приёма</vt:lpstr>
      <vt:lpstr> Практическая значимость</vt:lpstr>
      <vt:lpstr>«Верю – не верю»</vt:lpstr>
      <vt:lpstr>Выводы по приёму «Верю – не верю» </vt:lpstr>
      <vt:lpstr>Приём «Чтение с карандашом»</vt:lpstr>
      <vt:lpstr>Как улучшить?</vt:lpstr>
      <vt:lpstr>Выводы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Елизавета Краснова</cp:lastModifiedBy>
  <cp:revision>10</cp:revision>
  <dcterms:created xsi:type="dcterms:W3CDTF">2024-01-14T08:39:34Z</dcterms:created>
  <dcterms:modified xsi:type="dcterms:W3CDTF">2026-03-23T16:36:01Z</dcterms:modified>
</cp:coreProperties>
</file>