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62" r:id="rId5"/>
    <p:sldId id="263" r:id="rId6"/>
    <p:sldId id="264" r:id="rId7"/>
    <p:sldId id="266" r:id="rId8"/>
    <p:sldId id="265" r:id="rId9"/>
    <p:sldId id="267" r:id="rId10"/>
    <p:sldId id="259" r:id="rId11"/>
    <p:sldId id="269" r:id="rId12"/>
    <p:sldId id="260" r:id="rId13"/>
    <p:sldId id="270" r:id="rId14"/>
    <p:sldId id="271" r:id="rId15"/>
    <p:sldId id="272" r:id="rId16"/>
    <p:sldId id="273" r:id="rId17"/>
    <p:sldId id="261" r:id="rId18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0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EF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29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9617775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0792276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7805053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8719766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7266570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1586953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0326166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8466667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1117955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1310409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5111212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24006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algn="ctr">
              <a:buSzPts val="3200"/>
            </a:pPr>
            <a:r>
              <a:rPr lang="ru-RU" sz="32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Тема </a:t>
            </a:r>
            <a:r>
              <a:rPr lang="ru-RU" sz="3200" b="1" i="0" u="none" strike="noStrike" cap="none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«Применение приёма смыслового чтения на уроках окружающего мира. Урок по теме «Когда изобрели велосипед?</a:t>
            </a:r>
            <a:r>
              <a:rPr lang="ru-RU" sz="3200" b="1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» в </a:t>
            </a:r>
            <a:r>
              <a:rPr lang="ru-RU" sz="3200" b="1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1 классе »</a:t>
            </a:r>
            <a:endParaRPr sz="3200" b="1" i="0" u="none" strike="noStrike" cap="none" dirty="0">
              <a:solidFill>
                <a:srgbClr val="1F3864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1673113" y="413504"/>
            <a:ext cx="8243243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Региональный </a:t>
            </a:r>
            <a:r>
              <a:rPr lang="ru-RU" sz="2800" b="1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интенсив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</a:t>
            </a:r>
            <a:endParaRPr sz="2800" b="1" i="0" u="none" strike="noStrike" cap="none" dirty="0">
              <a:solidFill>
                <a:srgbClr val="1F3864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»</a:t>
            </a:r>
            <a:endParaRPr sz="1400" b="1" i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6189183" y="4994922"/>
            <a:ext cx="5656392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2000" u="none" strike="noStrike" cap="none" dirty="0" smtClean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Минаева Татьяна Валерьевна,</a:t>
            </a:r>
          </a:p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2000" dirty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у</a:t>
            </a:r>
            <a:r>
              <a:rPr lang="ru-RU" sz="2000" u="none" strike="noStrike" cap="none" dirty="0" smtClean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читель начальных классов МОУ «Бородино», </a:t>
            </a:r>
            <a:r>
              <a:rPr lang="ru-RU" sz="2000" u="none" strike="noStrike" cap="none" dirty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городской </a:t>
            </a:r>
            <a:r>
              <a:rPr lang="ru-RU" sz="2000" u="none" strike="noStrike" cap="none" dirty="0" smtClean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округ Подольск</a:t>
            </a:r>
            <a:endParaRPr sz="2000" u="none" strike="noStrike" cap="none" dirty="0">
              <a:solidFill>
                <a:srgbClr val="1D3152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178388" y="2234515"/>
            <a:ext cx="11835811" cy="39969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SzPct val="202112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окружающий мир, 1 класс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изобрели велосипед?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урока</a:t>
            </a:r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котором проведена апробация, возможные варианты 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применения: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новой темы.</a:t>
            </a: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 только русские буквы и узнаешь тему урока: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WF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SD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</a:t>
            </a: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DS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VZ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RY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SZ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en-US" sz="32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WF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en-US" sz="32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en-US" sz="32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en-US" sz="32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sz="32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LN</a:t>
            </a:r>
            <a:r>
              <a:rPr lang="ru-RU" sz="32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32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SD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32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en-US" sz="32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en-US" sz="32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en-US" sz="32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</a:t>
            </a:r>
            <a:r>
              <a:rPr lang="en-US" sz="32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DS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en-US" sz="32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32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VZ</a:t>
            </a:r>
            <a:r>
              <a:rPr lang="ru-RU" sz="32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en-US" sz="32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en-US" sz="32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en-US" sz="32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en-US" sz="32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sz="32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32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en-US" sz="32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en-US" sz="32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RY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en-US" sz="32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SZ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sz="24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Google Shape;94;p1"/>
          <p:cNvSpPr/>
          <p:nvPr/>
        </p:nvSpPr>
        <p:spPr>
          <a:xfrm>
            <a:off x="1622313" y="142570"/>
            <a:ext cx="8243243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Практическая значимость</a:t>
            </a:r>
            <a:endParaRPr sz="1400" b="1" i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152987" y="1472515"/>
            <a:ext cx="11835811" cy="6102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buSzPct val="202112"/>
            </a:pP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sz="24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Google Shape;94;p1"/>
          <p:cNvSpPr/>
          <p:nvPr/>
        </p:nvSpPr>
        <p:spPr>
          <a:xfrm>
            <a:off x="1673113" y="413504"/>
            <a:ext cx="8243243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Практическая значимость</a:t>
            </a:r>
            <a:endParaRPr sz="1400" b="1" i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96786" y="1488763"/>
            <a:ext cx="74013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   ИЗОБРЕЛИ  ВЕЛОСИПЕД?</a:t>
            </a:r>
            <a:endParaRPr lang="ru-RU" sz="3200" dirty="0"/>
          </a:p>
        </p:txBody>
      </p:sp>
      <p:pic>
        <p:nvPicPr>
          <p:cNvPr id="5" name="Picture 2" descr="http://www.clipartbest.com/cliparts/LcK/zbB/LcKzbBXgi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4134464" y="2325685"/>
            <a:ext cx="4258326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Наталья\Desktop\муравей и черепаха\муравей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29700" y="1857371"/>
            <a:ext cx="2936804" cy="390842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 descr="C:\Users\Наталья\Desktop\муравей и черепаха\черепаха.png"/>
          <p:cNvPicPr>
            <a:picLocks noChangeAspect="1" noChangeArrowheads="1"/>
          </p:cNvPicPr>
          <p:nvPr/>
        </p:nvPicPr>
        <p:blipFill>
          <a:blip r:embed="rId5" cstate="email">
            <a:lum contrast="10000"/>
          </a:blip>
          <a:srcRect/>
          <a:stretch>
            <a:fillRect/>
          </a:stretch>
        </p:blipFill>
        <p:spPr bwMode="auto">
          <a:xfrm rot="441831">
            <a:off x="8254921" y="1629742"/>
            <a:ext cx="2686500" cy="36222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1588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94;p1"/>
          <p:cNvSpPr/>
          <p:nvPr/>
        </p:nvSpPr>
        <p:spPr>
          <a:xfrm>
            <a:off x="1561180" y="148819"/>
            <a:ext cx="8243243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Применение приема КЛАСТЕР на уроке</a:t>
            </a:r>
            <a:endParaRPr sz="1400" b="1" i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6" name="Понимание текста"/>
          <p:cNvSpPr/>
          <p:nvPr/>
        </p:nvSpPr>
        <p:spPr>
          <a:xfrm>
            <a:off x="5682802" y="1643497"/>
            <a:ext cx="1655720" cy="552393"/>
          </a:xfrm>
          <a:prstGeom prst="roundRect">
            <a:avLst>
              <a:gd name="adj" fmla="val 15000"/>
            </a:avLst>
          </a:prstGeom>
          <a:ln w="63500">
            <a:solidFill>
              <a:schemeClr val="accent2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defTabSz="584200">
              <a:defRPr sz="2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 algn="ctr"/>
            <a:r>
              <a:rPr lang="ru-RU" sz="1400" b="1" dirty="0" smtClean="0"/>
              <a:t>Руль</a:t>
            </a:r>
            <a:endParaRPr sz="1400" b="1" dirty="0"/>
          </a:p>
        </p:txBody>
      </p:sp>
      <p:sp>
        <p:nvSpPr>
          <p:cNvPr id="7" name="Умения"/>
          <p:cNvSpPr/>
          <p:nvPr/>
        </p:nvSpPr>
        <p:spPr>
          <a:xfrm>
            <a:off x="5333132" y="3137521"/>
            <a:ext cx="1461392" cy="549530"/>
          </a:xfrm>
          <a:prstGeom prst="roundRect">
            <a:avLst>
              <a:gd name="adj" fmla="val 15000"/>
            </a:avLst>
          </a:prstGeom>
          <a:ln w="63500">
            <a:solidFill>
              <a:schemeClr val="accent2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defTabSz="584200">
              <a:defRPr sz="2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 algn="ctr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</a:rPr>
              <a:t>ВЕЛОСИПЕД</a:t>
            </a:r>
            <a:endParaRPr sz="1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8" name="Анализ текста"/>
          <p:cNvSpPr/>
          <p:nvPr/>
        </p:nvSpPr>
        <p:spPr>
          <a:xfrm>
            <a:off x="7658205" y="2409338"/>
            <a:ext cx="1595861" cy="617933"/>
          </a:xfrm>
          <a:prstGeom prst="roundRect">
            <a:avLst>
              <a:gd name="adj" fmla="val 15000"/>
            </a:avLst>
          </a:prstGeom>
          <a:ln w="63500">
            <a:solidFill>
              <a:schemeClr val="accent2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defTabSz="584200">
              <a:defRPr sz="2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 algn="ctr"/>
            <a:r>
              <a:rPr lang="ru-RU" sz="1400" b="1" dirty="0" smtClean="0"/>
              <a:t>Двухколёсный </a:t>
            </a:r>
            <a:endParaRPr sz="1400" b="1" dirty="0"/>
          </a:p>
        </p:txBody>
      </p:sp>
      <p:sp>
        <p:nvSpPr>
          <p:cNvPr id="9" name="Видоизменение"/>
          <p:cNvSpPr/>
          <p:nvPr/>
        </p:nvSpPr>
        <p:spPr>
          <a:xfrm>
            <a:off x="3811929" y="1649815"/>
            <a:ext cx="1641741" cy="555799"/>
          </a:xfrm>
          <a:prstGeom prst="roundRect">
            <a:avLst>
              <a:gd name="adj" fmla="val 15000"/>
            </a:avLst>
          </a:prstGeom>
          <a:ln w="63500">
            <a:solidFill>
              <a:schemeClr val="accent2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defTabSz="584200">
              <a:defRPr sz="2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 algn="ctr"/>
            <a:r>
              <a:rPr lang="ru-RU" sz="1400" b="1" dirty="0" smtClean="0"/>
              <a:t>Педали</a:t>
            </a:r>
            <a:endParaRPr sz="1400" b="1" dirty="0"/>
          </a:p>
        </p:txBody>
      </p:sp>
      <p:sp>
        <p:nvSpPr>
          <p:cNvPr id="10" name="Сравнение"/>
          <p:cNvSpPr/>
          <p:nvPr/>
        </p:nvSpPr>
        <p:spPr>
          <a:xfrm>
            <a:off x="7776896" y="3269927"/>
            <a:ext cx="1603536" cy="571857"/>
          </a:xfrm>
          <a:prstGeom prst="roundRect">
            <a:avLst>
              <a:gd name="adj" fmla="val 15000"/>
            </a:avLst>
          </a:prstGeom>
          <a:ln w="63500">
            <a:solidFill>
              <a:schemeClr val="accent2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defTabSz="584200">
              <a:defRPr sz="2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 algn="ctr"/>
            <a:r>
              <a:rPr lang="ru-RU" sz="1400" b="1" dirty="0" smtClean="0"/>
              <a:t>Рама</a:t>
            </a:r>
            <a:endParaRPr sz="1400" b="1" dirty="0"/>
          </a:p>
        </p:txBody>
      </p:sp>
      <p:sp>
        <p:nvSpPr>
          <p:cNvPr id="11" name="Генерирование"/>
          <p:cNvSpPr/>
          <p:nvPr/>
        </p:nvSpPr>
        <p:spPr>
          <a:xfrm>
            <a:off x="2700364" y="2781039"/>
            <a:ext cx="1693280" cy="526294"/>
          </a:xfrm>
          <a:prstGeom prst="roundRect">
            <a:avLst>
              <a:gd name="adj" fmla="val 15000"/>
            </a:avLst>
          </a:prstGeom>
          <a:ln w="63500">
            <a:solidFill>
              <a:schemeClr val="accent2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defTabSz="584200">
              <a:defRPr sz="2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 algn="ctr"/>
            <a:r>
              <a:rPr lang="ru-RU" sz="1400" b="1" dirty="0" smtClean="0"/>
              <a:t>Горный</a:t>
            </a:r>
            <a:endParaRPr sz="1400" b="1" dirty="0"/>
          </a:p>
        </p:txBody>
      </p:sp>
      <p:cxnSp>
        <p:nvCxnSpPr>
          <p:cNvPr id="12" name="Соединительная линия"/>
          <p:cNvCxnSpPr>
            <a:stCxn id="7" idx="1"/>
          </p:cNvCxnSpPr>
          <p:nvPr/>
        </p:nvCxnSpPr>
        <p:spPr>
          <a:xfrm flipH="1" flipV="1">
            <a:off x="4499279" y="3137521"/>
            <a:ext cx="833853" cy="274765"/>
          </a:xfrm>
          <a:prstGeom prst="straightConnector1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</p:cxnSp>
      <p:cxnSp>
        <p:nvCxnSpPr>
          <p:cNvPr id="13" name="Соединительная линия"/>
          <p:cNvCxnSpPr/>
          <p:nvPr/>
        </p:nvCxnSpPr>
        <p:spPr>
          <a:xfrm flipH="1" flipV="1">
            <a:off x="3576122" y="2302980"/>
            <a:ext cx="1816670" cy="860192"/>
          </a:xfrm>
          <a:prstGeom prst="straightConnector1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</p:cxnSp>
      <p:cxnSp>
        <p:nvCxnSpPr>
          <p:cNvPr id="14" name="Соединительная линия"/>
          <p:cNvCxnSpPr/>
          <p:nvPr/>
        </p:nvCxnSpPr>
        <p:spPr>
          <a:xfrm flipV="1">
            <a:off x="6794524" y="2758611"/>
            <a:ext cx="803591" cy="416935"/>
          </a:xfrm>
          <a:prstGeom prst="straightConnector1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</p:cxnSp>
      <p:cxnSp>
        <p:nvCxnSpPr>
          <p:cNvPr id="15" name="Соединительная линия"/>
          <p:cNvCxnSpPr>
            <a:endCxn id="10" idx="1"/>
          </p:cNvCxnSpPr>
          <p:nvPr/>
        </p:nvCxnSpPr>
        <p:spPr>
          <a:xfrm>
            <a:off x="6794524" y="3502092"/>
            <a:ext cx="982372" cy="53764"/>
          </a:xfrm>
          <a:prstGeom prst="straightConnector1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</p:cxnSp>
      <p:cxnSp>
        <p:nvCxnSpPr>
          <p:cNvPr id="16" name="Соединительная линия"/>
          <p:cNvCxnSpPr>
            <a:endCxn id="39" idx="3"/>
          </p:cNvCxnSpPr>
          <p:nvPr/>
        </p:nvCxnSpPr>
        <p:spPr>
          <a:xfrm flipH="1">
            <a:off x="4393644" y="3615267"/>
            <a:ext cx="919559" cy="251289"/>
          </a:xfrm>
          <a:prstGeom prst="straightConnector1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</p:cxnSp>
      <p:cxnSp>
        <p:nvCxnSpPr>
          <p:cNvPr id="25" name="Соединительная линия"/>
          <p:cNvCxnSpPr/>
          <p:nvPr/>
        </p:nvCxnSpPr>
        <p:spPr>
          <a:xfrm flipV="1">
            <a:off x="6208563" y="2233916"/>
            <a:ext cx="71839" cy="878023"/>
          </a:xfrm>
          <a:prstGeom prst="straightConnector1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</p:cxnSp>
      <p:cxnSp>
        <p:nvCxnSpPr>
          <p:cNvPr id="35" name="Соединительная линия"/>
          <p:cNvCxnSpPr/>
          <p:nvPr/>
        </p:nvCxnSpPr>
        <p:spPr>
          <a:xfrm flipH="1">
            <a:off x="5283927" y="3712633"/>
            <a:ext cx="536266" cy="899221"/>
          </a:xfrm>
          <a:prstGeom prst="straightConnector1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</p:cxnSp>
      <p:cxnSp>
        <p:nvCxnSpPr>
          <p:cNvPr id="37" name="Соединительная линия"/>
          <p:cNvCxnSpPr/>
          <p:nvPr/>
        </p:nvCxnSpPr>
        <p:spPr>
          <a:xfrm>
            <a:off x="6265965" y="3712633"/>
            <a:ext cx="496438" cy="906808"/>
          </a:xfrm>
          <a:prstGeom prst="straightConnector1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</p:cxnSp>
      <p:sp>
        <p:nvSpPr>
          <p:cNvPr id="39" name="Генерирование"/>
          <p:cNvSpPr/>
          <p:nvPr/>
        </p:nvSpPr>
        <p:spPr>
          <a:xfrm>
            <a:off x="2758598" y="3561239"/>
            <a:ext cx="1635046" cy="610634"/>
          </a:xfrm>
          <a:prstGeom prst="roundRect">
            <a:avLst>
              <a:gd name="adj" fmla="val 15000"/>
            </a:avLst>
          </a:prstGeom>
          <a:ln w="63500">
            <a:solidFill>
              <a:schemeClr val="accent2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defTabSz="584200">
              <a:defRPr sz="2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 algn="ctr"/>
            <a:r>
              <a:rPr lang="ru-RU" sz="1400" b="1" dirty="0" smtClean="0"/>
              <a:t>Городской </a:t>
            </a:r>
            <a:endParaRPr sz="1400" b="1" dirty="0"/>
          </a:p>
        </p:txBody>
      </p:sp>
      <p:sp>
        <p:nvSpPr>
          <p:cNvPr id="40" name="Генерирование"/>
          <p:cNvSpPr/>
          <p:nvPr/>
        </p:nvSpPr>
        <p:spPr>
          <a:xfrm>
            <a:off x="4243920" y="4619441"/>
            <a:ext cx="1635046" cy="526294"/>
          </a:xfrm>
          <a:prstGeom prst="roundRect">
            <a:avLst>
              <a:gd name="adj" fmla="val 15000"/>
            </a:avLst>
          </a:prstGeom>
          <a:ln w="63500">
            <a:solidFill>
              <a:schemeClr val="accent2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defTabSz="584200">
              <a:defRPr sz="2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 algn="ctr"/>
            <a:r>
              <a:rPr lang="ru-RU" sz="1400" b="1" dirty="0" smtClean="0"/>
              <a:t>Велодорожка</a:t>
            </a:r>
            <a:endParaRPr lang="ru-RU" sz="1400" b="1" dirty="0"/>
          </a:p>
        </p:txBody>
      </p:sp>
      <p:sp>
        <p:nvSpPr>
          <p:cNvPr id="41" name="Генерирование"/>
          <p:cNvSpPr/>
          <p:nvPr/>
        </p:nvSpPr>
        <p:spPr>
          <a:xfrm>
            <a:off x="6063828" y="4619441"/>
            <a:ext cx="1884543" cy="526294"/>
          </a:xfrm>
          <a:prstGeom prst="roundRect">
            <a:avLst>
              <a:gd name="adj" fmla="val 15000"/>
            </a:avLst>
          </a:prstGeom>
          <a:ln w="63500">
            <a:solidFill>
              <a:schemeClr val="accent2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defTabSz="584200">
              <a:defRPr sz="2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 algn="ctr"/>
            <a:r>
              <a:rPr lang="ru-RU" sz="1400" b="1" dirty="0" err="1" smtClean="0"/>
              <a:t>Электровелосипед</a:t>
            </a:r>
            <a:endParaRPr sz="1400" b="1" dirty="0"/>
          </a:p>
        </p:txBody>
      </p:sp>
      <p:sp>
        <p:nvSpPr>
          <p:cNvPr id="42" name="Генерирование"/>
          <p:cNvSpPr/>
          <p:nvPr/>
        </p:nvSpPr>
        <p:spPr>
          <a:xfrm>
            <a:off x="8133232" y="4628682"/>
            <a:ext cx="2627901" cy="526294"/>
          </a:xfrm>
          <a:prstGeom prst="roundRect">
            <a:avLst>
              <a:gd name="adj" fmla="val 15000"/>
            </a:avLst>
          </a:prstGeom>
          <a:ln w="63500">
            <a:solidFill>
              <a:schemeClr val="accent2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defTabSz="584200">
              <a:defRPr sz="2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 algn="ctr"/>
            <a:r>
              <a:rPr lang="ru-RU" sz="1400" b="1" dirty="0" smtClean="0"/>
              <a:t>Велотренажёр</a:t>
            </a:r>
            <a:endParaRPr sz="1400" b="1" dirty="0"/>
          </a:p>
        </p:txBody>
      </p:sp>
      <p:sp>
        <p:nvSpPr>
          <p:cNvPr id="43" name="Генерирование"/>
          <p:cNvSpPr/>
          <p:nvPr/>
        </p:nvSpPr>
        <p:spPr>
          <a:xfrm>
            <a:off x="2277237" y="4619441"/>
            <a:ext cx="1635046" cy="526294"/>
          </a:xfrm>
          <a:prstGeom prst="roundRect">
            <a:avLst>
              <a:gd name="adj" fmla="val 15000"/>
            </a:avLst>
          </a:prstGeom>
          <a:ln w="63500">
            <a:solidFill>
              <a:schemeClr val="accent2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defTabSz="584200">
              <a:defRPr sz="2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 algn="ctr"/>
            <a:r>
              <a:rPr lang="ru-RU" sz="1400" b="1" dirty="0" smtClean="0"/>
              <a:t>Шоссейный</a:t>
            </a:r>
            <a:endParaRPr sz="1400" b="1" dirty="0"/>
          </a:p>
        </p:txBody>
      </p:sp>
      <p:cxnSp>
        <p:nvCxnSpPr>
          <p:cNvPr id="44" name="Соединительная линия"/>
          <p:cNvCxnSpPr/>
          <p:nvPr/>
        </p:nvCxnSpPr>
        <p:spPr>
          <a:xfrm>
            <a:off x="6739752" y="3680494"/>
            <a:ext cx="2309038" cy="913365"/>
          </a:xfrm>
          <a:prstGeom prst="straightConnector1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</p:cxnSp>
      <p:cxnSp>
        <p:nvCxnSpPr>
          <p:cNvPr id="46" name="Соединительная линия"/>
          <p:cNvCxnSpPr/>
          <p:nvPr/>
        </p:nvCxnSpPr>
        <p:spPr>
          <a:xfrm flipH="1">
            <a:off x="3811929" y="3712633"/>
            <a:ext cx="1646873" cy="916049"/>
          </a:xfrm>
          <a:prstGeom prst="straightConnector1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</p:cxnSp>
      <p:sp>
        <p:nvSpPr>
          <p:cNvPr id="52" name="Понимание текста"/>
          <p:cNvSpPr/>
          <p:nvPr/>
        </p:nvSpPr>
        <p:spPr>
          <a:xfrm>
            <a:off x="7598115" y="1618830"/>
            <a:ext cx="1655720" cy="552393"/>
          </a:xfrm>
          <a:prstGeom prst="roundRect">
            <a:avLst>
              <a:gd name="adj" fmla="val 15000"/>
            </a:avLst>
          </a:prstGeom>
          <a:ln w="63500">
            <a:solidFill>
              <a:schemeClr val="accent2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defTabSz="584200">
              <a:defRPr sz="2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 algn="ctr"/>
            <a:r>
              <a:rPr lang="ru-RU" sz="1400" b="1" dirty="0" smtClean="0"/>
              <a:t>Багажник</a:t>
            </a:r>
            <a:endParaRPr sz="1400" b="1" dirty="0"/>
          </a:p>
        </p:txBody>
      </p:sp>
      <p:sp>
        <p:nvSpPr>
          <p:cNvPr id="53" name="Понимание текста"/>
          <p:cNvSpPr/>
          <p:nvPr/>
        </p:nvSpPr>
        <p:spPr>
          <a:xfrm>
            <a:off x="1996344" y="1704718"/>
            <a:ext cx="1655720" cy="552393"/>
          </a:xfrm>
          <a:prstGeom prst="roundRect">
            <a:avLst>
              <a:gd name="adj" fmla="val 15000"/>
            </a:avLst>
          </a:prstGeom>
          <a:ln w="63500">
            <a:solidFill>
              <a:schemeClr val="accent2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defTabSz="584200">
              <a:defRPr sz="2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 algn="ctr"/>
            <a:r>
              <a:rPr lang="ru-RU" sz="1400" b="1" dirty="0" smtClean="0"/>
              <a:t>Колесо</a:t>
            </a:r>
            <a:endParaRPr sz="1400" b="1" dirty="0"/>
          </a:p>
        </p:txBody>
      </p:sp>
      <p:cxnSp>
        <p:nvCxnSpPr>
          <p:cNvPr id="54" name="Соединительная линия"/>
          <p:cNvCxnSpPr/>
          <p:nvPr/>
        </p:nvCxnSpPr>
        <p:spPr>
          <a:xfrm flipV="1">
            <a:off x="6452818" y="2179983"/>
            <a:ext cx="1205387" cy="928074"/>
          </a:xfrm>
          <a:prstGeom prst="straightConnector1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</p:cxnSp>
      <p:cxnSp>
        <p:nvCxnSpPr>
          <p:cNvPr id="56" name="Соединительная линия"/>
          <p:cNvCxnSpPr/>
          <p:nvPr/>
        </p:nvCxnSpPr>
        <p:spPr>
          <a:xfrm flipH="1" flipV="1">
            <a:off x="4941451" y="2249842"/>
            <a:ext cx="617641" cy="833797"/>
          </a:xfrm>
          <a:prstGeom prst="straightConnector1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94;p1"/>
          <p:cNvSpPr/>
          <p:nvPr/>
        </p:nvSpPr>
        <p:spPr>
          <a:xfrm>
            <a:off x="1561180" y="148819"/>
            <a:ext cx="8243243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Применение приема на уроке</a:t>
            </a:r>
            <a:endParaRPr sz="1400" b="1" i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28" name="Picture 2" descr="http://am.cdnmonster.com/files/im/4L0/iC0GQAMIF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178" r="11588"/>
          <a:stretch>
            <a:fillRect/>
          </a:stretch>
        </p:blipFill>
        <p:spPr bwMode="auto">
          <a:xfrm flipH="1">
            <a:off x="7840132" y="3036910"/>
            <a:ext cx="3522134" cy="30055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1" y="1373904"/>
            <a:ext cx="3550927" cy="23036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5306371" y="1045469"/>
            <a:ext cx="20936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БЫСТРЫЕ НОГИ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372068" y="2932193"/>
            <a:ext cx="12960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ПАУК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445094" y="4066408"/>
            <a:ext cx="16948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КОСТОТРЯС</a:t>
            </a:r>
            <a:endParaRPr lang="ru-RU" sz="1600" b="1" dirty="0">
              <a:solidFill>
                <a:srgbClr val="002060"/>
              </a:solidFill>
            </a:endParaRPr>
          </a:p>
        </p:txBody>
      </p:sp>
      <p:pic>
        <p:nvPicPr>
          <p:cNvPr id="33" name="Picture 2" descr="http://health-fitnes.ru/cimg/2015/041202/525092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2057681" y="4351372"/>
            <a:ext cx="2699639" cy="18092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http://www.banglaspectator.com/wp-content/uploads/2014/11/aaae4979-348f-4a49-9ba3-4eb059d66fae-1020x689.jpe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3339" y="1556810"/>
            <a:ext cx="3721862" cy="25095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100162" y="1264677"/>
            <a:ext cx="39150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ЧЕРТЕЖ ПЕРВОГО ВЕЛОСИПЕДА</a:t>
            </a:r>
            <a:endParaRPr lang="ru-RU" sz="1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94;p1"/>
          <p:cNvSpPr/>
          <p:nvPr/>
        </p:nvSpPr>
        <p:spPr>
          <a:xfrm>
            <a:off x="1561180" y="148819"/>
            <a:ext cx="8243243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Применение приема на уроке</a:t>
            </a:r>
            <a:endParaRPr sz="1400" b="1" i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3839" y="1076890"/>
            <a:ext cx="109553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Сравните старинные велосипеды с современным. Что сохранилось, а что изменилось в устройстве велосипеда?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28641" t="34172" r="27456" b="25552"/>
          <a:stretch/>
        </p:blipFill>
        <p:spPr>
          <a:xfrm>
            <a:off x="1742736" y="1907887"/>
            <a:ext cx="8185036" cy="4223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610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94;p1"/>
          <p:cNvSpPr/>
          <p:nvPr/>
        </p:nvSpPr>
        <p:spPr>
          <a:xfrm>
            <a:off x="1561180" y="148819"/>
            <a:ext cx="8243243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Применение приема ИНСЕРТ на уроке</a:t>
            </a:r>
            <a:endParaRPr sz="1400" b="1" i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21468" y="3238147"/>
            <a:ext cx="6697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Когда изобрели велосипед?</a:t>
            </a:r>
            <a:endParaRPr lang="ru-RU" sz="2400" b="1" dirty="0">
              <a:solidFill>
                <a:srgbClr val="00206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6325119"/>
              </p:ext>
            </p:extLst>
          </p:nvPr>
        </p:nvGraphicFramePr>
        <p:xfrm>
          <a:off x="194734" y="3699812"/>
          <a:ext cx="11641665" cy="237310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735733">
                  <a:extLst>
                    <a:ext uri="{9D8B030D-6E8A-4147-A177-3AD203B41FA5}">
                      <a16:colId xmlns:a16="http://schemas.microsoft.com/office/drawing/2014/main" val="2008915996"/>
                    </a:ext>
                  </a:extLst>
                </a:gridCol>
                <a:gridCol w="905932">
                  <a:extLst>
                    <a:ext uri="{9D8B030D-6E8A-4147-A177-3AD203B41FA5}">
                      <a16:colId xmlns:a16="http://schemas.microsoft.com/office/drawing/2014/main" val="3509921096"/>
                    </a:ext>
                  </a:extLst>
                </a:gridCol>
              </a:tblGrid>
              <a:tr h="20927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spc="-2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Первые велосипеды появились больше двухсот лет назад.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b="1" dirty="0" smtClean="0">
                          <a:solidFill>
                            <a:srgbClr val="0A0A0A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7001773"/>
                  </a:ext>
                </a:extLst>
              </a:tr>
              <a:tr h="209271">
                <a:tc>
                  <a:txBody>
                    <a:bodyPr/>
                    <a:lstStyle/>
                    <a:p>
                      <a:pPr algn="just" fontAlgn="base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600" spc="-2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Тогда они были совсем не похожи на современные: их делали из дерева, и у них не было педалей. 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00389771"/>
                  </a:ext>
                </a:extLst>
              </a:tr>
              <a:tr h="209271">
                <a:tc>
                  <a:txBody>
                    <a:bodyPr/>
                    <a:lstStyle/>
                    <a:p>
                      <a:pPr algn="just" fontAlgn="base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600" spc="-2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них было неудобно ездить. Такие велосипеды называли «</a:t>
                      </a:r>
                      <a:r>
                        <a:rPr lang="ru-RU" sz="1600" spc="-25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костотрясами</a:t>
                      </a:r>
                      <a:r>
                        <a:rPr lang="ru-RU" sz="1600" spc="-2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».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5932730"/>
                  </a:ext>
                </a:extLst>
              </a:tr>
              <a:tr h="20927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spc="-2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Чтобы поехать, человек отталкивался ногами от земли, как будто шёл или бежал.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17962540"/>
                  </a:ext>
                </a:extLst>
              </a:tr>
              <a:tr h="32889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spc="-2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 временем изобретатели придумали, как сделать поездку удобнее. Сначала к деревянным колёсам добавили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резиновые шины, чтобы не так сильно трясло.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84585284"/>
                  </a:ext>
                </a:extLst>
              </a:tr>
              <a:tr h="198734">
                <a:tc>
                  <a:txBody>
                    <a:bodyPr/>
                    <a:lstStyle/>
                    <a:p>
                      <a:pPr algn="just" fontAlgn="base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600" spc="-2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Потом появились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педали и цепь - теперь можно было ехать быстрее и не уставать.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32506599"/>
                  </a:ext>
                </a:extLst>
              </a:tr>
              <a:tr h="19873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spc="-2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Сегодня велосипеды делают из лёгких металлов, у них есть удобные сиденья, ручные тормоза и даже фонарики.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62942593"/>
                  </a:ext>
                </a:extLst>
              </a:tr>
              <a:tr h="336973">
                <a:tc>
                  <a:txBody>
                    <a:bodyPr/>
                    <a:lstStyle/>
                    <a:p>
                      <a:pPr algn="just" fontAlgn="base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1600" spc="-2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 главное - на велосипеде можно весело кататься с друзьями, путешествовать и заниматься спортом!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12682420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53999" y="1217691"/>
            <a:ext cx="11523133" cy="1936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ПРИЕМ «ИНСЕРТ»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метод активного смыслового чтения, при котором текст маркируется значками на полях для эффективного усвоения, анализа и систематизации информации</a:t>
            </a:r>
            <a:r>
              <a:rPr lang="ru-RU" dirty="0">
                <a:solidFill>
                  <a:srgbClr val="0A0A0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Он превращает пассивное чтение в диалог с автором, помогая отслеживать понимание и выделять новое.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Основные маркировочные знаки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 время чтения текста ученик делает пометки карандашом: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b="1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«V» - уже знал</a:t>
            </a:r>
            <a:r>
              <a:rPr lang="ru-RU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(информация подтверждает прежние знания).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b="1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«+» - новое </a:t>
            </a:r>
            <a:r>
              <a:rPr lang="ru-RU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(информация является новой).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b="1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«-» - думал иначе </a:t>
            </a:r>
            <a:r>
              <a:rPr lang="ru-RU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(информация противоречит моим представлениям, я не согласен).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b="1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«?» - есть вопросы, не понял, хочу узнать больше </a:t>
            </a:r>
            <a:r>
              <a:rPr lang="ru-RU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(неясная информация, требующая уточнения). 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6141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94;p1"/>
          <p:cNvSpPr/>
          <p:nvPr/>
        </p:nvSpPr>
        <p:spPr>
          <a:xfrm>
            <a:off x="1561180" y="148819"/>
            <a:ext cx="8243243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Применение приема на уроке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РАБОТА ПОСЛЕ ЧТЕНИЯ</a:t>
            </a:r>
            <a:endParaRPr sz="1400" b="1" i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34235" y="2466078"/>
            <a:ext cx="6697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Запомните!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8666" y="1102886"/>
            <a:ext cx="11523133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Демонстрация понимания с помощью таблицы или графика: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Трансформация текстовой информации в структурированный вид. Например, заполнение таблицы «Плюсы-Минусы» или построение графика зависимости событий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адание: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согласны с предложением, то ставим «+», если не согласны, то  ставим «-».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7033719"/>
              </p:ext>
            </p:extLst>
          </p:nvPr>
        </p:nvGraphicFramePr>
        <p:xfrm>
          <a:off x="253999" y="2925285"/>
          <a:ext cx="11438468" cy="305443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551587">
                  <a:extLst>
                    <a:ext uri="{9D8B030D-6E8A-4147-A177-3AD203B41FA5}">
                      <a16:colId xmlns:a16="http://schemas.microsoft.com/office/drawing/2014/main" val="403273011"/>
                    </a:ext>
                  </a:extLst>
                </a:gridCol>
                <a:gridCol w="886881">
                  <a:extLst>
                    <a:ext uri="{9D8B030D-6E8A-4147-A177-3AD203B41FA5}">
                      <a16:colId xmlns:a16="http://schemas.microsoft.com/office/drawing/2014/main" val="657640023"/>
                    </a:ext>
                  </a:extLst>
                </a:gridCol>
              </a:tblGrid>
              <a:tr h="32110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spc="-2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Детям до 14 лет запрещено ездить на велосипеде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54502215"/>
                  </a:ext>
                </a:extLst>
              </a:tr>
              <a:tr h="333220">
                <a:tc>
                  <a:txBody>
                    <a:bodyPr/>
                    <a:lstStyle/>
                    <a:p>
                      <a:pPr algn="just" fontAlgn="base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2000" spc="-2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Можно кататься по тротуару, пешеходной дорожке, в парке, по проезжей части, во дворе.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55174457"/>
                  </a:ext>
                </a:extLst>
              </a:tr>
              <a:tr h="404899">
                <a:tc>
                  <a:txBody>
                    <a:bodyPr/>
                    <a:lstStyle/>
                    <a:p>
                      <a:pPr algn="just" fontAlgn="base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2000" spc="-25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Детям в возрасте от 7 до 14 лет запрещается ездить и по велосипедным дорожкам.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24375849"/>
                  </a:ext>
                </a:extLst>
              </a:tr>
              <a:tr h="64220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самокате и роликовых коньках можно кататься по тротуару, пешеходной дорожке, в парке, сквере. 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21195265"/>
                  </a:ext>
                </a:extLst>
              </a:tr>
              <a:tr h="32110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Можно выезжать на проезжую часть дороги!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96759963"/>
                  </a:ext>
                </a:extLst>
              </a:tr>
              <a:tr h="607348">
                <a:tc>
                  <a:txBody>
                    <a:bodyPr/>
                    <a:lstStyle/>
                    <a:p>
                      <a:pPr algn="just" fontAlgn="base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2000" spc="-25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 езде на роликовых коньках нужно надевать защитный костюм: шлем, налокотники, наколенники и перчатки без пальчиков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85112901"/>
                  </a:ext>
                </a:extLst>
              </a:tr>
              <a:tr h="42231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Такая же защита сделает более безопасным и передвижение на самокате.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86851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984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16466" y="1312870"/>
            <a:ext cx="11091333" cy="4814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Выводы по использованию приёма смыслового чтения на уроках окружающего мира:</a:t>
            </a: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ru-RU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осмысленного восприятия материала.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Смысловое чтение помогает ученикам не просто читать текст, а понимать его суть, выделять главное и второстепенное, что особенно важно при изучении окружающего мира, где много новых понятий и фактов.</a:t>
            </a: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ru-RU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умения работать с информацией.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Приём учит детей анализировать, сравнивать и обобщать сведения из текста, что способствует развитию критического мышления и самостоятельности в обучении.</a:t>
            </a: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ru-RU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Повышение интереса к предмету.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Когда ученики понимают, о чём читают, и могут обсуждать прочитанное, у них появляется больше интереса к урокам окружающего мира, а сам процесс обучения становится увлекательнее.</a:t>
            </a: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ru-RU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речи и словарного запаса.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Смысловое чтение способствует обогащению речи первоклассников, знакомит их с новыми словами и выражениями, учит грамотно строить ответы и пересказывать материал.</a:t>
            </a:r>
          </a:p>
          <a:p>
            <a:pPr marL="342900" lvl="0" indent="-342900" algn="just">
              <a:lnSpc>
                <a:spcPct val="107000"/>
              </a:lnSpc>
              <a:buFont typeface="+mj-lt"/>
              <a:buAutoNum type="arabicPeriod"/>
            </a:pPr>
            <a:r>
              <a:rPr lang="ru-RU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Подготовка к дальнейшему обучению.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Освоение приёмов смыслового чтения на ранних этапах обучения закладывает фундамент для успешного изучения более сложных тем и работы с разными источниками информации в будущем.</a:t>
            </a:r>
          </a:p>
          <a:p>
            <a:pPr indent="450215" algn="just">
              <a:lnSpc>
                <a:spcPct val="107000"/>
              </a:lnSpc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Google Shape;94;p1"/>
          <p:cNvSpPr/>
          <p:nvPr/>
        </p:nvSpPr>
        <p:spPr>
          <a:xfrm>
            <a:off x="1611980" y="241952"/>
            <a:ext cx="8243243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Выводы</a:t>
            </a:r>
            <a:endParaRPr sz="1400" b="1" i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4;p1"/>
          <p:cNvSpPr/>
          <p:nvPr/>
        </p:nvSpPr>
        <p:spPr>
          <a:xfrm>
            <a:off x="1673113" y="413504"/>
            <a:ext cx="8243243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Краткое описание опыта</a:t>
            </a:r>
            <a:endParaRPr sz="1400" b="1" i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6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942684" y="2516957"/>
            <a:ext cx="9704100" cy="2376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умения осознанно воспринимать информацию через чтение текстов о природе, обществе и человеке.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выделять главную мысль прочитанного текста.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Развить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задавать вопросы по содержанию текста.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Обучать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сопоставлению информации из текста с личным опытом ребёнка.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Воспитывать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уважительное отношение к окружающей среде и людям на основе понимания содержания текстов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2400" i="1" dirty="0" smtClean="0"/>
              <a:t> </a:t>
            </a:r>
            <a:r>
              <a:rPr lang="ru-RU" sz="2400" i="1" dirty="0"/>
              <a:t/>
            </a:r>
            <a:br>
              <a:rPr lang="ru-RU" sz="2400" i="1" dirty="0"/>
            </a:br>
            <a:endParaRPr sz="24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4;p1"/>
          <p:cNvSpPr/>
          <p:nvPr/>
        </p:nvSpPr>
        <p:spPr>
          <a:xfrm>
            <a:off x="1673113" y="413504"/>
            <a:ext cx="8243243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Теоретическое описание приема</a:t>
            </a:r>
            <a:endParaRPr sz="1400" b="1" i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9670" y="1082339"/>
            <a:ext cx="11852364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Смысловое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это вид чтения, нацеленный на глубокое понимание, анализ и интерпретацию текстовой информации, а не просто техническое воспроизведение слов. Оно включает выделение главной мысли, ключевых деталей, оценку содержания и создание собственного смысла на основе прочитанного.</a:t>
            </a:r>
          </a:p>
          <a:p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аспекты и примеры использования: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Суть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Вдумчивое погружение в текст, установление взаимосвязей между идеями и формирование личного отношения.</a:t>
            </a:r>
          </a:p>
          <a:p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Виды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смыслового чтения: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Просмотровое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поиск конкретной информации.</a:t>
            </a:r>
          </a:p>
          <a:p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Ознакомительное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выявление основного смысла.</a:t>
            </a:r>
          </a:p>
          <a:p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Изучающее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детальный анализ и интерпретация.</a:t>
            </a:r>
          </a:p>
          <a:p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Рефлексивное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критическая оценка и выводы.</a:t>
            </a:r>
          </a:p>
          <a:p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Приемы использования: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Маркировка текста: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подчеркивание ключевых слов, использование пометок «знаю», «+», «-», «?».</a:t>
            </a:r>
          </a:p>
          <a:p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sz="1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инфографики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/таблиц: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преобразование сплошного текста в схему.</a:t>
            </a:r>
          </a:p>
          <a:p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к тексту: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формулирование вопросов «почему», «зачем».</a:t>
            </a:r>
          </a:p>
          <a:p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Прогнозирование: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предположение содержания по заголовку.</a:t>
            </a:r>
          </a:p>
          <a:p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персонажей: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«почему герой так поступил?».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Смысловое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формирует читательскую грамотность, помогая связывать содержание с реальным миром и делать правильные выводы. </a:t>
            </a:r>
          </a:p>
          <a:p>
            <a:endParaRPr lang="ru-RU" sz="2400" dirty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4;p1"/>
          <p:cNvSpPr/>
          <p:nvPr/>
        </p:nvSpPr>
        <p:spPr>
          <a:xfrm>
            <a:off x="1673113" y="413504"/>
            <a:ext cx="8243243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Теоретическое описание приема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СМЫСЛОВОГО ЧТЕНИЯ</a:t>
            </a:r>
            <a:endParaRPr sz="1400" b="1" i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Понимание текста"/>
          <p:cNvSpPr/>
          <p:nvPr/>
        </p:nvSpPr>
        <p:spPr>
          <a:xfrm>
            <a:off x="1806162" y="1790768"/>
            <a:ext cx="2828036" cy="993220"/>
          </a:xfrm>
          <a:prstGeom prst="roundRect">
            <a:avLst>
              <a:gd name="adj" fmla="val 15000"/>
            </a:avLst>
          </a:prstGeom>
          <a:ln w="63500">
            <a:solidFill>
              <a:schemeClr val="accent2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defTabSz="584200">
              <a:defRPr sz="2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 algn="ctr"/>
            <a:r>
              <a:rPr b="1" dirty="0" err="1"/>
              <a:t>Понимание</a:t>
            </a:r>
            <a:r>
              <a:rPr b="1" dirty="0"/>
              <a:t> </a:t>
            </a:r>
            <a:r>
              <a:rPr b="1" dirty="0" err="1"/>
              <a:t>текста</a:t>
            </a:r>
            <a:endParaRPr b="1" dirty="0"/>
          </a:p>
        </p:txBody>
      </p:sp>
      <p:sp>
        <p:nvSpPr>
          <p:cNvPr id="6" name="Умения"/>
          <p:cNvSpPr/>
          <p:nvPr/>
        </p:nvSpPr>
        <p:spPr>
          <a:xfrm>
            <a:off x="4322125" y="3109686"/>
            <a:ext cx="2496117" cy="988072"/>
          </a:xfrm>
          <a:prstGeom prst="roundRect">
            <a:avLst>
              <a:gd name="adj" fmla="val 15000"/>
            </a:avLst>
          </a:prstGeom>
          <a:ln w="63500">
            <a:solidFill>
              <a:schemeClr val="accent2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defTabSz="584200">
              <a:defRPr sz="2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 algn="ctr"/>
            <a:r>
              <a:rPr b="1" dirty="0" err="1"/>
              <a:t>Умения</a:t>
            </a:r>
            <a:endParaRPr b="1" dirty="0"/>
          </a:p>
        </p:txBody>
      </p:sp>
      <p:sp>
        <p:nvSpPr>
          <p:cNvPr id="7" name="Анализ текста"/>
          <p:cNvSpPr/>
          <p:nvPr/>
        </p:nvSpPr>
        <p:spPr>
          <a:xfrm>
            <a:off x="7514272" y="1809804"/>
            <a:ext cx="2725795" cy="1111062"/>
          </a:xfrm>
          <a:prstGeom prst="roundRect">
            <a:avLst>
              <a:gd name="adj" fmla="val 15000"/>
            </a:avLst>
          </a:prstGeom>
          <a:ln w="63500">
            <a:solidFill>
              <a:schemeClr val="accent2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defTabSz="584200">
              <a:defRPr sz="2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 algn="ctr"/>
            <a:r>
              <a:rPr b="1" dirty="0" err="1"/>
              <a:t>Анализ</a:t>
            </a:r>
            <a:r>
              <a:rPr b="1" dirty="0"/>
              <a:t> </a:t>
            </a:r>
            <a:r>
              <a:rPr b="1" dirty="0" err="1"/>
              <a:t>текста</a:t>
            </a:r>
            <a:endParaRPr b="1" dirty="0"/>
          </a:p>
        </p:txBody>
      </p:sp>
      <p:sp>
        <p:nvSpPr>
          <p:cNvPr id="8" name="Видоизменение"/>
          <p:cNvSpPr/>
          <p:nvPr/>
        </p:nvSpPr>
        <p:spPr>
          <a:xfrm>
            <a:off x="1036320" y="4432664"/>
            <a:ext cx="2804160" cy="999344"/>
          </a:xfrm>
          <a:prstGeom prst="roundRect">
            <a:avLst>
              <a:gd name="adj" fmla="val 15000"/>
            </a:avLst>
          </a:prstGeom>
          <a:ln w="63500">
            <a:solidFill>
              <a:schemeClr val="accent2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defTabSz="584200">
              <a:defRPr sz="2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 algn="ctr"/>
            <a:r>
              <a:rPr b="1" dirty="0" err="1"/>
              <a:t>Видоизменение</a:t>
            </a:r>
            <a:endParaRPr b="1" dirty="0"/>
          </a:p>
        </p:txBody>
      </p:sp>
      <p:sp>
        <p:nvSpPr>
          <p:cNvPr id="9" name="Сравнение"/>
          <p:cNvSpPr/>
          <p:nvPr/>
        </p:nvSpPr>
        <p:spPr>
          <a:xfrm>
            <a:off x="7911679" y="4170801"/>
            <a:ext cx="2738904" cy="1028216"/>
          </a:xfrm>
          <a:prstGeom prst="roundRect">
            <a:avLst>
              <a:gd name="adj" fmla="val 15000"/>
            </a:avLst>
          </a:prstGeom>
          <a:ln w="63500">
            <a:solidFill>
              <a:schemeClr val="accent2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defTabSz="584200">
              <a:defRPr sz="2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 algn="ctr"/>
            <a:r>
              <a:rPr b="1" dirty="0" err="1"/>
              <a:t>Сравнение</a:t>
            </a:r>
            <a:endParaRPr b="1" dirty="0"/>
          </a:p>
        </p:txBody>
      </p:sp>
      <p:sp>
        <p:nvSpPr>
          <p:cNvPr id="10" name="Генерирование"/>
          <p:cNvSpPr/>
          <p:nvPr/>
        </p:nvSpPr>
        <p:spPr>
          <a:xfrm>
            <a:off x="4441914" y="5101230"/>
            <a:ext cx="2792725" cy="946292"/>
          </a:xfrm>
          <a:prstGeom prst="roundRect">
            <a:avLst>
              <a:gd name="adj" fmla="val 15000"/>
            </a:avLst>
          </a:prstGeom>
          <a:ln w="63500">
            <a:solidFill>
              <a:schemeClr val="accent2"/>
            </a:solidFill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 defTabSz="584200">
              <a:defRPr sz="2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 algn="ctr"/>
            <a:r>
              <a:rPr b="1" dirty="0" err="1"/>
              <a:t>Генерирование</a:t>
            </a:r>
            <a:endParaRPr b="1" dirty="0"/>
          </a:p>
        </p:txBody>
      </p:sp>
      <p:cxnSp>
        <p:nvCxnSpPr>
          <p:cNvPr id="11" name="Соединительная линия"/>
          <p:cNvCxnSpPr/>
          <p:nvPr/>
        </p:nvCxnSpPr>
        <p:spPr>
          <a:xfrm flipH="1">
            <a:off x="3112290" y="3945385"/>
            <a:ext cx="1521908" cy="803770"/>
          </a:xfrm>
          <a:prstGeom prst="straightConnector1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</p:cxnSp>
      <p:cxnSp>
        <p:nvCxnSpPr>
          <p:cNvPr id="12" name="Соединительная линия"/>
          <p:cNvCxnSpPr/>
          <p:nvPr/>
        </p:nvCxnSpPr>
        <p:spPr>
          <a:xfrm flipH="1" flipV="1">
            <a:off x="3807904" y="2574105"/>
            <a:ext cx="964393" cy="719883"/>
          </a:xfrm>
          <a:prstGeom prst="straightConnector1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</p:cxnSp>
      <p:cxnSp>
        <p:nvCxnSpPr>
          <p:cNvPr id="13" name="Соединительная линия"/>
          <p:cNvCxnSpPr/>
          <p:nvPr/>
        </p:nvCxnSpPr>
        <p:spPr>
          <a:xfrm flipV="1">
            <a:off x="6542227" y="2577562"/>
            <a:ext cx="1256488" cy="757821"/>
          </a:xfrm>
          <a:prstGeom prst="straightConnector1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</p:cxnSp>
      <p:cxnSp>
        <p:nvCxnSpPr>
          <p:cNvPr id="14" name="Соединительная линия"/>
          <p:cNvCxnSpPr/>
          <p:nvPr/>
        </p:nvCxnSpPr>
        <p:spPr>
          <a:xfrm>
            <a:off x="6542227" y="3688624"/>
            <a:ext cx="1652539" cy="669781"/>
          </a:xfrm>
          <a:prstGeom prst="straightConnector1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</p:cxnSp>
      <p:cxnSp>
        <p:nvCxnSpPr>
          <p:cNvPr id="15" name="Соединительная линия"/>
          <p:cNvCxnSpPr/>
          <p:nvPr/>
        </p:nvCxnSpPr>
        <p:spPr>
          <a:xfrm flipH="1">
            <a:off x="5583998" y="3907464"/>
            <a:ext cx="14114" cy="1369930"/>
          </a:xfrm>
          <a:prstGeom prst="straightConnector1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</p:cxnSp>
    </p:spTree>
    <p:extLst>
      <p:ext uri="{BB962C8B-B14F-4D97-AF65-F5344CB8AC3E}">
        <p14:creationId xmlns:p14="http://schemas.microsoft.com/office/powerpoint/2010/main" val="2404962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4;p1"/>
          <p:cNvSpPr/>
          <p:nvPr/>
        </p:nvSpPr>
        <p:spPr>
          <a:xfrm>
            <a:off x="1673113" y="413504"/>
            <a:ext cx="8243243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Теоретическое описание приема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«АР-ГАЙД»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51101" y="1971338"/>
            <a:ext cx="1126018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 «АР-ГАЙД»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Anticipation-Reaction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Guide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«руководство предсказания-реакции»)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стратегия смыслового чтения, активирующая фоновые знания до чтения и стимулирующая сравнение их с новой информацией. Она включает таблицу из трех колонок (До/Текст/После), где ученики отмечают верность утверждений, побуждая к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рефлексии.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5" name="Таблица"/>
          <p:cNvGraphicFramePr/>
          <p:nvPr>
            <p:extLst>
              <p:ext uri="{D42A27DB-BD31-4B8C-83A1-F6EECF244321}">
                <p14:modId xmlns:p14="http://schemas.microsoft.com/office/powerpoint/2010/main" val="3927781013"/>
              </p:ext>
            </p:extLst>
          </p:nvPr>
        </p:nvGraphicFramePr>
        <p:xfrm>
          <a:off x="2243512" y="3512663"/>
          <a:ext cx="7875363" cy="2229583"/>
        </p:xfrm>
        <a:graphic>
          <a:graphicData uri="http://schemas.openxmlformats.org/drawingml/2006/table">
            <a:tbl>
              <a:tblPr/>
              <a:tblGrid>
                <a:gridCol w="26251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51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51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0824"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200" dirty="0" err="1"/>
                        <a:t>До</a:t>
                      </a:r>
                      <a:r>
                        <a:rPr sz="2200" dirty="0"/>
                        <a:t> </a:t>
                      </a:r>
                      <a:r>
                        <a:rPr sz="2200" dirty="0" err="1"/>
                        <a:t>чтения</a:t>
                      </a:r>
                      <a:endParaRPr sz="2200" dirty="0"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200"/>
                        <a:t>Вопрос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200" dirty="0" err="1"/>
                        <a:t>После</a:t>
                      </a:r>
                      <a:r>
                        <a:rPr sz="2200" dirty="0"/>
                        <a:t> </a:t>
                      </a:r>
                      <a:r>
                        <a:rPr sz="2200" dirty="0" err="1"/>
                        <a:t>чтения</a:t>
                      </a:r>
                      <a:endParaRPr sz="2200" dirty="0"/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824"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200"/>
                        <a:t>+/-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>
                        <a:defRPr sz="22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200"/>
                        <a:t>+/-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824"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200"/>
                        <a:t>+/-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>
                        <a:defRPr sz="22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200"/>
                        <a:t>+/-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824"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200"/>
                        <a:t>+/-</a:t>
                      </a: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>
                        <a:defRPr sz="22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200"/>
                        <a:t>+/-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2063"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200" dirty="0" smtClean="0"/>
                        <a:t>+/-</a:t>
                      </a:r>
                      <a:endParaRPr sz="2200" dirty="0"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>
                        <a:defRPr sz="2200"/>
                      </a:pPr>
                      <a:endParaRPr/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>
                        <a:defRPr sz="1800"/>
                      </a:pPr>
                      <a:r>
                        <a:rPr sz="2200" dirty="0"/>
                        <a:t>+/-</a:t>
                      </a:r>
                    </a:p>
                  </a:txBody>
                  <a:tcPr marL="50800" marR="50800" marT="50800" marB="50800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5401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4;p1"/>
          <p:cNvSpPr/>
          <p:nvPr/>
        </p:nvSpPr>
        <p:spPr>
          <a:xfrm>
            <a:off x="1673113" y="413504"/>
            <a:ext cx="8243243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Теоретическое описание приема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КЛАСТЕР</a:t>
            </a:r>
            <a:endParaRPr sz="1400" b="1" i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5428" y="1082339"/>
            <a:ext cx="112601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31476" t="28254" r="14456" b="19536"/>
          <a:stretch/>
        </p:blipFill>
        <p:spPr>
          <a:xfrm>
            <a:off x="110308" y="4148667"/>
            <a:ext cx="3565025" cy="193644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44974" y="1436603"/>
            <a:ext cx="11756571" cy="26279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</a:pPr>
            <a:r>
              <a:rPr lang="ru-RU" b="1" dirty="0" smtClean="0">
                <a:solidFill>
                  <a:srgbClr val="0A0A0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ПРИЕМ «КЛАСТЕР» </a:t>
            </a:r>
            <a:r>
              <a:rPr lang="ru-RU" dirty="0" smtClean="0">
                <a:solidFill>
                  <a:srgbClr val="0A0A0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dirty="0">
                <a:solidFill>
                  <a:srgbClr val="0A0A0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смысловом чтении - это метод графической организации информации, при котором ключевая тема помещается в центре, а связанные с ней понятия, ассоциации и факты - вокруг, формируя «гроздь» (схему с логическими связями). Он помогает визуализировать структуру текста, выделять главное, систематизировать знания и развивает системное мышление. </a:t>
            </a:r>
            <a:endParaRPr lang="ru-RU" sz="1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b="1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Основные принципы составления кластера:</a:t>
            </a:r>
            <a:endParaRPr lang="ru-RU" sz="1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b="1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Центр:</a:t>
            </a:r>
            <a:r>
              <a:rPr lang="ru-RU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Ключевое понятие, тема текста (обводится в рамку/круг).</a:t>
            </a:r>
            <a:endParaRPr lang="ru-RU" sz="1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b="1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Спутники:</a:t>
            </a:r>
            <a:r>
              <a:rPr lang="ru-RU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Крупные смысловые единицы, темы или идеи, связанные с центральным понятием.</a:t>
            </a:r>
            <a:endParaRPr lang="ru-RU" sz="1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b="1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Связи:</a:t>
            </a:r>
            <a:r>
              <a:rPr lang="ru-RU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Линии, соединяющие центральную тему с ее спутниками, образуя ассоциативные цепочки.</a:t>
            </a:r>
            <a:endParaRPr lang="ru-RU" sz="1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b="1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Детализация:</a:t>
            </a:r>
            <a:r>
              <a:rPr lang="ru-RU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Вокруг «спутников» могут находиться более мелкие понятия, раскрывающие их смысл (факты, примеры). </a:t>
            </a:r>
            <a:endParaRPr lang="ru-RU" sz="1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b="1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Использование кластера на стадиях урока:</a:t>
            </a:r>
            <a:endParaRPr lang="ru-RU" sz="1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tabLst>
                <a:tab pos="457200" algn="l"/>
              </a:tabLst>
            </a:pPr>
            <a:r>
              <a:rPr lang="ru-RU" b="1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Вызов (до чтения):</a:t>
            </a:r>
            <a:r>
              <a:rPr lang="ru-RU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Фиксация имеющихся знаний, ассоциаций и предположений по теме.</a:t>
            </a:r>
            <a:endParaRPr lang="ru-RU" sz="1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tabLst>
                <a:tab pos="457200" algn="l"/>
              </a:tabLst>
            </a:pPr>
            <a:r>
              <a:rPr lang="ru-RU" b="1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Осмысление (во время чтения):</a:t>
            </a:r>
            <a:r>
              <a:rPr lang="ru-RU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Внесение новой информации, систематизация текста, выделение смысловых единиц</a:t>
            </a:r>
            <a:r>
              <a:rPr lang="ru-RU" dirty="0" smtClean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82199" y="4033421"/>
            <a:ext cx="8268471" cy="2166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tabLst>
                <a:tab pos="457200" algn="l"/>
              </a:tabLst>
            </a:pPr>
            <a:r>
              <a:rPr lang="ru-RU" b="1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Рефлексия (после чтения):</a:t>
            </a:r>
            <a:r>
              <a:rPr lang="ru-RU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Обобщение полученных знаний, установление причинно-следственных связей, корректировка схемы. </a:t>
            </a:r>
            <a:endParaRPr lang="ru-RU" sz="1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b="1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Преимущества приема:</a:t>
            </a:r>
            <a:endParaRPr lang="ru-RU" sz="1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Позволяет охватить большой объем материала.</a:t>
            </a:r>
            <a:endParaRPr lang="ru-RU" sz="1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Развивает умение находить главные мысли и структурировать информацию.</a:t>
            </a:r>
            <a:endParaRPr lang="ru-RU" sz="1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Включает творческую деятельность (можно использовать не только слова, но и рисунки).</a:t>
            </a:r>
            <a:endParaRPr lang="ru-RU" sz="1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 переходить от частного к общему. </a:t>
            </a:r>
            <a:endParaRPr lang="ru-RU" sz="1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dirty="0">
                <a:solidFill>
                  <a:srgbClr val="0A0A0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Прием эффективен как на уроках гуманитарного, так и естественнонаучного цикла, позволяя учащимся не просто читать, а активно перерабатывать информацию.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957899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4;p1"/>
          <p:cNvSpPr/>
          <p:nvPr/>
        </p:nvSpPr>
        <p:spPr>
          <a:xfrm>
            <a:off x="1698513" y="90100"/>
            <a:ext cx="8243243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Теоретическое описание приема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РАБОТА С ИЛЛЮСТРАЦИЯМИ</a:t>
            </a:r>
            <a:endParaRPr sz="1400" b="1" i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5428" y="1082339"/>
            <a:ext cx="112601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7233" y="1267005"/>
            <a:ext cx="11756571" cy="4785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ИЛЛЮСТРАЦИЯМИ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это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приемы, превращающие пассивное рассматривание в активный анализ. Они включают прогнозирование содержания, поиск соответствий между визуальным и текстовым рядом, а также критический анализ деталей. Эти методы развивают внимательность, понимание сюжета и логические связи.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1. Приемы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с иллюстрациями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Поиск заголовка к иллюстрации (Антиципация и интерпретация)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Развитие умения выделять главную мысль и подбирать точные слова.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Учащимся показывают картинку к сказке, но не дают текст. Задание: «Придумайте заголовок, который лучше всего описывает это событие».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«Назовите иллюстрацию одним предложением из текста»</a:t>
            </a:r>
          </a:p>
          <a:p>
            <a:pPr lvl="0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2. Поиск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иллюстрации к заголовку (Выборочное чтение)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Обучение поиску информации в тексте и сопоставлению с визуальным образом.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Учащимся дают несколько картинок к разным частям рассказа и заголовок или цитату. Задание: «Найдите картинку, которая соответствует данному отрывку/заголовку»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3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Поиск ошибок в иллюстрации (Анализ деталей)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Тренировка внимательного чтения, развитие критического мышления.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Художник ошибся, нарисовав то, чего не было в тексте (или перепутав детали). Задание: «Найдите на иллюстрации детали, которые не соответствуют тексту. Что художник изобразил неправильно?»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Как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работает в смысловом чтении: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Прогнозирование: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«Посмотрите на иллюстрацию. Как вы думаете, о чем будет текст?»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«Почему персонаж одет так? Найдите описание в тексте».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Связь: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«Что было 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 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этого момента?»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Эти методы помогают превратить чтение из технического навыка в процесс понимания</a:t>
            </a:r>
          </a:p>
          <a:p>
            <a:pPr indent="450215" algn="just">
              <a:lnSpc>
                <a:spcPct val="107000"/>
              </a:lnSpc>
            </a:pPr>
            <a:endParaRPr lang="ru-RU" sz="1100" dirty="0">
              <a:solidFill>
                <a:srgbClr val="0A0A0A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4705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4;p1"/>
          <p:cNvSpPr/>
          <p:nvPr/>
        </p:nvSpPr>
        <p:spPr>
          <a:xfrm>
            <a:off x="1673113" y="413504"/>
            <a:ext cx="8243243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Теоретическое описание приема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ИНСЕРТ</a:t>
            </a:r>
            <a:endParaRPr sz="1400" b="1" i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5428" y="1082339"/>
            <a:ext cx="112601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6057" y="1451671"/>
            <a:ext cx="10241280" cy="4702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ПРИЕМ «ИНСЕРТ»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INSERT: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Interactive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Noting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for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Effective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Reading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Thinking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- это метод активного смыслового чтения, при котором текст маркируется значками на полях для эффективного усвоения, анализа и систематизации информации</a:t>
            </a:r>
            <a:r>
              <a:rPr lang="ru-RU" dirty="0">
                <a:solidFill>
                  <a:srgbClr val="0A0A0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Он превращает пассивное чтение в диалог с автором, помогая отслеживать понимание и выделять новое.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Основные маркировочные знаки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 время чтения текста ученик делает пометки карандашом: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b="1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«V» - уже знал</a:t>
            </a:r>
            <a:r>
              <a:rPr lang="ru-RU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(информация подтверждает прежние знания).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b="1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«+» - новое </a:t>
            </a:r>
            <a:r>
              <a:rPr lang="ru-RU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(информация является новой).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b="1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«-» - думал иначе </a:t>
            </a:r>
            <a:r>
              <a:rPr lang="ru-RU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(информация противоречит моим представлениям, я не согласен).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b="1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«?» - есть вопросы, не понял, хочу узнать больше </a:t>
            </a:r>
            <a:r>
              <a:rPr lang="ru-RU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(неясная информация, требующая уточнения). 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b="1" dirty="0">
                <a:solidFill>
                  <a:srgbClr val="001D3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Этапы работы с приемом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tabLst>
                <a:tab pos="457200" algn="l"/>
              </a:tabLst>
            </a:pPr>
            <a:r>
              <a:rPr lang="ru-RU" b="1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Индивидуальное чтение:</a:t>
            </a:r>
            <a:r>
              <a:rPr lang="ru-RU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Чтение текста (обычно небольшого) с маркировкой на полях.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tabLst>
                <a:tab pos="457200" algn="l"/>
              </a:tabLst>
            </a:pPr>
            <a:r>
              <a:rPr lang="ru-RU" b="1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Заполнение таблицы:</a:t>
            </a:r>
            <a:r>
              <a:rPr lang="ru-RU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Учащиеся переносят ключевые фразы или тезисы из текста в соответствующие графы таблицы (обычно 3-4 колонки: «Знаю», «Новое», «Думал иначе», «Вопрос»).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tabLst>
                <a:tab pos="457200" algn="l"/>
              </a:tabLst>
            </a:pPr>
            <a:r>
              <a:rPr lang="ru-RU" b="1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Обсуждение:</a:t>
            </a:r>
            <a:r>
              <a:rPr lang="ru-RU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Анализ записей, обмен мнениями в парах или группе, уточнение непонятных моментов. 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b="1" dirty="0">
                <a:solidFill>
                  <a:srgbClr val="001D3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Преимущества использования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Внимательное чтение:</a:t>
            </a:r>
            <a:r>
              <a:rPr lang="ru-RU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Ученик вынужден концентрироваться на каждой строке, а не просто скользить по тексту.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Критическое мышление:</a:t>
            </a:r>
            <a:r>
              <a:rPr lang="ru-RU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Развивается умение анализировать, сопоставлять старые знания с новыми и выделять главное.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Визуализация:</a:t>
            </a:r>
            <a:r>
              <a:rPr lang="ru-RU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Таблица делает процесс усвоения информации «видимым», помогая структурировать материал.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Рефлексия:</a:t>
            </a:r>
            <a:r>
              <a:rPr lang="ru-RU" dirty="0">
                <a:solidFill>
                  <a:srgbClr val="0A0A0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Позволяет понять, что именно осталось непонятным («?»), чтобы задать вопросы учителю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</a:pPr>
            <a:r>
              <a:rPr lang="ru-RU" dirty="0">
                <a:solidFill>
                  <a:srgbClr val="0A0A0A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Этот прием наиболее эффективен на этапе осмысления содержания на уроках изучения новых знаний.</a:t>
            </a:r>
            <a:r>
              <a:rPr lang="ru-RU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609493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4;p1"/>
          <p:cNvSpPr/>
          <p:nvPr/>
        </p:nvSpPr>
        <p:spPr>
          <a:xfrm>
            <a:off x="1673113" y="413504"/>
            <a:ext cx="8243243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Теоретическое описание приема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dirty="0" smtClean="0">
                <a:solidFill>
                  <a:srgbClr val="1F3864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РАБОТА ПОСЛЕ ЧТЕНИЯ</a:t>
            </a:r>
            <a:endParaRPr sz="1400" b="1" i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5428" y="1082339"/>
            <a:ext cx="112601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7233" y="1367571"/>
            <a:ext cx="11756571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	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Приемы смыслового чтения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РАБОТЫ С ТЕКСТОМ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направлены на анализ, обобщение и преобразование информации. Они включают составление краткого пересказа, создание схем/рисунков для визуализации, заполнение таблиц, работу с символами и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реконструирование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текста, что обеспечивает глубокое понимание.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краткого пересказа (аннотация/резюме):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Выделение основных мыслей текста, исключение второстепенных деталей, формулирование главной идеи. Помогает структурировать информацию в памяти.</a:t>
            </a:r>
          </a:p>
          <a:p>
            <a:endParaRPr lang="ru-RU" sz="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схематичного рисунка: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Перенос текстовой информации в визуальные образы (схемы, ментальные карты, эскизы). Метод позволяет наглядно показать связи между объектами или этапы процесса, описанные в тексте.</a:t>
            </a:r>
          </a:p>
          <a:p>
            <a:endParaRPr lang="ru-RU" sz="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Демонстрация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понимания с помощью таблицы или графика: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Трансформация текстовой информации в структурированный вид. Например, заполнение таблицы «Плюсы-Минусы» или построение графика зависимости событий.</a:t>
            </a:r>
          </a:p>
          <a:p>
            <a:endParaRPr lang="ru-RU" sz="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текста по схеме или краткому пересказу: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Творческая работа, при которой ученик разворачивает сжатую информацию (схему, пункты плана, ключевые слова) в полноценное связное высказывание.</a:t>
            </a:r>
          </a:p>
          <a:p>
            <a:endParaRPr lang="ru-RU" sz="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символьной информацией: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Использование значков, условных обозначений, формул или маркировки («знаю», «не понял», «удивился») для анализа текста, что ускоряет поиск информации.</a:t>
            </a:r>
          </a:p>
          <a:p>
            <a:endParaRPr lang="ru-RU" sz="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Преобразование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прочитанного текста в таблицу: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Систематизация данных из линейного текста в ячейки таблицы (например, классификация объектов). Это лучший способ сопоставления фактов.</a:t>
            </a: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1200" dirty="0">
              <a:solidFill>
                <a:srgbClr val="0A0A0A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9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</TotalTime>
  <Words>693</Words>
  <Application>Microsoft Office PowerPoint</Application>
  <PresentationFormat>Широкоэкранный</PresentationFormat>
  <Paragraphs>201</Paragraphs>
  <Slides>17</Slides>
  <Notes>17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Helvetica Neue Medium</vt:lpstr>
      <vt:lpstr>Symbol</vt:lpstr>
      <vt:lpstr>Times New Roman</vt:lpstr>
      <vt:lpstr>1_Тема Office</vt:lpstr>
      <vt:lpstr>Презентация PowerPoint</vt:lpstr>
      <vt:lpstr>Цель: развитие умения осознанно воспринимать информацию через чтение текстов о природе, обществе и человеке. Задачи 1. Научить выделять главную мысль прочитанного текста. 2. Развить умение задавать вопросы по содержанию текста. 3. Обучать сопоставлению информации из текста с личным опытом ребёнка. 4. Воспитывать уважительное отношение к окружающей среде и людям на основе понимания содержания текстов.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Предмет: окружающий мир, 1 класс Тема урока: Когда изобрели велосипед? Этап урока, на котором проведена апробация, возможные варианты применения: изучение новой темы. Прочитай только русские буквы и узнаешь тему урока:  QКWFОDГJДNАLN  SDИVЗWОZБLРЕDSЛNИVZ ВWЕFЛSОVСNИYПUЕRYДSZ?  QКWFОDГJДNАLN  SDИVЗWОZБLРЕDSЛNИVZ ВWЕFЛSОVСNИYПUЕRYДSZ?    </vt:lpstr>
      <vt:lpstr>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Наталья Глазырина</cp:lastModifiedBy>
  <cp:revision>28</cp:revision>
  <dcterms:created xsi:type="dcterms:W3CDTF">2024-01-14T08:39:34Z</dcterms:created>
  <dcterms:modified xsi:type="dcterms:W3CDTF">2026-03-22T21:41:33Z</dcterms:modified>
</cp:coreProperties>
</file>