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1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90531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07993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30838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38088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836925" y="1674694"/>
            <a:ext cx="7938900" cy="3508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4000" b="1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Совместное моделирование военной техники как средство патриотического воспитания и исторического просвещения в начальной школе</a:t>
            </a:r>
            <a:r>
              <a:rPr lang="ru-RU" sz="32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32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54769" y="5347546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Зенкина Юлия Андреевна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МБОУ «ЦО №5 имени Героя России Максима </a:t>
            </a:r>
            <a:r>
              <a:rPr lang="ru-RU" sz="1800" b="1" i="1" u="none" strike="noStrike" cap="none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Сураева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», Богородский городской округ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790113" y="1311300"/>
            <a:ext cx="10493405" cy="4823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  <a:effectLst/>
                <a:latin typeface="quote-cjk-patch"/>
              </a:rPr>
              <a:t>Выводы (Анализ эффективности)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chemeClr val="tx1"/>
                </a:solidFill>
                <a:effectLst/>
                <a:latin typeface="quote-cjk-patch"/>
              </a:rPr>
              <a:t>Что даёт совместное моделирование военной техники в начальной школе?</a:t>
            </a:r>
            <a:endParaRPr lang="ru-RU" b="0" i="0" dirty="0">
              <a:solidFill>
                <a:schemeClr val="tx1"/>
              </a:solidFill>
              <a:effectLst/>
              <a:latin typeface="quote-cjk-patch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chemeClr val="tx1"/>
                </a:solidFill>
                <a:effectLst/>
                <a:latin typeface="quote-cjk-patch"/>
              </a:rPr>
              <a:t>Формирует историческую память:</a:t>
            </a:r>
            <a:r>
              <a:rPr lang="ru-RU" b="0" i="0" dirty="0">
                <a:solidFill>
                  <a:schemeClr val="tx1"/>
                </a:solidFill>
                <a:effectLst/>
                <a:latin typeface="quote-cjk-patch"/>
              </a:rPr>
              <a:t> Образ техники становится мостиком к подвигу народа.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chemeClr val="tx1"/>
                </a:solidFill>
                <a:effectLst/>
                <a:latin typeface="quote-cjk-patch"/>
              </a:rPr>
              <a:t>Развивает мелкую моторику и конструкторские навыки:</a:t>
            </a:r>
            <a:r>
              <a:rPr lang="ru-RU" b="0" i="0" dirty="0">
                <a:solidFill>
                  <a:schemeClr val="tx1"/>
                </a:solidFill>
                <a:effectLst/>
                <a:latin typeface="quote-cjk-patch"/>
              </a:rPr>
              <a:t> работа руками важна для младших школьников.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chemeClr val="tx1"/>
                </a:solidFill>
                <a:effectLst/>
                <a:latin typeface="quote-cjk-patch"/>
              </a:rPr>
              <a:t>Воспитывает коллективизм:</a:t>
            </a:r>
            <a:r>
              <a:rPr lang="ru-RU" b="0" i="0" dirty="0">
                <a:solidFill>
                  <a:schemeClr val="tx1"/>
                </a:solidFill>
                <a:effectLst/>
                <a:latin typeface="quote-cjk-patch"/>
              </a:rPr>
              <a:t> совместное создание модели сплачивает класс.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chemeClr val="tx1"/>
                </a:solidFill>
                <a:effectLst/>
                <a:latin typeface="quote-cjk-patch"/>
              </a:rPr>
              <a:t>Соответствует требованиям патриотического воспитания:</a:t>
            </a:r>
            <a:r>
              <a:rPr lang="ru-RU" b="0" i="0" dirty="0">
                <a:solidFill>
                  <a:schemeClr val="tx1"/>
                </a:solidFill>
                <a:effectLst/>
                <a:latin typeface="quote-cjk-patch"/>
              </a:rPr>
              <a:t> через дело, а не через лозунги.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b="1" i="0" dirty="0">
                <a:solidFill>
                  <a:schemeClr val="tx1"/>
                </a:solidFill>
                <a:effectLst/>
                <a:latin typeface="quote-cjk-patch"/>
              </a:rPr>
              <a:t>Универсальность:</a:t>
            </a:r>
            <a:r>
              <a:rPr lang="ru-RU" b="0" i="0" dirty="0">
                <a:solidFill>
                  <a:schemeClr val="tx1"/>
                </a:solidFill>
                <a:effectLst/>
                <a:latin typeface="quote-cjk-patch"/>
              </a:rPr>
              <a:t> может использоваться на уроках технологии, окружающего мира, во </a:t>
            </a:r>
            <a:r>
              <a:rPr lang="ru-RU" b="0" i="0" dirty="0" err="1">
                <a:solidFill>
                  <a:schemeClr val="tx1"/>
                </a:solidFill>
                <a:effectLst/>
                <a:latin typeface="quote-cjk-patch"/>
              </a:rPr>
              <a:t>внеурочке</a:t>
            </a:r>
            <a:r>
              <a:rPr lang="ru-RU" b="0" i="0" dirty="0">
                <a:solidFill>
                  <a:schemeClr val="tx1"/>
                </a:solidFill>
                <a:effectLst/>
                <a:latin typeface="quote-cjk-patch"/>
              </a:rPr>
              <a:t>, в проектной деятельности.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3F54CF-0C7D-D237-E27A-53574F6B5BFC}"/>
              </a:ext>
            </a:extLst>
          </p:cNvPr>
          <p:cNvSpPr txBox="1"/>
          <p:nvPr/>
        </p:nvSpPr>
        <p:spPr>
          <a:xfrm>
            <a:off x="697267" y="2890391"/>
            <a:ext cx="1079746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0" dirty="0">
                <a:solidFill>
                  <a:srgbClr val="00206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«Вместе мы сохраняем память и воспитываем патриотов!»</a:t>
            </a:r>
            <a:br>
              <a:rPr lang="ru-RU" sz="3200" dirty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654423" y="0"/>
            <a:ext cx="5899732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600" b="1" dirty="0">
                <a:latin typeface="+mj-lt"/>
              </a:rPr>
              <a:t>Краткое описание опыта</a:t>
            </a:r>
            <a:endParaRPr sz="3600" b="1" dirty="0">
              <a:latin typeface="+mj-lt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168676" y="1452763"/>
            <a:ext cx="11833933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r>
              <a:rPr lang="ru-RU" sz="2600" b="1" dirty="0">
                <a:effectLst/>
                <a:latin typeface="+mn-lt"/>
              </a:rPr>
              <a:t>Цель:</a:t>
            </a:r>
            <a:r>
              <a:rPr lang="ru-RU" sz="2600" b="0" dirty="0">
                <a:effectLst/>
                <a:latin typeface="+mn-lt"/>
              </a:rPr>
              <a:t> интеграция совместного моделирования военной техники с активными методами А. А. </a:t>
            </a:r>
            <a:r>
              <a:rPr lang="ru-RU" sz="2600" b="0" dirty="0" err="1">
                <a:effectLst/>
                <a:latin typeface="+mn-lt"/>
              </a:rPr>
              <a:t>Гина</a:t>
            </a:r>
            <a:r>
              <a:rPr lang="ru-RU" sz="2600" b="0" dirty="0">
                <a:effectLst/>
                <a:latin typeface="+mn-lt"/>
              </a:rPr>
              <a:t> в начальной школе в целях патриотического воспитания.</a:t>
            </a:r>
          </a:p>
          <a:p>
            <a:r>
              <a:rPr lang="ru-RU" sz="2600" b="1" dirty="0">
                <a:effectLst/>
                <a:latin typeface="+mn-lt"/>
              </a:rPr>
              <a:t>Задачи:</a:t>
            </a:r>
            <a:endParaRPr lang="ru-RU" sz="2600" b="0" dirty="0">
              <a:effectLst/>
              <a:latin typeface="+mn-lt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600" b="0" i="0" dirty="0">
                <a:effectLst/>
                <a:latin typeface="+mn-lt"/>
              </a:rPr>
              <a:t>Представить доступные формы моделирования (макеты, LEGO, </a:t>
            </a:r>
          </a:p>
          <a:p>
            <a:pPr marL="114300" indent="0">
              <a:buNone/>
            </a:pPr>
            <a:r>
              <a:rPr lang="ru-RU" sz="2600" b="0" i="0" dirty="0">
                <a:effectLst/>
                <a:latin typeface="+mn-lt"/>
              </a:rPr>
              <a:t>аппликация).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b="0" i="0" dirty="0">
                <a:effectLst/>
                <a:latin typeface="+mn-lt"/>
              </a:rPr>
              <a:t>Применить приёмы </a:t>
            </a:r>
            <a:r>
              <a:rPr lang="ru-RU" sz="2600" b="0" i="0" dirty="0" err="1">
                <a:effectLst/>
                <a:latin typeface="+mn-lt"/>
              </a:rPr>
              <a:t>Гина</a:t>
            </a:r>
            <a:r>
              <a:rPr lang="ru-RU" sz="2600" b="0" i="0" dirty="0">
                <a:effectLst/>
                <a:latin typeface="+mn-lt"/>
              </a:rPr>
              <a:t> для актуализации исторического материала.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b="0" i="0" dirty="0">
                <a:effectLst/>
                <a:latin typeface="+mn-lt"/>
              </a:rPr>
              <a:t>Сформировать чувство сопричастности через коллективное создание</a:t>
            </a:r>
          </a:p>
          <a:p>
            <a:pPr marL="114300" indent="0">
              <a:buNone/>
            </a:pPr>
            <a:r>
              <a:rPr lang="ru-RU" sz="2600" b="0" i="0" dirty="0">
                <a:effectLst/>
                <a:latin typeface="+mn-lt"/>
              </a:rPr>
              <a:t>моделей.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600" b="0" i="0" dirty="0">
                <a:effectLst/>
                <a:latin typeface="+mn-lt"/>
              </a:rPr>
              <a:t>Воспитать уважение к защитникам Отечества и интерес к истории.</a:t>
            </a:r>
          </a:p>
          <a:p>
            <a:pPr marL="114300" indent="0" algn="l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352570" y="1340917"/>
            <a:ext cx="11738816" cy="5095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sz="2200" b="1" i="0" dirty="0">
                <a:solidFill>
                  <a:schemeClr val="tx1"/>
                </a:solidFill>
                <a:effectLst/>
                <a:latin typeface="+mn-lt"/>
              </a:rPr>
              <a:t>Содержание:</a:t>
            </a:r>
          </a:p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Каждый этап урока можно построить с помощью коротких, понятных приёмов.</a:t>
            </a:r>
          </a:p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В начальной школе приёмы должны быть </a:t>
            </a:r>
            <a:r>
              <a:rPr lang="ru-RU" sz="2200" b="1" i="0" dirty="0">
                <a:solidFill>
                  <a:schemeClr val="tx1"/>
                </a:solidFill>
                <a:effectLst/>
                <a:latin typeface="+mn-lt"/>
              </a:rPr>
              <a:t>игровыми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, </a:t>
            </a:r>
            <a:r>
              <a:rPr lang="ru-RU" sz="2200" b="1" i="0" dirty="0">
                <a:solidFill>
                  <a:schemeClr val="tx1"/>
                </a:solidFill>
                <a:effectLst/>
                <a:latin typeface="+mn-lt"/>
              </a:rPr>
              <a:t>наглядными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, </a:t>
            </a:r>
            <a:r>
              <a:rPr lang="ru-RU" sz="2200" b="1" i="0" dirty="0">
                <a:solidFill>
                  <a:schemeClr val="tx1"/>
                </a:solidFill>
                <a:effectLst/>
                <a:latin typeface="+mn-lt"/>
              </a:rPr>
              <a:t>действенными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.</a:t>
            </a:r>
            <a:br>
              <a:rPr lang="ru-RU" sz="2200" dirty="0">
                <a:solidFill>
                  <a:schemeClr val="tx1"/>
                </a:solidFill>
                <a:latin typeface="+mn-lt"/>
              </a:rPr>
            </a:br>
            <a:endParaRPr lang="ru-RU" sz="2200" dirty="0">
              <a:solidFill>
                <a:schemeClr val="tx1"/>
              </a:solidFill>
              <a:latin typeface="+mn-lt"/>
            </a:endParaRPr>
          </a:p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sz="2200" b="1" i="0" dirty="0">
                <a:solidFill>
                  <a:schemeClr val="tx1"/>
                </a:solidFill>
                <a:effectLst/>
                <a:latin typeface="+mn-lt"/>
              </a:rPr>
              <a:t>Блоки урока и соответствующие приёмы:</a:t>
            </a:r>
          </a:p>
          <a:p>
            <a:pPr marL="114300" indent="0" algn="l">
              <a:buNone/>
            </a:pPr>
            <a:r>
              <a:rPr lang="ru-RU" sz="2200" b="0" i="1" dirty="0">
                <a:solidFill>
                  <a:schemeClr val="tx1"/>
                </a:solidFill>
                <a:effectLst/>
                <a:latin typeface="+mn-lt"/>
              </a:rPr>
              <a:t>Начало: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 «Удивляй!», «Отсроченная отгадка» – мотивация через таинственную коробку с моделью.</a:t>
            </a:r>
          </a:p>
          <a:p>
            <a:pPr marL="114300" indent="0">
              <a:buNone/>
            </a:pPr>
            <a:r>
              <a:rPr lang="ru-RU" sz="2200" b="0" i="1" dirty="0">
                <a:solidFill>
                  <a:schemeClr val="tx1"/>
                </a:solidFill>
                <a:effectLst/>
                <a:latin typeface="+mn-lt"/>
              </a:rPr>
              <a:t>Объяснение нового: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 «Ассоциативный ряд», «Вопрос к тексту» – рассматриваем модель, изучаем историю</a:t>
            </a:r>
            <a:r>
              <a:rPr lang="ru-RU" sz="2200" b="0" i="0" dirty="0">
                <a:solidFill>
                  <a:srgbClr val="F9FAFB"/>
                </a:solidFill>
                <a:effectLst/>
                <a:latin typeface="+mn-lt"/>
              </a:rPr>
              <a:t>.</a:t>
            </a:r>
          </a:p>
          <a:p>
            <a:pPr marL="114300" indent="0">
              <a:buNone/>
            </a:pPr>
            <a:r>
              <a:rPr lang="ru-RU" sz="2200" b="0" i="1" dirty="0">
                <a:solidFill>
                  <a:schemeClr val="tx1"/>
                </a:solidFill>
                <a:effectLst/>
                <a:latin typeface="+mn-lt"/>
              </a:rPr>
              <a:t>Закрепление: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 «Лови ошибку!», «Да-</a:t>
            </a:r>
            <a:r>
              <a:rPr lang="ru-RU" sz="2200" b="0" i="0" dirty="0" err="1">
                <a:solidFill>
                  <a:schemeClr val="tx1"/>
                </a:solidFill>
                <a:effectLst/>
                <a:latin typeface="+mn-lt"/>
              </a:rPr>
              <a:t>нетка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» – играем с моделями, проверяем знания.</a:t>
            </a:r>
          </a:p>
          <a:p>
            <a:pPr marL="114300" indent="0">
              <a:buNone/>
            </a:pPr>
            <a:r>
              <a:rPr lang="ru-RU" sz="2200" b="0" i="1" dirty="0">
                <a:solidFill>
                  <a:schemeClr val="tx1"/>
                </a:solidFill>
                <a:effectLst/>
                <a:latin typeface="+mn-lt"/>
              </a:rPr>
              <a:t>Рефлексия: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 «Рюкзак», «</a:t>
            </a:r>
            <a:r>
              <a:rPr lang="ru-RU" sz="2200" b="0" i="0" dirty="0" err="1">
                <a:solidFill>
                  <a:schemeClr val="tx1"/>
                </a:solidFill>
                <a:effectLst/>
                <a:latin typeface="+mn-lt"/>
              </a:rPr>
              <a:t>Синквейн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» – оцениваем свои открытия.</a:t>
            </a:r>
          </a:p>
          <a:p>
            <a:pPr marL="114300" indent="0">
              <a:buNone/>
            </a:pPr>
            <a:r>
              <a:rPr lang="ru-RU" sz="2200" b="0" i="1" dirty="0">
                <a:solidFill>
                  <a:schemeClr val="tx1"/>
                </a:solidFill>
                <a:effectLst/>
                <a:latin typeface="+mn-lt"/>
              </a:rPr>
              <a:t>Зрительный ряд:</a:t>
            </a:r>
            <a:r>
              <a:rPr lang="ru-RU" sz="2200" b="0" i="0" dirty="0">
                <a:solidFill>
                  <a:schemeClr val="tx1"/>
                </a:solidFill>
                <a:effectLst/>
                <a:latin typeface="+mn-lt"/>
              </a:rPr>
              <a:t> Иллюстрация конструктора с яркими блоками, фото детей с моделями на уроке.</a:t>
            </a:r>
          </a:p>
          <a:p>
            <a:pPr marL="114300" indent="0">
              <a:buNone/>
            </a:pPr>
            <a:endParaRPr lang="ru-RU" b="1" i="0" dirty="0">
              <a:solidFill>
                <a:schemeClr val="tx1"/>
              </a:solidFill>
              <a:effectLst/>
              <a:latin typeface="quote-cjk-patch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E5462C-E696-BFF4-A25D-9FB03B3F646B}"/>
              </a:ext>
            </a:extLst>
          </p:cNvPr>
          <p:cNvSpPr txBox="1"/>
          <p:nvPr/>
        </p:nvSpPr>
        <p:spPr>
          <a:xfrm>
            <a:off x="2665520" y="116881"/>
            <a:ext cx="60945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chemeClr val="tx1"/>
                </a:solidFill>
                <a:effectLst/>
                <a:latin typeface="quote-cjk-patch"/>
              </a:rPr>
              <a:t> </a:t>
            </a:r>
            <a:r>
              <a:rPr lang="ru-RU" sz="3200" b="1" i="0" dirty="0">
                <a:solidFill>
                  <a:schemeClr val="tx1"/>
                </a:solidFill>
                <a:effectLst/>
                <a:latin typeface="+mj-lt"/>
              </a:rPr>
              <a:t>Методический конструктор – наш помощник</a:t>
            </a:r>
            <a:endParaRPr lang="ru-RU" sz="3200" b="1" dirty="0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2;p3">
            <a:extLst>
              <a:ext uri="{FF2B5EF4-FFF2-40B4-BE49-F238E27FC236}">
                <a16:creationId xmlns:a16="http://schemas.microsoft.com/office/drawing/2014/main" id="{36587A9E-FEEB-DA4E-55C3-F87EF5A6B1DB}"/>
              </a:ext>
            </a:extLst>
          </p:cNvPr>
          <p:cNvSpPr txBox="1">
            <a:spLocks/>
          </p:cNvSpPr>
          <p:nvPr/>
        </p:nvSpPr>
        <p:spPr>
          <a:xfrm>
            <a:off x="310718" y="958788"/>
            <a:ext cx="11390050" cy="51756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8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lnSpc>
                <a:spcPct val="150000"/>
              </a:lnSpc>
            </a:pPr>
            <a:endParaRPr lang="ru-RU" sz="2900" i="1" dirty="0">
              <a:solidFill>
                <a:schemeClr val="tx1"/>
              </a:solidFill>
              <a:latin typeface="+mn-lt"/>
            </a:endParaRPr>
          </a:p>
          <a:p>
            <a:pPr algn="l">
              <a:lnSpc>
                <a:spcPct val="150000"/>
              </a:lnSpc>
            </a:pPr>
            <a:r>
              <a:rPr lang="ru-RU" sz="2900" i="1" dirty="0">
                <a:solidFill>
                  <a:schemeClr val="tx1"/>
                </a:solidFill>
                <a:effectLst/>
                <a:latin typeface="+mn-lt"/>
              </a:rPr>
              <a:t>Почему моделирование военной техники работает в начальной школе?</a:t>
            </a: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900" b="1" i="0" dirty="0">
              <a:solidFill>
                <a:schemeClr val="tx1"/>
              </a:solidFill>
              <a:effectLst/>
              <a:latin typeface="+mn-lt"/>
            </a:endParaRP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900" b="1" i="0" dirty="0">
                <a:solidFill>
                  <a:schemeClr val="tx1"/>
                </a:solidFill>
                <a:effectLst/>
                <a:latin typeface="+mn-lt"/>
              </a:rPr>
              <a:t>Наглядно и доступно:</a:t>
            </a:r>
            <a:r>
              <a:rPr lang="ru-RU" sz="2900" b="0" i="0" dirty="0">
                <a:solidFill>
                  <a:schemeClr val="tx1"/>
                </a:solidFill>
                <a:effectLst/>
                <a:latin typeface="+mn-lt"/>
              </a:rPr>
              <a:t> Ребёнок видит, трогает, создаёт сам – абстрактные исторические факты становятся реальными.</a:t>
            </a: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900" b="1" i="0" dirty="0">
                <a:solidFill>
                  <a:schemeClr val="tx1"/>
                </a:solidFill>
                <a:effectLst/>
                <a:latin typeface="+mn-lt"/>
              </a:rPr>
              <a:t>Коллективное творчество:</a:t>
            </a:r>
            <a:r>
              <a:rPr lang="ru-RU" sz="2900" b="0" i="0" dirty="0">
                <a:solidFill>
                  <a:schemeClr val="tx1"/>
                </a:solidFill>
                <a:effectLst/>
                <a:latin typeface="+mn-lt"/>
              </a:rPr>
              <a:t> Совместная сборка модели (танка, самолёта, корабля) учит работать в команде, распределять обязанности.</a:t>
            </a:r>
          </a:p>
          <a:p>
            <a:pPr marL="742950" lvl="1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900" b="1" i="0" dirty="0">
                <a:solidFill>
                  <a:schemeClr val="tx1"/>
                </a:solidFill>
                <a:effectLst/>
                <a:latin typeface="+mn-lt"/>
              </a:rPr>
              <a:t>Патриотический эффект:</a:t>
            </a:r>
            <a:r>
              <a:rPr lang="ru-RU" sz="2900" b="0" i="0" dirty="0">
                <a:solidFill>
                  <a:schemeClr val="tx1"/>
                </a:solidFill>
                <a:effectLst/>
                <a:latin typeface="+mn-lt"/>
              </a:rPr>
              <a:t> Через образ техники дети знакомятся с подвигами предков, возникает гордость и уважение.</a:t>
            </a:r>
          </a:p>
          <a:p>
            <a:pPr algn="l"/>
            <a:endParaRPr lang="ru-RU" sz="1600" b="0" i="0" dirty="0">
              <a:solidFill>
                <a:schemeClr val="tx1"/>
              </a:solidFill>
              <a:effectLst/>
              <a:latin typeface="quote-cjk-patch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28FD50-CCDE-DAB8-325B-D633E2CEB378}"/>
              </a:ext>
            </a:extLst>
          </p:cNvPr>
          <p:cNvSpPr txBox="1"/>
          <p:nvPr/>
        </p:nvSpPr>
        <p:spPr>
          <a:xfrm>
            <a:off x="2343704" y="140545"/>
            <a:ext cx="67714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SzPct val="100000"/>
            </a:pPr>
            <a:r>
              <a:rPr lang="ru-RU" sz="2800" b="1" dirty="0">
                <a:latin typeface="+mj-lt"/>
              </a:rPr>
              <a:t>Практическая значимость использования </a:t>
            </a:r>
            <a:r>
              <a:rPr lang="ru-RU" sz="2800" b="1" dirty="0">
                <a:solidFill>
                  <a:schemeClr val="tx1"/>
                </a:solidFill>
                <a:latin typeface="+mj-lt"/>
              </a:rPr>
              <a:t>моделирования.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009900" y="153572"/>
            <a:ext cx="6172200" cy="680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/>
              <a:t>Применение приема на уроке</a:t>
            </a:r>
            <a:endParaRPr sz="36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47360C-C302-1948-033B-18739D43E56F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20390" b="20390"/>
          <a:stretch>
            <a:fillRect/>
          </a:stretch>
        </p:blipFill>
        <p:spPr>
          <a:xfrm>
            <a:off x="5718175" y="1109663"/>
            <a:ext cx="6172200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51877" y="1109663"/>
            <a:ext cx="5566298" cy="5071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  <a:effectLst/>
                <a:latin typeface="+mn-lt"/>
              </a:rPr>
              <a:t>Часть 1. Мотивация и </a:t>
            </a:r>
            <a:r>
              <a:rPr lang="ru-RU" sz="1800" b="1" dirty="0">
                <a:solidFill>
                  <a:schemeClr val="tx1"/>
                </a:solidFill>
                <a:latin typeface="+mn-lt"/>
              </a:rPr>
              <a:t>«</a:t>
            </a:r>
            <a:r>
              <a:rPr lang="ru-RU" sz="1800" b="1" dirty="0">
                <a:solidFill>
                  <a:schemeClr val="tx1"/>
                </a:solidFill>
                <a:effectLst/>
                <a:latin typeface="+mn-lt"/>
              </a:rPr>
              <a:t>Открытие»</a:t>
            </a:r>
          </a:p>
          <a:p>
            <a:pPr algn="l"/>
            <a:r>
              <a:rPr lang="ru-RU" sz="1800" b="1" i="0" dirty="0">
                <a:solidFill>
                  <a:schemeClr val="tx1"/>
                </a:solidFill>
                <a:effectLst/>
                <a:latin typeface="+mn-lt"/>
              </a:rPr>
              <a:t>Приём: «Отсроченная отгадка» + «Удивляй!»</a:t>
            </a:r>
            <a:endParaRPr lang="ru-RU" sz="1800" b="0" i="0" dirty="0">
              <a:solidFill>
                <a:schemeClr val="tx1"/>
              </a:solidFill>
              <a:effectLst/>
              <a:latin typeface="+mn-lt"/>
            </a:endParaRPr>
          </a:p>
          <a:p>
            <a:pPr marL="228600" indent="0" algn="l"/>
            <a:r>
              <a:rPr lang="ru-RU" sz="1800" b="1" i="0" dirty="0">
                <a:solidFill>
                  <a:schemeClr val="tx1"/>
                </a:solidFill>
                <a:effectLst/>
                <a:latin typeface="+mn-lt"/>
              </a:rPr>
              <a:t>Описание применения:</a:t>
            </a:r>
            <a:endParaRPr lang="ru-RU" sz="1800" b="0" i="0" dirty="0">
              <a:solidFill>
                <a:schemeClr val="tx1"/>
              </a:solidFill>
              <a:effectLst/>
              <a:latin typeface="+mn-lt"/>
            </a:endParaRPr>
          </a:p>
          <a:p>
            <a:br>
              <a:rPr lang="ru-RU" sz="1800" dirty="0">
                <a:solidFill>
                  <a:schemeClr val="tx1"/>
                </a:solidFill>
              </a:rPr>
            </a:br>
            <a:endParaRPr sz="1800" i="1" dirty="0">
              <a:solidFill>
                <a:schemeClr val="tx1"/>
              </a:solidFill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B94602D-E522-0DF4-0E56-94EF00722D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850" y="2318881"/>
            <a:ext cx="5655290" cy="373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Учитель приносит в класс коробку с надписью «Секретное задание»: из неё слышен звук мотора (или дети отгадывают загадку про «железного зверя»).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Дети гадают, что внутри и почему эта машина помогла победить в войне. Учитель открывает коробку — там полуразобранная модель танка Т‑34 (бумажная или LEGO).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Результат: у детей возникает заинтересованность — «Мы будем собирать настоящий танк!» — и задаётся тема урока.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009900" y="153572"/>
            <a:ext cx="6172200" cy="680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/>
              <a:t>Применение приема на уроке</a:t>
            </a:r>
            <a:endParaRPr sz="3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CB9373-9CD5-B926-E477-A286ABCE6C0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2508" r="2508"/>
          <a:stretch>
            <a:fillRect/>
          </a:stretch>
        </p:blipFill>
        <p:spPr>
          <a:xfrm>
            <a:off x="5718175" y="1109663"/>
            <a:ext cx="6172200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51660" y="1109709"/>
            <a:ext cx="5566298" cy="1411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  <a:effectLst/>
                <a:latin typeface="+mn-lt"/>
              </a:rPr>
              <a:t>Часть 2. Работа с информацией.</a:t>
            </a:r>
          </a:p>
          <a:p>
            <a:pPr marL="228600" indent="0" algn="l"/>
            <a:r>
              <a:rPr lang="ru-RU" b="1" i="0" dirty="0">
                <a:solidFill>
                  <a:schemeClr val="tx1"/>
                </a:solidFill>
                <a:effectLst/>
                <a:latin typeface="+mn-lt"/>
              </a:rPr>
              <a:t>Приём: «Ассоциативный ряд» + «Вопрос к тексту»</a:t>
            </a:r>
            <a:endParaRPr lang="ru-RU" b="0" i="0" dirty="0">
              <a:solidFill>
                <a:schemeClr val="tx1"/>
              </a:solidFill>
              <a:effectLst/>
              <a:latin typeface="+mn-lt"/>
            </a:endParaRPr>
          </a:p>
          <a:p>
            <a:pPr marL="228600" indent="0" algn="l"/>
            <a:r>
              <a:rPr lang="ru-RU" b="1" i="0" dirty="0">
                <a:solidFill>
                  <a:schemeClr val="tx1"/>
                </a:solidFill>
                <a:effectLst/>
                <a:latin typeface="+mn-lt"/>
              </a:rPr>
              <a:t>Описание применения:</a:t>
            </a:r>
            <a:endParaRPr lang="ru-RU" b="0" i="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A1BF70-9AF4-4F19-4921-03714ED9B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660" y="2377625"/>
            <a:ext cx="5566298" cy="3370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Учитель выставляет собранную модель (или детали) танка. Дети по кругу называют слова‑ассоциации— учитель записывает их на доске.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Затем класс читает адаптированный текст о Т‑34, а в парах придумывает два вопроса к нему с использованием слов с доски.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Результат: 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дети связывают визуальный образ с информацией и учатся формулировать осмысленные вопросы.</a:t>
            </a:r>
          </a:p>
        </p:txBody>
      </p:sp>
    </p:spTree>
    <p:extLst>
      <p:ext uri="{BB962C8B-B14F-4D97-AF65-F5344CB8AC3E}">
        <p14:creationId xmlns:p14="http://schemas.microsoft.com/office/powerpoint/2010/main" val="1533850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009900" y="153572"/>
            <a:ext cx="6172200" cy="680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/>
              <a:t>Применение приема на уроке</a:t>
            </a:r>
            <a:endParaRPr sz="3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BF4F712-28F5-83B1-E066-E47A35606DFC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2508" r="2508"/>
          <a:stretch>
            <a:fillRect/>
          </a:stretch>
        </p:blipFill>
        <p:spPr>
          <a:xfrm>
            <a:off x="5718175" y="1109663"/>
            <a:ext cx="6172200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51660" y="834503"/>
            <a:ext cx="5566298" cy="1251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  <a:effectLst/>
                <a:latin typeface="+mn-lt"/>
              </a:rPr>
              <a:t>Часть 3. Закрепление и игра.</a:t>
            </a:r>
          </a:p>
          <a:p>
            <a:pPr marL="228600" indent="0" algn="l"/>
            <a:r>
              <a:rPr lang="ru-RU" sz="1800" b="1" i="0" dirty="0">
                <a:solidFill>
                  <a:schemeClr val="tx1"/>
                </a:solidFill>
                <a:effectLst/>
                <a:latin typeface="+mn-lt"/>
              </a:rPr>
              <a:t>Приём: «Лови ошибку!» + «Да-</a:t>
            </a:r>
            <a:r>
              <a:rPr lang="ru-RU" sz="1800" b="1" i="0" dirty="0" err="1">
                <a:solidFill>
                  <a:schemeClr val="tx1"/>
                </a:solidFill>
                <a:effectLst/>
                <a:latin typeface="+mn-lt"/>
              </a:rPr>
              <a:t>нетка</a:t>
            </a:r>
            <a:r>
              <a:rPr lang="ru-RU" sz="1800" b="1" i="0" dirty="0">
                <a:solidFill>
                  <a:schemeClr val="tx1"/>
                </a:solidFill>
                <a:effectLst/>
                <a:latin typeface="+mn-lt"/>
              </a:rPr>
              <a:t>»</a:t>
            </a:r>
            <a:endParaRPr lang="ru-RU" sz="1800" b="0" i="0" dirty="0">
              <a:solidFill>
                <a:schemeClr val="tx1"/>
              </a:solidFill>
              <a:effectLst/>
              <a:latin typeface="+mn-lt"/>
            </a:endParaRPr>
          </a:p>
          <a:p>
            <a:pPr marL="228600" indent="0" algn="l"/>
            <a:r>
              <a:rPr lang="ru-RU" sz="1800" b="1" i="0" dirty="0">
                <a:solidFill>
                  <a:schemeClr val="tx1"/>
                </a:solidFill>
                <a:effectLst/>
                <a:latin typeface="+mn-lt"/>
              </a:rPr>
              <a:t>Описание применения:</a:t>
            </a:r>
            <a:endParaRPr lang="ru-RU" sz="1800" b="0" i="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118D19-DB5E-C882-2BF1-6A666704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98" y="1980106"/>
            <a:ext cx="5566297" cy="4109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«Лови ошибку!»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— учитель показывает модель и допускает ошибки в рассказе (например: «Самолёт „Катюша“ летал медленно и возил грузы»), дети исправляют их, используя модель и знания.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«Да-</a:t>
            </a:r>
            <a:r>
              <a:rPr kumimoji="0" lang="ru-RU" altLang="ru-RU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нетка</a:t>
            </a: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»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— учитель загадывает модель (например, «Ил-2»), дети задают вопросы с ответами «да»/«нет» («Это самолёт?», «У него один мотор?», «Его называли „летающий танк“?»). Учитель держит модель за спиной и честно отвечает.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Результат: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повторение материала, развитие логики, командная работа.</a:t>
            </a:r>
          </a:p>
        </p:txBody>
      </p:sp>
    </p:spTree>
    <p:extLst>
      <p:ext uri="{BB962C8B-B14F-4D97-AF65-F5344CB8AC3E}">
        <p14:creationId xmlns:p14="http://schemas.microsoft.com/office/powerpoint/2010/main" val="4132968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009900" y="153572"/>
            <a:ext cx="6172200" cy="680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/>
              <a:t>Применение приема на уроке</a:t>
            </a:r>
            <a:endParaRPr sz="36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F97D54-F5F6-33EA-A14D-0755A527F407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2508" r="2508"/>
          <a:stretch>
            <a:fillRect/>
          </a:stretch>
        </p:blipFill>
        <p:spPr>
          <a:xfrm>
            <a:off x="5718175" y="1109663"/>
            <a:ext cx="6172200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51660" y="1159600"/>
            <a:ext cx="5566298" cy="161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/>
            <a:r>
              <a:rPr lang="ru-RU" sz="1800" b="1" dirty="0">
                <a:solidFill>
                  <a:schemeClr val="tx1"/>
                </a:solidFill>
                <a:effectLst/>
                <a:latin typeface="+mn-lt"/>
              </a:rPr>
              <a:t>Часть 4. Творчество и повторение.</a:t>
            </a:r>
          </a:p>
          <a:p>
            <a:pPr marL="228600" indent="0" algn="l"/>
            <a:r>
              <a:rPr lang="ru-RU" sz="1800" b="1" i="0" dirty="0">
                <a:solidFill>
                  <a:schemeClr val="tx1"/>
                </a:solidFill>
                <a:effectLst/>
                <a:latin typeface="+mn-lt"/>
              </a:rPr>
              <a:t>Приём: «Творчество работает на будущее» + «Своя опора»</a:t>
            </a:r>
            <a:endParaRPr lang="ru-RU" sz="1800" b="0" i="0" dirty="0">
              <a:solidFill>
                <a:schemeClr val="tx1"/>
              </a:solidFill>
              <a:effectLst/>
              <a:latin typeface="+mn-lt"/>
            </a:endParaRPr>
          </a:p>
          <a:p>
            <a:pPr marL="228600" indent="0" algn="l"/>
            <a:r>
              <a:rPr lang="ru-RU" sz="1800" b="1" i="0" dirty="0">
                <a:solidFill>
                  <a:schemeClr val="tx1"/>
                </a:solidFill>
                <a:effectLst/>
                <a:latin typeface="+mn-lt"/>
              </a:rPr>
              <a:t>Описание применения:</a:t>
            </a:r>
            <a:endParaRPr lang="ru-RU" sz="1800" b="0" i="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FC7E0C-8922-DAAE-30CF-361D34036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875" y="2562318"/>
            <a:ext cx="5379868" cy="3284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Совместное моделирование: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класс делится на группы — каждая собирает модель танка, самолёта или «Катюши» под руководством учителя.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«Своя опора»: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готовые модели выставляют на выставке «Оружие Победы»; позже дети используют их для повторения — рассказывают о своей модели классу.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«Творчество работает на будущее»: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фото моделей и краткие рассказы оформляют в стенд/альбом — применяют на уроках мужества, классных часах, в работе с родителями.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Результат:</a:t>
            </a: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дети ощущают свой вклад и гордятся работой.</a:t>
            </a:r>
          </a:p>
        </p:txBody>
      </p:sp>
    </p:spTree>
    <p:extLst>
      <p:ext uri="{BB962C8B-B14F-4D97-AF65-F5344CB8AC3E}">
        <p14:creationId xmlns:p14="http://schemas.microsoft.com/office/powerpoint/2010/main" val="35363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009900" y="153572"/>
            <a:ext cx="6172200" cy="680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/>
              <a:t>Применение приема на уроке</a:t>
            </a:r>
            <a:endParaRPr sz="3600"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51660" y="893315"/>
            <a:ext cx="5566298" cy="1255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  <a:effectLst/>
                <a:latin typeface="+mn-lt"/>
              </a:rPr>
              <a:t>Часть 5. Рефлексия.</a:t>
            </a:r>
          </a:p>
          <a:p>
            <a:pPr marL="228600" indent="0" algn="l"/>
            <a:r>
              <a:rPr lang="ru-RU" b="1" i="0" dirty="0">
                <a:solidFill>
                  <a:schemeClr val="tx1"/>
                </a:solidFill>
                <a:effectLst/>
                <a:latin typeface="+mn-lt"/>
              </a:rPr>
              <a:t>Приём: «Рюкзак» + «</a:t>
            </a:r>
            <a:r>
              <a:rPr lang="ru-RU" b="1" i="0" dirty="0" err="1">
                <a:solidFill>
                  <a:schemeClr val="tx1"/>
                </a:solidFill>
                <a:effectLst/>
                <a:latin typeface="+mn-lt"/>
              </a:rPr>
              <a:t>Синквейн</a:t>
            </a:r>
            <a:r>
              <a:rPr lang="ru-RU" b="1" i="0" dirty="0">
                <a:solidFill>
                  <a:schemeClr val="tx1"/>
                </a:solidFill>
                <a:effectLst/>
                <a:latin typeface="+mn-lt"/>
              </a:rPr>
              <a:t>» (детский вариант)</a:t>
            </a:r>
            <a:endParaRPr lang="ru-RU" b="0" i="0" dirty="0">
              <a:solidFill>
                <a:schemeClr val="tx1"/>
              </a:solidFill>
              <a:effectLst/>
              <a:latin typeface="+mn-lt"/>
            </a:endParaRPr>
          </a:p>
          <a:p>
            <a:pPr marL="228600" indent="0" algn="l"/>
            <a:r>
              <a:rPr lang="ru-RU" b="1" i="0" dirty="0">
                <a:solidFill>
                  <a:schemeClr val="tx1"/>
                </a:solidFill>
                <a:effectLst/>
                <a:latin typeface="+mn-lt"/>
              </a:rPr>
              <a:t>Описание применения:</a:t>
            </a:r>
            <a:endParaRPr lang="ru-RU" b="0" i="0" dirty="0"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4B1EE3-D7A4-C160-010A-BE04BA387884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3"/>
          <a:srcRect l="8639" r="25333"/>
          <a:stretch/>
        </p:blipFill>
        <p:spPr>
          <a:xfrm>
            <a:off x="5868140" y="1091059"/>
            <a:ext cx="6172200" cy="487362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500585-2C32-49EB-7B2B-7D7B48C0D912}"/>
              </a:ext>
            </a:extLst>
          </p:cNvPr>
          <p:cNvSpPr txBox="1"/>
          <p:nvPr/>
        </p:nvSpPr>
        <p:spPr>
          <a:xfrm>
            <a:off x="1480" y="1912458"/>
            <a:ext cx="5716478" cy="4253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+mn-lt"/>
              </a:rPr>
              <a:t>**</a:t>
            </a:r>
            <a:r>
              <a:rPr lang="ru-RU" dirty="0" err="1">
                <a:latin typeface="+mn-lt"/>
              </a:rPr>
              <a:t>Синквейн</a:t>
            </a:r>
            <a:r>
              <a:rPr lang="ru-RU" dirty="0">
                <a:latin typeface="+mn-lt"/>
              </a:rPr>
              <a:t>** (для 2–4 классов):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+mn-lt"/>
              </a:rPr>
              <a:t>1. Тема — 1 слово (например, «танк»).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+mn-lt"/>
              </a:rPr>
              <a:t>2. Признаки — 2 слова («сильный, быстрый»).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+mn-lt"/>
              </a:rPr>
              <a:t>3. Действия — 3 слова («защищал, побеждал, спасал»).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+mn-lt"/>
              </a:rPr>
              <a:t>4. Чувства — 1 предложение («Я горжусь нашими воинами»).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+mn-lt"/>
              </a:rPr>
              <a:t>5. Вывод — 1 слово («Победа»).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+mn-lt"/>
              </a:rPr>
              <a:t>«Рюкзак»: </a:t>
            </a:r>
            <a:r>
              <a:rPr lang="ru-RU" dirty="0">
                <a:latin typeface="+mn-lt"/>
              </a:rPr>
              <a:t>на доске — изображение рюкзака солдата. Дети получают стикеры-«патроны» и пишут, что «кладут в рюкзак» (знания/умения, например: «Я узнал, почему танк называется Т-34», «Я научился собирать модель самолёта»).</a:t>
            </a:r>
          </a:p>
          <a:p>
            <a:pPr>
              <a:lnSpc>
                <a:spcPct val="150000"/>
              </a:lnSpc>
            </a:pPr>
            <a:endParaRPr lang="ru-RU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ru-RU" b="1" dirty="0">
                <a:latin typeface="+mn-lt"/>
              </a:rPr>
              <a:t>Результат: </a:t>
            </a:r>
            <a:r>
              <a:rPr lang="ru-RU" dirty="0">
                <a:latin typeface="+mn-lt"/>
              </a:rPr>
              <a:t>эмоционально окрашенная рефлексия, осознание личного вклада и новых знаний.</a:t>
            </a:r>
          </a:p>
        </p:txBody>
      </p:sp>
    </p:spTree>
    <p:extLst>
      <p:ext uri="{BB962C8B-B14F-4D97-AF65-F5344CB8AC3E}">
        <p14:creationId xmlns:p14="http://schemas.microsoft.com/office/powerpoint/2010/main" val="3303025950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979</Words>
  <Application>Microsoft Office PowerPoint</Application>
  <PresentationFormat>Широкоэкранный</PresentationFormat>
  <Paragraphs>85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quote-cjk-patch</vt:lpstr>
      <vt:lpstr>Wingdings</vt:lpstr>
      <vt:lpstr>1_Тема Office</vt:lpstr>
      <vt:lpstr>Презентация PowerPoint</vt:lpstr>
      <vt:lpstr>Краткое описание опыта</vt:lpstr>
      <vt:lpstr>Презентация PowerPoint</vt:lpstr>
      <vt:lpstr>Презентация PowerPoint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Юлия Зенкина</cp:lastModifiedBy>
  <cp:revision>2</cp:revision>
  <dcterms:created xsi:type="dcterms:W3CDTF">2024-01-14T08:39:34Z</dcterms:created>
  <dcterms:modified xsi:type="dcterms:W3CDTF">2026-03-31T16:44:04Z</dcterms:modified>
</cp:coreProperties>
</file>