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>
        <p:scale>
          <a:sx n="90" d="100"/>
          <a:sy n="90" d="100"/>
        </p:scale>
        <p:origin x="-72" y="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BJEC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lnSpcReduction="9999"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7" name="PlaceHolder 4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8" name="PlaceHolder 5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58581298-4DA4-4153-ABF7-AF7F63AF6D94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47500" lnSpcReduction="1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396FECC3-1164-4FDB-B01A-C37CC0A21446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WO_OBJECTS_WITH_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lnSpcReduction="9999"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 fontScale="25000" lnSpcReduction="1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70000" lnSpcReduction="1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 fontScale="25000" lnSpcReduction="1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54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70000" lnSpcReduction="1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9" name="PlaceHolder 8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F1DE9870-1887-4E0D-A5BC-ED6EDAED259E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lnSpcReduction="9999"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32D7FE24-3727-4A2F-8DA6-0FF419C4F066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BJECT_WITH_CAPTION_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85000" lnSpcReduction="1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7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92500" lnSpcReduction="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8" name="PlaceHolder 4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9" name="PlaceHolder 5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10" name="PlaceHolder 6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A6D3498E-DEBE-4A6E-9D13-A5A16AD74479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ERTICAL_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lnSpcReduction="9999"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 rot="5400000">
            <a:off x="3920400" y="-1256400"/>
            <a:ext cx="4350960" cy="10515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6E69818A-F707-4BD9-A499-C10C1B8BC182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_TITLE_AND_VERTICAL_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 rot="5400000">
            <a:off x="7133400" y="1956240"/>
            <a:ext cx="5811480" cy="26287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 rot="5400000">
            <a:off x="1800000" y="-596160"/>
            <a:ext cx="5811480" cy="7733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6EDC25E9-D06C-4AF4-9475-973B91EE3841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2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4" name="PlaceHolder 1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5" name="PlaceHolder 2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6" name="PlaceHolder 3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043398F6-C351-4C23-A3C8-ACEF89ECC4A3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_WITH_CAPTION_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92500" lnSpcReduction="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EDE138BE-5341-45B1-B140-C645883566C2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lnSpcReduction="9999"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 fontScale="25000" lnSpcReduction="1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F34BAB9E-18ED-4E68-8694-63592BDB2B80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_OBJECTS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rmAutofit lnSpcReduction="9999"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77500" lnSpcReduction="1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rmAutofit fontScale="77500" lnSpcReduction="19999"/>
          </a:bodyPr>
          <a:lstStyle/>
          <a:p>
            <a:r>
              <a:rPr lang="ru-RU"/>
              <a:t>Для правки структуры щёлкните мышью</a:t>
            </a:r>
          </a:p>
          <a:p>
            <a:pPr lvl="1"/>
            <a:r>
              <a:rPr lang="ru-RU"/>
              <a:t>Второй уровень структуры</a:t>
            </a:r>
          </a:p>
          <a:p>
            <a:pPr lvl="2"/>
            <a:r>
              <a:rPr lang="ru-RU"/>
              <a:t>Третий уровень структуры</a:t>
            </a:r>
          </a:p>
          <a:p>
            <a:pPr lvl="3"/>
            <a:r>
              <a:rPr lang="ru-RU"/>
              <a:t>Четвёртый уровень структуры</a:t>
            </a:r>
          </a:p>
          <a:p>
            <a:pPr lvl="4"/>
            <a:r>
              <a:rPr lang="ru-RU"/>
              <a:t>Пятый уровень структуры</a:t>
            </a:r>
          </a:p>
          <a:p>
            <a:pPr lvl="5"/>
            <a:r>
              <a:rPr lang="ru-RU"/>
              <a:t>Шестой уровень структуры</a:t>
            </a:r>
          </a:p>
          <a:p>
            <a:pPr lvl="6"/>
            <a:r>
              <a:rPr lang="ru-RU"/>
              <a:t>Седьмой уровень структуры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F98CE607-AE88-4CAD-8166-576566A14C1B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rmAutofit fontScale="92500" lnSpcReduction="9999"/>
          </a:bodyPr>
          <a:lstStyle/>
          <a:p>
            <a:r>
              <a:rPr lang="ru-RU"/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&lt;дата/время&gt;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ctr" fontAlgn="auto">
              <a:spcBef>
                <a:spcPts val="0"/>
              </a:spcBef>
              <a:spcAft>
                <a:spcPts val="0"/>
              </a:spcAft>
              <a:buNone/>
              <a:defRPr lang="ru-RU" sz="1400" b="0" u="none" strike="noStrike">
                <a:solidFill>
                  <a:srgbClr val="000000"/>
                </a:solidFill>
                <a:effectLst/>
                <a:uFillTx/>
                <a:latin typeface="Times New Roman"/>
                <a:cs typeface="+mn-cs"/>
              </a:defRPr>
            </a:lvl1pPr>
          </a:lstStyle>
          <a:p>
            <a:pPr>
              <a:defRPr/>
            </a:pPr>
            <a:r>
              <a:t>&lt;нижний колонтитул&gt;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ln w="0"/>
        </p:spPr>
        <p:txBody>
          <a:bodyPr lIns="91440" tIns="45720" rIns="91440" bIns="45720" anchor="ctr">
            <a:noAutofit/>
          </a:bodyPr>
          <a:lstStyle>
            <a:lvl1pPr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  <a:defRPr lang="ru-RU" sz="1200" b="0" u="none" strike="noStrike"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+mn-cs"/>
              </a:defRPr>
            </a:lvl1pPr>
          </a:lstStyle>
          <a:p>
            <a:pPr>
              <a:defRPr/>
            </a:pPr>
            <a:fld id="{2E153707-67C5-41F6-B2CD-10F7616804DF}" type="slidenum">
              <a:rPr/>
              <a:pPr>
                <a:defRPr/>
              </a:pPr>
              <a:t>‹#›</a:t>
            </a:fld>
            <a:endParaRPr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92;p1" descr="Аудитор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950" y="1760538"/>
            <a:ext cx="3348038" cy="37846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>
            <a:outerShdw dist="1908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63" name="Google Shape;93;p1"/>
          <p:cNvSpPr/>
          <p:nvPr/>
        </p:nvSpPr>
        <p:spPr>
          <a:xfrm>
            <a:off x="3906838" y="2049463"/>
            <a:ext cx="7939087" cy="141605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endParaRPr lang="ru-RU" sz="2200" dirty="0">
              <a:solidFill>
                <a:srgbClr val="0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</a:rPr>
              <a:t> </a:t>
            </a:r>
            <a:r>
              <a:rPr lang="ru-RU" sz="3200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«Ромашка </a:t>
            </a:r>
            <a:r>
              <a:rPr lang="ru-RU" sz="3200" dirty="0" err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Блума</a:t>
            </a:r>
            <a:r>
              <a:rPr lang="ru-RU" sz="3200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 на уроке математики в начальной школе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Google Shape;94;p1"/>
          <p:cNvSpPr/>
          <p:nvPr/>
        </p:nvSpPr>
        <p:spPr>
          <a:xfrm>
            <a:off x="2125663" y="236538"/>
            <a:ext cx="7226300" cy="13843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интенсив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«Конструирование урока: от идеи до результата»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Google Shape;95;p1"/>
          <p:cNvSpPr/>
          <p:nvPr/>
        </p:nvSpPr>
        <p:spPr>
          <a:xfrm>
            <a:off x="6988175" y="5043488"/>
            <a:ext cx="4727575" cy="6731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 algn="just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ru-RU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Спикер: </a:t>
            </a:r>
            <a:r>
              <a:rPr lang="ru-RU" b="1" i="1" dirty="0" err="1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Любива</a:t>
            </a:r>
            <a:r>
              <a:rPr lang="ru-RU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Анастасия Николаевна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ru-RU" b="1" i="1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Учитель начальных классов, МОУ «СОШ №2» г. Истра, м. о.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PlaceHolder 1"/>
          <p:cNvSpPr>
            <a:spLocks noGrp="1"/>
          </p:cNvSpPr>
          <p:nvPr>
            <p:ph type="title"/>
          </p:nvPr>
        </p:nvSpPr>
        <p:spPr bwMode="auto">
          <a:xfrm>
            <a:off x="1992313" y="115888"/>
            <a:ext cx="7170737" cy="1325562"/>
          </a:xfrm>
          <a:noFill/>
          <a:ln>
            <a:miter lim="800000"/>
            <a:headEnd/>
            <a:tailEnd/>
          </a:ln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37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Краткое описание опыта</a:t>
            </a:r>
          </a:p>
        </p:txBody>
      </p:sp>
      <p:sp>
        <p:nvSpPr>
          <p:cNvPr id="15362" name="PlaceHolder 2"/>
          <p:cNvSpPr>
            <a:spLocks noGrp="1"/>
          </p:cNvSpPr>
          <p:nvPr>
            <p:ph/>
          </p:nvPr>
        </p:nvSpPr>
        <p:spPr bwMode="auto">
          <a:xfrm>
            <a:off x="550863" y="1412875"/>
            <a:ext cx="10515600" cy="435133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8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сформировать у учащихся понимание деления с остатком через развитие навыков постановки вопросов разного уровня.</a:t>
            </a: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endParaRPr lang="ru-RU" sz="280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8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lang="ru-RU" sz="280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Calibri" pitchFamily="34" charset="0"/>
              </a:rPr>
              <a:t>- закрепить понятие деления с остатком;</a:t>
            </a:r>
            <a:endParaRPr lang="ru-RU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Calibri" pitchFamily="34" charset="0"/>
              </a:rPr>
              <a:t>- развивать логическое мышление;</a:t>
            </a:r>
            <a:endParaRPr lang="ru-RU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Calibri" pitchFamily="34" charset="0"/>
              </a:rPr>
              <a:t>- учить формулировать вопросы;</a:t>
            </a:r>
            <a:endParaRPr lang="ru-RU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Calibri" pitchFamily="34" charset="0"/>
              </a:rPr>
              <a:t>- формировать умение применять знания в практических ситуациях;</a:t>
            </a:r>
            <a:endParaRPr lang="ru-RU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Calibri" pitchFamily="34" charset="0"/>
              </a:rPr>
              <a:t>- развивать познавательную активность.</a:t>
            </a:r>
            <a:endParaRPr lang="ru-RU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PlaceHolder 1"/>
          <p:cNvSpPr>
            <a:spLocks noGrp="1"/>
          </p:cNvSpPr>
          <p:nvPr>
            <p:ph type="title"/>
          </p:nvPr>
        </p:nvSpPr>
        <p:spPr bwMode="auto">
          <a:xfrm>
            <a:off x="2359025" y="211138"/>
            <a:ext cx="7172325" cy="1325562"/>
          </a:xfrm>
          <a:noFill/>
          <a:ln>
            <a:miter lim="800000"/>
            <a:headEnd/>
            <a:tailEnd/>
          </a:ln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37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Теоретическое описание приема</a:t>
            </a:r>
          </a:p>
        </p:txBody>
      </p:sp>
      <p:sp>
        <p:nvSpPr>
          <p:cNvPr id="16386" name="PlaceHolder 2"/>
          <p:cNvSpPr>
            <a:spLocks noGrp="1"/>
          </p:cNvSpPr>
          <p:nvPr>
            <p:ph/>
          </p:nvPr>
        </p:nvSpPr>
        <p:spPr bwMode="auto">
          <a:xfrm>
            <a:off x="687388" y="1447800"/>
            <a:ext cx="10515600" cy="435133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 «Ромашка Блума» основан на таксономии Блума — системе классификации учебных целей по уровням познавательной деятельности. Он предполагает формирование у учащихся разных типов вопросов: </a:t>
            </a: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Простые (знание)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что это? </a:t>
            </a: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Уточняющие (понимание)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правильно ли я понял? </a:t>
            </a: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Интерпретационные (объяснение)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почему так происходит? </a:t>
            </a: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Творческие (применение)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что будет, если…? </a:t>
            </a: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Оценочные (анализ/оценка)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правильно ли это? </a:t>
            </a: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Практические (применение в жизни) </a:t>
            </a:r>
            <a:r>
              <a:rPr 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 где это пригодится? </a:t>
            </a:r>
          </a:p>
          <a:p>
            <a:pPr marL="228600" indent="-49213"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Визуально метод оформляется в виде ромашки, где каждый лепесток — это тип вопроса.</a:t>
            </a:r>
            <a:endParaRPr lang="ru-RU" sz="24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PlaceHolder 1"/>
          <p:cNvSpPr>
            <a:spLocks noGrp="1"/>
          </p:cNvSpPr>
          <p:nvPr>
            <p:ph type="title"/>
          </p:nvPr>
        </p:nvSpPr>
        <p:spPr bwMode="auto">
          <a:xfrm>
            <a:off x="263525" y="981075"/>
            <a:ext cx="6553200" cy="38877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800">
                <a:solidFill>
                  <a:srgbClr val="000000"/>
                </a:solidFill>
              </a:rPr>
              <a:t/>
            </a:r>
            <a:br>
              <a:rPr lang="ru-RU" sz="2800">
                <a:solidFill>
                  <a:srgbClr val="000000"/>
                </a:solidFill>
              </a:rPr>
            </a:br>
            <a:r>
              <a:rPr lang="ru-RU" sz="2800" i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Тема урока: «Деление с остатком».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>
                <a:solidFill>
                  <a:srgbClr val="000000"/>
                </a:solidFill>
                <a:latin typeface="Times New Roman" pitchFamily="18" charset="0"/>
                <a:cs typeface="Calibri" pitchFamily="34" charset="0"/>
              </a:rPr>
              <a:t>Класс: 3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>
                <a:solidFill>
                  <a:srgbClr val="000000"/>
                </a:solidFill>
                <a:latin typeface="Times New Roman" pitchFamily="18" charset="0"/>
                <a:cs typeface="Calibri" pitchFamily="34" charset="0"/>
              </a:rPr>
              <a:t>Предмет: математика. 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>
                <a:solidFill>
                  <a:srgbClr val="000000"/>
                </a:solidFill>
                <a:latin typeface="Times New Roman" pitchFamily="18" charset="0"/>
                <a:cs typeface="Calibri" pitchFamily="34" charset="0"/>
              </a:rPr>
              <a:t>Этап урока: закрепление.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>
                <a:solidFill>
                  <a:srgbClr val="000000"/>
                </a:solidFill>
                <a:latin typeface="Times New Roman" pitchFamily="18" charset="0"/>
                <a:cs typeface="Calibri" pitchFamily="34" charset="0"/>
              </a:rPr>
              <a:t>Возможные варианты применения: русский язык, литературное чтение, окружающий мир, биология, английский язык и др.</a:t>
            </a:r>
            <a:endParaRPr lang="ru-RU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1"/>
          <p:cNvSpPr/>
          <p:nvPr/>
        </p:nvSpPr>
        <p:spPr>
          <a:xfrm>
            <a:off x="2438400" y="304800"/>
            <a:ext cx="6380163" cy="76835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Практическая значимость</a:t>
            </a:r>
            <a:endParaRPr lang="ru-RU" sz="4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24788" y="1700213"/>
            <a:ext cx="345598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PlaceHolder 1"/>
          <p:cNvSpPr>
            <a:spLocks noGrp="1"/>
          </p:cNvSpPr>
          <p:nvPr>
            <p:ph type="title"/>
          </p:nvPr>
        </p:nvSpPr>
        <p:spPr bwMode="auto">
          <a:xfrm>
            <a:off x="2208213" y="476250"/>
            <a:ext cx="6696075" cy="500063"/>
          </a:xfrm>
          <a:noFill/>
          <a:ln>
            <a:miter lim="800000"/>
            <a:headEnd/>
            <a:tailEnd/>
          </a:ln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40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Применение приема на уроке</a:t>
            </a:r>
          </a:p>
        </p:txBody>
      </p:sp>
      <p:sp>
        <p:nvSpPr>
          <p:cNvPr id="18434" name="PlaceHolder 2"/>
          <p:cNvSpPr>
            <a:spLocks noGrp="1"/>
          </p:cNvSpPr>
          <p:nvPr>
            <p:ph/>
          </p:nvPr>
        </p:nvSpPr>
        <p:spPr bwMode="auto">
          <a:xfrm>
            <a:off x="550863" y="1485900"/>
            <a:ext cx="10440987" cy="381158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уроке математики по теме «Деление с остатком» в центре цветка был написан пример деления с остатком. Каждый лепесток соответствовал типу вопросов (простые, уточняющие, интерпретационные, творческие, оценочные, практические).Ученики по группам придумывали вопросы и обсуждали их с одноклассниками. Обсуждение проходило активно, дети учились формулировать вопросы, проверять правильность решений и применять знания на практике.</a:t>
            </a:r>
            <a:endParaRPr lang="ru-RU" sz="24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TextBox 74"/>
          <p:cNvSpPr txBox="1">
            <a:spLocks noChangeArrowheads="1"/>
          </p:cNvSpPr>
          <p:nvPr/>
        </p:nvSpPr>
        <p:spPr bwMode="auto">
          <a:xfrm>
            <a:off x="7126288" y="3425825"/>
            <a:ext cx="2413000" cy="251460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endParaRPr lang="ru-RU" sz="1000">
              <a:solidFill>
                <a:srgbClr val="000000"/>
              </a:solidFill>
            </a:endParaRPr>
          </a:p>
        </p:txBody>
      </p:sp>
      <p:sp>
        <p:nvSpPr>
          <p:cNvPr id="18436" name="TextBox 75"/>
          <p:cNvSpPr txBox="1">
            <a:spLocks noChangeArrowheads="1"/>
          </p:cNvSpPr>
          <p:nvPr/>
        </p:nvSpPr>
        <p:spPr bwMode="auto">
          <a:xfrm>
            <a:off x="9671050" y="3560763"/>
            <a:ext cx="179388" cy="398462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endParaRPr lang="ru-RU" sz="10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/>
          </p:nvPr>
        </p:nvSpPr>
        <p:spPr>
          <a:xfrm>
            <a:off x="192088" y="1052513"/>
            <a:ext cx="8280400" cy="4887912"/>
          </a:xfrm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342900" indent="-342900" algn="l" eaLnBrk="1" hangingPunct="1">
              <a:lnSpc>
                <a:spcPct val="80000"/>
              </a:lnSpc>
            </a:pPr>
            <a:r>
              <a:rPr lang="ru-RU" sz="24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Простые вопросы. 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Что такое деление с остатком? 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2. Уточняющие вопросы.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Правильно ли я понимаю, что остаток всегда меньше делителя? Почему?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3. Интерпретационные вопросы. 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Почему при делении не всегда получается разделить число нацело?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4. Творческие вопросы.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Придумай свою задачу на деление с остатком. 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5. Оценочные вопросы. 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Почему важно уметь делить с остатком?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 b="1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 6. Практические вопросы.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40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Раздели 17 на 5. Какой получится остаток?</a:t>
            </a:r>
          </a:p>
          <a:p>
            <a:pPr marL="342900" indent="-342900" algn="l" eaLnBrk="1" hangingPunct="1">
              <a:lnSpc>
                <a:spcPct val="80000"/>
              </a:lnSpc>
            </a:pPr>
            <a:r>
              <a:rPr lang="ru-RU" sz="26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9458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9788" y="1204913"/>
            <a:ext cx="3281362" cy="437515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PlaceHolder 1"/>
          <p:cNvSpPr>
            <a:spLocks noGrp="1"/>
          </p:cNvSpPr>
          <p:nvPr>
            <p:ph/>
          </p:nvPr>
        </p:nvSpPr>
        <p:spPr bwMode="auto">
          <a:xfrm>
            <a:off x="277813" y="1311275"/>
            <a:ext cx="11380787" cy="381158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l" eaLnBrk="1" hangingPunct="1">
              <a:lnSpc>
                <a:spcPct val="90000"/>
              </a:lnSpc>
              <a:tabLst>
                <a:tab pos="0" algn="l"/>
              </a:tabLst>
            </a:pPr>
            <a:endParaRPr lang="ru-RU" sz="24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Использование метода «Ромашка Блума» на уроках математики в 3 классе при изучении деления с остатком позволяет:</a:t>
            </a:r>
            <a:endParaRPr lang="ru-RU" sz="24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-закрепить знания;</a:t>
            </a:r>
            <a:endParaRPr lang="ru-RU" sz="24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-развить у учащихся навыки анализа, понимания и применения информации.  </a:t>
            </a:r>
            <a:endParaRPr lang="ru-RU" sz="24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algn="l" eaLnBrk="1" hangingPunct="1">
              <a:lnSpc>
                <a:spcPct val="90000"/>
              </a:lnSpc>
              <a:tabLst>
                <a:tab pos="0" algn="l"/>
              </a:tabLst>
            </a:pPr>
            <a:endParaRPr lang="ru-RU" sz="24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algn="l" eaLnBrk="1" hangingPunct="1">
              <a:lnSpc>
                <a:spcPct val="90000"/>
              </a:lnSpc>
              <a:tabLst>
                <a:tab pos="0" algn="l"/>
              </a:tabLst>
            </a:pPr>
            <a:r>
              <a:rPr lang="ru-RU" sz="24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Метод повышает активность учащихся, делает обучение более осмысленным и способствует формированию устойчивого интереса к предмету.</a:t>
            </a:r>
            <a:endParaRPr lang="ru-RU" sz="240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79" name="Прямоугольник 1"/>
          <p:cNvSpPr/>
          <p:nvPr/>
        </p:nvSpPr>
        <p:spPr>
          <a:xfrm>
            <a:off x="2286000" y="685800"/>
            <a:ext cx="6248400" cy="7016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Вывод</a:t>
            </a:r>
            <a:endParaRPr lang="ru-RU" sz="4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129;p6"/>
          <p:cNvSpPr/>
          <p:nvPr/>
        </p:nvSpPr>
        <p:spPr>
          <a:xfrm>
            <a:off x="2362200" y="2362200"/>
            <a:ext cx="6729413" cy="8794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  <a:defRPr/>
            </a:pPr>
            <a:r>
              <a:rPr lang="ru-RU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Спасибо за внимание! </a:t>
            </a:r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Google Shape;130;p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52513"/>
            <a:ext cx="12192000" cy="5073650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332</Words>
  <Application>Microsoft Office PowerPoint</Application>
  <PresentationFormat>Произвольный</PresentationFormat>
  <Paragraphs>49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13</vt:i4>
      </vt:variant>
      <vt:variant>
        <vt:lpstr>Заголовки слайдов</vt:lpstr>
      </vt:variant>
      <vt:variant>
        <vt:i4>8</vt:i4>
      </vt:variant>
    </vt:vector>
  </HeadingPairs>
  <TitlesOfParts>
    <vt:vector size="24" baseType="lpstr">
      <vt:lpstr>Arial</vt:lpstr>
      <vt:lpstr>Calibri</vt:lpstr>
      <vt:lpstr>Times New Roman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1_Тема Office</vt:lpstr>
      <vt:lpstr>Слайд 1</vt:lpstr>
      <vt:lpstr>Краткое описание опыта</vt:lpstr>
      <vt:lpstr>Теоретическое описание приема</vt:lpstr>
      <vt:lpstr> Тема урока: «Деление с остатком». Класс: 3 Предмет: математика.  Этап урока: закрепление. Возможные варианты применения: русский язык, литературное чтение, окружающий мир, биология, английский язык и др.</vt:lpstr>
      <vt:lpstr>Применение приема на уроке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Анастасия</cp:lastModifiedBy>
  <cp:revision>10</cp:revision>
  <dcterms:created xsi:type="dcterms:W3CDTF">2024-01-14T08:39:34Z</dcterms:created>
  <dcterms:modified xsi:type="dcterms:W3CDTF">2026-03-31T16:07:59Z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7</vt:i4>
  </property>
  <property fmtid="{D5CDD505-2E9C-101B-9397-08002B2CF9AE}" pid="3" name="PresentationFormat">
    <vt:lpwstr>Произвольный</vt:lpwstr>
  </property>
  <property fmtid="{D5CDD505-2E9C-101B-9397-08002B2CF9AE}" pid="4" name="Slides">
    <vt:i4>7</vt:i4>
  </property>
</Properties>
</file>