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2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53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75" y="2050175"/>
            <a:ext cx="7938900" cy="14157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3200" b="0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Тема «</a:t>
            </a:r>
            <a:r>
              <a:rPr lang="ru-RU" sz="3200" b="0" i="0" u="none" strike="noStrike" cap="none" dirty="0" err="1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Синквейн</a:t>
            </a:r>
            <a:r>
              <a:rPr lang="ru-RU" sz="3200" b="0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на уроке: универсальный инструмент для рефлексии и закрепления»</a:t>
            </a:r>
            <a:endParaRPr sz="3200" b="0" i="0" u="none" strike="noStrike" cap="none" dirty="0">
              <a:solidFill>
                <a:srgbClr val="1F3864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Региональный </a:t>
            </a:r>
            <a:r>
              <a:rPr lang="ru-RU" sz="2800" b="1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интенсив</a:t>
            </a:r>
            <a:r>
              <a:rPr lang="ru-RU" sz="2800" b="1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</a:t>
            </a:r>
            <a:endParaRPr sz="2800" b="1" i="0" u="none" strike="noStrike" cap="none" dirty="0">
              <a:solidFill>
                <a:srgbClr val="1F3864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«</a:t>
            </a:r>
            <a:r>
              <a:rPr lang="ru-RU" sz="2800" b="1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»</a:t>
            </a:r>
            <a:endParaRPr sz="1400" b="1" i="0" u="none" strike="noStrike" cap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828136" y="4788253"/>
            <a:ext cx="6096000" cy="673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dirty="0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Крылова Анастасия Денисовна</a:t>
            </a:r>
            <a:endParaRPr sz="1400" b="0" i="0" u="none" strike="noStrike" cap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dirty="0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Учитель истории и обществознания</a:t>
            </a:r>
            <a:r>
              <a:rPr lang="ru-RU" sz="1800" b="1" i="1" u="none" strike="noStrike" cap="none" dirty="0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, МАОУ «Гимназия № 3», г. </a:t>
            </a:r>
            <a:r>
              <a:rPr lang="ru-RU" sz="1800" b="1" i="1" dirty="0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о. Балашиха</a:t>
            </a:r>
            <a:endParaRPr sz="1800" b="1" i="1" u="none" strike="noStrike" cap="none" dirty="0">
              <a:solidFill>
                <a:srgbClr val="1D3152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2093350" y="3651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Краткое описание опыта</a:t>
            </a:r>
            <a:endParaRPr sz="3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мотивировать педагогов к внедрению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учебный процесс, показав его преимущества для рефлексии и закрепления материала, а также предоставив пошаговую инструкцию по применению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marL="692150" lvl="0" indent="-5143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rabicParenR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дать определение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как педагогического приёма и представить его классическую структуру</a:t>
            </a:r>
          </a:p>
          <a:p>
            <a:pPr marL="692150" lvl="0" indent="-5143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rabicParenR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апробировать данный прием при изучении истории в 7 классе</a:t>
            </a:r>
          </a:p>
          <a:p>
            <a:pPr marL="692150" lvl="0" indent="-5143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rabicParenR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полученного опыта перечислить ключевые педагогические преимущества приёма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 также раскрыть возможные формы работы с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синквейном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индивидуальная, парная, групповая, устная и письменная</a:t>
            </a:r>
          </a:p>
          <a:p>
            <a:pPr marL="1778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ru-RU" dirty="0"/>
          </a:p>
          <a:p>
            <a:pPr marL="692150" lvl="0" indent="-5143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rabicParenR"/>
            </a:pP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Теоретическое описание приема</a:t>
            </a:r>
            <a:endParaRPr sz="3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687175" y="1447450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b="1" dirty="0"/>
              <a:t>	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это педагогический приём осмысления и рефлексии учебного материала, представляющий собой краткую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пятистрочную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структурированную форму, в которой обучающийся через отбор ключевых слов и понятий выражает понимание темы, термина или явления, демонстрируя уровень усвоения знаний, сформированность мыслительных операций и личное отношение к изучаемому содержанию.</a:t>
            </a:r>
          </a:p>
          <a:p>
            <a:pPr marL="228600" lvl="0" indent="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Метод был разработан в начале XX века американской поэтессой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Аделаидой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Крэпси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 влиянием японской поэзии. 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A4DE3099-2AC8-26C1-36DE-78D6703F56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8324928"/>
              </p:ext>
            </p:extLst>
          </p:nvPr>
        </p:nvGraphicFramePr>
        <p:xfrm>
          <a:off x="702734" y="1591733"/>
          <a:ext cx="9736665" cy="4191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45555">
                  <a:extLst>
                    <a:ext uri="{9D8B030D-6E8A-4147-A177-3AD203B41FA5}">
                      <a16:colId xmlns:a16="http://schemas.microsoft.com/office/drawing/2014/main" val="2783997541"/>
                    </a:ext>
                  </a:extLst>
                </a:gridCol>
                <a:gridCol w="3245555">
                  <a:extLst>
                    <a:ext uri="{9D8B030D-6E8A-4147-A177-3AD203B41FA5}">
                      <a16:colId xmlns:a16="http://schemas.microsoft.com/office/drawing/2014/main" val="1435319843"/>
                    </a:ext>
                  </a:extLst>
                </a:gridCol>
                <a:gridCol w="3245555">
                  <a:extLst>
                    <a:ext uri="{9D8B030D-6E8A-4147-A177-3AD203B41FA5}">
                      <a16:colId xmlns:a16="http://schemas.microsoft.com/office/drawing/2014/main" val="913114077"/>
                    </a:ext>
                  </a:extLst>
                </a:gridCol>
              </a:tblGrid>
              <a:tr h="762000">
                <a:tc>
                  <a:txBody>
                    <a:bodyPr/>
                    <a:lstStyle/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Классический </a:t>
                      </a:r>
                      <a:r>
                        <a:rPr lang="ru-RU" sz="20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синквейн</a:t>
                      </a:r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А. </a:t>
                      </a:r>
                      <a:r>
                        <a:rPr lang="ru-RU" sz="20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Крэпси</a:t>
                      </a:r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Адаптация метода Д. Симпсон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582428"/>
                  </a:ext>
                </a:extLst>
              </a:tr>
              <a:tr h="360367">
                <a:tc>
                  <a:txBody>
                    <a:bodyPr/>
                    <a:lstStyle/>
                    <a:p>
                      <a:r>
                        <a:rPr lang="ru-RU" sz="2000" i="1" u="non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1‑я строка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слога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слово (тема)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4834727"/>
                  </a:ext>
                </a:extLst>
              </a:tr>
              <a:tr h="467360">
                <a:tc>
                  <a:txBody>
                    <a:bodyPr/>
                    <a:lstStyle/>
                    <a:p>
                      <a:r>
                        <a:rPr lang="ru-RU" sz="20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2‑я строка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слога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слова (описание темы)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1210033"/>
                  </a:ext>
                </a:extLst>
              </a:tr>
              <a:tr h="753533">
                <a:tc>
                  <a:txBody>
                    <a:bodyPr/>
                    <a:lstStyle/>
                    <a:p>
                      <a:r>
                        <a:rPr lang="ru-RU" sz="20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3‑я строка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слогов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слова (действия, связанные с темой)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1563897"/>
                  </a:ext>
                </a:extLst>
              </a:tr>
              <a:tr h="711200">
                <a:tc>
                  <a:txBody>
                    <a:bodyPr/>
                    <a:lstStyle/>
                    <a:p>
                      <a:r>
                        <a:rPr lang="ru-RU" sz="20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4‑я строка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слогов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фраза из 4 слов (отношение к теме)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9594770"/>
                  </a:ext>
                </a:extLst>
              </a:tr>
              <a:tr h="1100667">
                <a:tc>
                  <a:txBody>
                    <a:bodyPr/>
                    <a:lstStyle/>
                    <a:p>
                      <a:r>
                        <a:rPr lang="ru-RU" sz="20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5‑я строка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слога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слово (синоним или ассоциация, обобщающая тему)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40444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23391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2192785" y="94176"/>
            <a:ext cx="7731700" cy="4118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значимость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D5AA36-786F-5040-D4DA-B3EE51ADC846}"/>
              </a:ext>
            </a:extLst>
          </p:cNvPr>
          <p:cNvSpPr txBox="1"/>
          <p:nvPr/>
        </p:nvSpPr>
        <p:spPr>
          <a:xfrm>
            <a:off x="204992" y="1249916"/>
            <a:ext cx="11782016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 «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Итоги правления Ивана Грозного»</a:t>
            </a:r>
          </a:p>
          <a:p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Класс: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ru-RU" sz="1600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Предмет: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</a:t>
            </a:r>
            <a:endParaRPr lang="ru-RU" sz="1600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 урока: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 и закрепления материала</a:t>
            </a:r>
          </a:p>
          <a:p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Преимущества использования:</a:t>
            </a:r>
          </a:p>
          <a:p>
            <a:pPr marL="342900" indent="-342900">
              <a:buAutoNum type="arabicParenR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способствует глубокому осмыслению исторических событий и личностей</a:t>
            </a:r>
          </a:p>
          <a:p>
            <a:pPr marL="342900" indent="-342900">
              <a:buAutoNum type="arabicParenR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помогает закрепить хронологию и факты</a:t>
            </a:r>
          </a:p>
          <a:p>
            <a:pPr marL="342900" indent="-342900">
              <a:buAutoNum type="arabicParenR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способствует эмоциональному восприятию истории</a:t>
            </a:r>
          </a:p>
          <a:p>
            <a:pPr marL="342900" indent="-342900">
              <a:buAutoNum type="arabicParenR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способствует формированию навыка работы с исторической терминологией</a:t>
            </a:r>
          </a:p>
          <a:p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Формы работы:</a:t>
            </a:r>
          </a:p>
          <a:p>
            <a:pPr marL="342900" indent="-342900">
              <a:buAutoNum type="arabicParenR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индивидуальная (удобно применять на этапе проверки знаний, рефлексии, закрепления темы, в качестве домашнего задания или мини‑теста)</a:t>
            </a:r>
          </a:p>
          <a:p>
            <a:pPr marL="342900" indent="-342900">
              <a:buAutoNum type="arabicParenR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парная (развивает коммуникативные навыки, учит аргументировать свою точку зрения и особенно полезен при изучении сложных тем, требующих обсуждения)</a:t>
            </a:r>
          </a:p>
          <a:p>
            <a:pPr marL="342900" indent="-342900">
              <a:buAutoNum type="arabicParenR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групповая (учит командной работе и коллективной ответственности)</a:t>
            </a:r>
          </a:p>
          <a:p>
            <a:pPr marL="342900" indent="-342900">
              <a:buAutoNum type="arabicParenR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устная (ученики могут составлять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цепочке или импровизировать — сразу произносить готовый текст без подготовки)</a:t>
            </a:r>
          </a:p>
          <a:p>
            <a:pPr marL="342900" indent="-342900">
              <a:buAutoNum type="arabicParenR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письменная (ученик может аккуратно записать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тетради, оформив его художественно — с рисунком, рамкой или символами эпохи)</a:t>
            </a:r>
          </a:p>
          <a:p>
            <a:pPr marL="342900" indent="-342900">
              <a:buAutoNum type="arabicParenR"/>
            </a:pP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приема на уроке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408373" y="2279342"/>
            <a:ext cx="4212732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уроке истории в 7 классе по теме «Итоги правления Ивана Грозного» можно эффективно применить приём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синквейна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этапе рефлексии или закрепления материала 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Сначала учащимся были рассказаны правила составления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синквейна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Далее ученики приступают к составлению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синквейна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тему «Итоги правления Ивана Грозного». 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на уроке использовала индивидуальную форму работы, когда каждый учащийся должен был составить свой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синвейн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D36BC84-C805-1C15-089D-39CBAE74F1C9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3"/>
          <a:srcRect t="2508" b="2508"/>
          <a:stretch>
            <a:fillRect/>
          </a:stretch>
        </p:blipFill>
        <p:spPr>
          <a:xfrm rot="16200000">
            <a:off x="5773551" y="839350"/>
            <a:ext cx="4431335" cy="56120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277662" y="1145219"/>
            <a:ext cx="4729343" cy="479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Выводы</a:t>
            </a:r>
            <a:endParaRPr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5426A6D-5C2B-32CB-3728-88FDF89687BA}"/>
              </a:ext>
            </a:extLst>
          </p:cNvPr>
          <p:cNvSpPr txBox="1"/>
          <p:nvPr/>
        </p:nvSpPr>
        <p:spPr>
          <a:xfrm>
            <a:off x="277663" y="1827890"/>
            <a:ext cx="11307932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На мой взгляд такой приём не только актуализирует знания учеников о ключевых событиях эпохи, но и развивает умение выделять главные черты исторического периода через осознанный выбор слов. 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Он вызывает эмоциональный отклик, учит концентрировать мысль, выражать суть кратко и точно.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В итоге апробации приема на уроке истории у 7 класса можно сказать, что работа с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синквейном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делает рефлексию творческой и запоминающейся, помогая семиклассникам глубже осмыслить неоднозначность личности Ивана Грозного и итоги его правления.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572</Words>
  <Application>Microsoft Office PowerPoint</Application>
  <PresentationFormat>Широкоэкранный</PresentationFormat>
  <Paragraphs>61</Paragraphs>
  <Slides>7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1_Тема Office</vt:lpstr>
      <vt:lpstr>Презентация PowerPoint</vt:lpstr>
      <vt:lpstr>Краткое описание опыта</vt:lpstr>
      <vt:lpstr>Теоретическое описание приема</vt:lpstr>
      <vt:lpstr>Презентация PowerPoint</vt:lpstr>
      <vt:lpstr> Практическая значимость</vt:lpstr>
      <vt:lpstr>Применение приема на уроке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User</dc:creator>
  <cp:lastModifiedBy>Анастасия Крылова</cp:lastModifiedBy>
  <cp:revision>3</cp:revision>
  <dcterms:created xsi:type="dcterms:W3CDTF">2024-01-14T08:39:34Z</dcterms:created>
  <dcterms:modified xsi:type="dcterms:W3CDTF">2026-03-21T16:49:27Z</dcterms:modified>
</cp:coreProperties>
</file>