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9" r:id="rId6"/>
    <p:sldId id="263" r:id="rId7"/>
    <p:sldId id="268" r:id="rId8"/>
    <p:sldId id="265" r:id="rId9"/>
    <p:sldId id="266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3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134CA3EE-17F6-F959-A061-578BD1229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65589778-2037-46F9-D938-DC2388A2EF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C676AD4E-23CE-4A17-18BA-F38F0AC807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99341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83082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EF2C6E38-E0AE-A57A-0D1B-FAC421D7A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35052CB4-839E-BB99-DC3D-3B95DB6F50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81EA4975-86D3-FC9A-4DDA-625C717628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605295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948813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20483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Тема </a:t>
            </a:r>
            <a:r>
              <a:rPr lang="ru-RU" sz="3200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«Прием «Кубик </a:t>
            </a:r>
            <a:r>
              <a:rPr lang="ru-RU" sz="3200" dirty="0" err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Блума</a:t>
            </a:r>
            <a:r>
              <a:rPr lang="ru-RU" sz="3200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»»</a:t>
            </a:r>
            <a:endParaRPr sz="3200" b="0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u="none" strike="noStrike" cap="none" dirty="0" err="1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Скоробутова</a:t>
            </a:r>
            <a:r>
              <a:rPr lang="ru-RU" sz="1800" b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Дарина Сергеевна</a:t>
            </a:r>
            <a:endParaRPr sz="1400" b="0" u="none" strike="noStrike" cap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Учитель начальных классов, МОУ «СОШ имени М.Ю. Лермонтова», </a:t>
            </a:r>
            <a:r>
              <a:rPr lang="ru-RU" sz="1800" b="1" u="none" strike="noStrike" cap="none" dirty="0" err="1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м.о</a:t>
            </a:r>
            <a:r>
              <a:rPr lang="ru-RU" sz="1800" b="1" u="none" strike="noStrike" cap="none" dirty="0">
                <a:solidFill>
                  <a:srgbClr val="1D315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. Истра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0" y="0"/>
            <a:ext cx="12192000" cy="1251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SzPts val="4400"/>
            </a:pPr>
            <a:r>
              <a:rPr 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 и опыт</a:t>
            </a:r>
            <a:endParaRPr sz="3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838199" y="1431758"/>
            <a:ext cx="10583779" cy="4475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игровых методов для развития критического мышления и формирования функциональной грамотности на различных этапах урока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Продемонстрировать эффективность применения приема «Кубик Блума» как инструмента для развития мыслительных навыков высокого порядка (таксономия Блума).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algn="just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коллег с теоретическими основами приема.</a:t>
            </a:r>
          </a:p>
          <a:p>
            <a:pPr marL="342900" algn="just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практическую значимость и вариативность использования кубика.</a:t>
            </a:r>
          </a:p>
          <a:p>
            <a:pPr marL="342900" algn="just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конкретный пример апробации на уроке.</a:t>
            </a:r>
          </a:p>
          <a:p>
            <a:pPr marL="342900" algn="just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результаты и обозначить перспективы применения.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0" y="1"/>
            <a:ext cx="11357811" cy="12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Теоретическое описание приема</a:t>
            </a:r>
            <a:endParaRPr sz="3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8409836" cy="4616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«Кубик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методический прием, основанный на таксономии Бенджамина </a:t>
            </a:r>
            <a:r>
              <a:rPr lang="ru-RU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Блума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метода: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гранях кубика написаны слова-задания, которые необходимо продолжить:</a:t>
            </a:r>
          </a:p>
          <a:p>
            <a:pPr indent="-457200" algn="just">
              <a:lnSpc>
                <a:spcPct val="120000"/>
              </a:lnSpc>
              <a:spcBef>
                <a:spcPts val="0"/>
              </a:spcBef>
              <a:buSzPts val="2800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научился…</a:t>
            </a:r>
          </a:p>
          <a:p>
            <a:pPr indent="-457200" algn="just">
              <a:lnSpc>
                <a:spcPct val="120000"/>
              </a:lnSpc>
              <a:spcBef>
                <a:spcPts val="0"/>
              </a:spcBef>
              <a:buSzPts val="2800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узнал…</a:t>
            </a:r>
          </a:p>
          <a:p>
            <a:pPr indent="-457200" algn="just">
              <a:lnSpc>
                <a:spcPct val="120000"/>
              </a:lnSpc>
              <a:spcBef>
                <a:spcPts val="0"/>
              </a:spcBef>
              <a:buSzPts val="2800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мне понравилось…</a:t>
            </a:r>
          </a:p>
          <a:p>
            <a:pPr indent="-457200" algn="just">
              <a:lnSpc>
                <a:spcPct val="120000"/>
              </a:lnSpc>
              <a:spcBef>
                <a:spcPts val="0"/>
              </a:spcBef>
              <a:buSzPts val="2800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Самым трудным на уроке было…</a:t>
            </a:r>
          </a:p>
          <a:p>
            <a:pPr indent="-457200" algn="just">
              <a:lnSpc>
                <a:spcPct val="120000"/>
              </a:lnSpc>
              <a:spcBef>
                <a:spcPts val="0"/>
              </a:spcBef>
              <a:buSzPts val="2800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я хочу похвалить…</a:t>
            </a:r>
          </a:p>
          <a:p>
            <a:pPr indent="-457200" algn="just">
              <a:lnSpc>
                <a:spcPct val="120000"/>
              </a:lnSpc>
              <a:spcBef>
                <a:spcPts val="0"/>
              </a:spcBef>
              <a:buSzPts val="2800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у меня получилось…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бросает кубик и продолжает предложение, выпавшее на грани.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идея: не просто подвести итог урока, а дать каждому ученику возможность личностного осмысления своей учебной деятельности.</a:t>
            </a:r>
          </a:p>
          <a:p>
            <a:pPr marL="0" indent="0" algn="just">
              <a:spcBef>
                <a:spcPts val="0"/>
              </a:spcBef>
              <a:buSzPts val="2800"/>
              <a:buNone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SzPts val="2800"/>
              <a:buNone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7011" y="1431290"/>
            <a:ext cx="2909829" cy="39954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0" y="0"/>
            <a:ext cx="11325726" cy="8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4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значимость</a:t>
            </a:r>
            <a:endParaRPr sz="4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97832" y="1564104"/>
            <a:ext cx="111572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dk1"/>
              </a:buClr>
              <a:buSzPts val="2800"/>
            </a:pPr>
            <a:r>
              <a:rPr lang="ru-RU" sz="20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Этапы урока:</a:t>
            </a:r>
          </a:p>
          <a:p>
            <a:pPr marL="342900" indent="-342900" algn="just"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Рефлексия (подведение итогов).</a:t>
            </a:r>
          </a:p>
          <a:p>
            <a:pPr algn="just">
              <a:buClr>
                <a:schemeClr val="dk1"/>
              </a:buClr>
              <a:buSzPts val="2800"/>
            </a:pPr>
            <a:r>
              <a:rPr lang="ru-RU" sz="20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Можно использовать в разных формах организации урока:</a:t>
            </a:r>
          </a:p>
          <a:p>
            <a:pPr marL="342900" indent="-342900" algn="just"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Фронтальная</a:t>
            </a:r>
          </a:p>
          <a:p>
            <a:pPr marL="342900" indent="-342900" algn="just"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Групповая</a:t>
            </a:r>
          </a:p>
          <a:p>
            <a:pPr marL="342900" indent="-342900" algn="just"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Парная</a:t>
            </a:r>
          </a:p>
          <a:p>
            <a:pPr marL="342900" indent="-342900" algn="just"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Индивидуальная</a:t>
            </a:r>
          </a:p>
          <a:p>
            <a:pPr algn="just">
              <a:buClr>
                <a:schemeClr val="dk1"/>
              </a:buClr>
              <a:buSzPts val="2800"/>
            </a:pPr>
            <a:r>
              <a:rPr lang="ru-RU" sz="20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Также можно использовать в других темах и предметах:</a:t>
            </a:r>
          </a:p>
          <a:p>
            <a:pPr marL="342900" indent="-342900" algn="just"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Математика</a:t>
            </a:r>
          </a:p>
          <a:p>
            <a:pPr marL="342900" indent="-342900" algn="just"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Русский язык</a:t>
            </a:r>
          </a:p>
          <a:p>
            <a:pPr marL="342900" indent="-342900" algn="just"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Литературное чтение</a:t>
            </a:r>
          </a:p>
          <a:p>
            <a:pPr marL="342900" indent="-342900" algn="just"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Окружающий мир</a:t>
            </a:r>
          </a:p>
          <a:p>
            <a:pPr marL="342900" indent="-342900" algn="just"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История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742E2CA3-2E6B-31FB-4300-A19434152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2319E1A3-A319-6D8E-6B1C-0F31762DF48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46214" y="132349"/>
            <a:ext cx="6745911" cy="727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3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DD96DA88-DCA6-4CE5-531A-CE53EF27BA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865369"/>
              </p:ext>
            </p:extLst>
          </p:nvPr>
        </p:nvGraphicFramePr>
        <p:xfrm>
          <a:off x="473242" y="1133231"/>
          <a:ext cx="11245515" cy="49604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48505">
                  <a:extLst>
                    <a:ext uri="{9D8B030D-6E8A-4147-A177-3AD203B41FA5}">
                      <a16:colId xmlns:a16="http://schemas.microsoft.com/office/drawing/2014/main" val="1568696284"/>
                    </a:ext>
                  </a:extLst>
                </a:gridCol>
                <a:gridCol w="3748505">
                  <a:extLst>
                    <a:ext uri="{9D8B030D-6E8A-4147-A177-3AD203B41FA5}">
                      <a16:colId xmlns:a16="http://schemas.microsoft.com/office/drawing/2014/main" val="391217903"/>
                    </a:ext>
                  </a:extLst>
                </a:gridCol>
                <a:gridCol w="3748505">
                  <a:extLst>
                    <a:ext uri="{9D8B030D-6E8A-4147-A177-3AD203B41FA5}">
                      <a16:colId xmlns:a16="http://schemas.microsoft.com/office/drawing/2014/main" val="31707565"/>
                    </a:ext>
                  </a:extLst>
                </a:gridCol>
              </a:tblGrid>
              <a:tr h="326950"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 урока</a:t>
                      </a:r>
                    </a:p>
                  </a:txBody>
                  <a:tcPr marL="49364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</a:t>
                      </a:r>
                    </a:p>
                  </a:txBody>
                  <a:tcPr marL="82273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 кубика</a:t>
                      </a:r>
                    </a:p>
                  </a:txBody>
                  <a:tcPr marL="82273" marR="82273" marT="51420" marB="51420" anchor="ctr"/>
                </a:tc>
                <a:extLst>
                  <a:ext uri="{0D108BD9-81ED-4DB2-BD59-A6C34878D82A}">
                    <a16:rowId xmlns:a16="http://schemas.microsoft.com/office/drawing/2014/main" val="3929337640"/>
                  </a:ext>
                </a:extLst>
              </a:tr>
              <a:tr h="1014694"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Мотивационный этап</a:t>
                      </a:r>
                    </a:p>
                  </a:txBody>
                  <a:tcPr marL="49364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мин</a:t>
                      </a:r>
                    </a:p>
                  </a:txBody>
                  <a:tcPr marL="82273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использовать кубик для вовлечения в тему, предложив ученикам завершить фразу «Я хочу узнать…»</a:t>
                      </a:r>
                    </a:p>
                  </a:txBody>
                  <a:tcPr marL="82273" marR="49364" marT="51420" marB="51420" anchor="ctr"/>
                </a:tc>
                <a:extLst>
                  <a:ext uri="{0D108BD9-81ED-4DB2-BD59-A6C34878D82A}">
                    <a16:rowId xmlns:a16="http://schemas.microsoft.com/office/drawing/2014/main" val="61828594"/>
                  </a:ext>
                </a:extLst>
              </a:tr>
              <a:tr h="785446"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знаний</a:t>
                      </a:r>
                    </a:p>
                  </a:txBody>
                  <a:tcPr marL="49364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мин</a:t>
                      </a:r>
                    </a:p>
                  </a:txBody>
                  <a:tcPr marL="82273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Кубик помогает вспомнить прошлый материал через фразы «Я уже знал…», «Мне было легко…»</a:t>
                      </a:r>
                    </a:p>
                  </a:txBody>
                  <a:tcPr marL="82273" marR="49364" marT="51420" marB="51420" anchor="ctr"/>
                </a:tc>
                <a:extLst>
                  <a:ext uri="{0D108BD9-81ED-4DB2-BD59-A6C34878D82A}">
                    <a16:rowId xmlns:a16="http://schemas.microsoft.com/office/drawing/2014/main" val="2309434267"/>
                  </a:ext>
                </a:extLst>
              </a:tr>
              <a:tr h="1014694"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Изучение нового материала</a:t>
                      </a:r>
                    </a:p>
                  </a:txBody>
                  <a:tcPr marL="49364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en-US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мин</a:t>
                      </a:r>
                    </a:p>
                  </a:txBody>
                  <a:tcPr marL="82273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данном этапе кубик используется реже, но можно предложить фразу «Я понял…» для первичного осмысления</a:t>
                      </a:r>
                    </a:p>
                  </a:txBody>
                  <a:tcPr marL="82273" marR="49364" marT="51420" marB="51420" anchor="ctr"/>
                </a:tc>
                <a:extLst>
                  <a:ext uri="{0D108BD9-81ED-4DB2-BD59-A6C34878D82A}">
                    <a16:rowId xmlns:a16="http://schemas.microsoft.com/office/drawing/2014/main" val="3957317713"/>
                  </a:ext>
                </a:extLst>
              </a:tr>
              <a:tr h="556199"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Закрепление</a:t>
                      </a:r>
                    </a:p>
                  </a:txBody>
                  <a:tcPr marL="49364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мин</a:t>
                      </a:r>
                    </a:p>
                  </a:txBody>
                  <a:tcPr marL="82273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Ученики бросают кубик и делятся тем, что научились делать на уроке</a:t>
                      </a:r>
                    </a:p>
                  </a:txBody>
                  <a:tcPr marL="82273" marR="49364" marT="51420" marB="51420" anchor="ctr"/>
                </a:tc>
                <a:extLst>
                  <a:ext uri="{0D108BD9-81ED-4DB2-BD59-A6C34878D82A}">
                    <a16:rowId xmlns:a16="http://schemas.microsoft.com/office/drawing/2014/main" val="1593346590"/>
                  </a:ext>
                </a:extLst>
              </a:tr>
              <a:tr h="1014694"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Рефлексия</a:t>
                      </a:r>
                    </a:p>
                  </a:txBody>
                  <a:tcPr marL="49364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мин</a:t>
                      </a:r>
                    </a:p>
                  </a:txBody>
                  <a:tcPr marL="82273" marR="82273" marT="51420" marB="5142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875"/>
                        </a:lnSpc>
                        <a:buNone/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Основной этап для использования кубика: ученики завершают фразы о своих достижениях, трудностях, эмоциях</a:t>
                      </a:r>
                    </a:p>
                  </a:txBody>
                  <a:tcPr marL="82273" marR="49364" marT="51420" marB="51420" anchor="ctr"/>
                </a:tc>
                <a:extLst>
                  <a:ext uri="{0D108BD9-81ED-4DB2-BD59-A6C34878D82A}">
                    <a16:rowId xmlns:a16="http://schemas.microsoft.com/office/drawing/2014/main" val="3906708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298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446214" y="132349"/>
            <a:ext cx="6745911" cy="727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3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sun9-70.userapi.com/s/v1/ig2/o-PXPoie4yyLkl-8m3hBLm6BLf6rtK9dedmdjpVEdiyJImq5TiEJGYl0iBJ6-MTkKSsOMcwrkp17duS6odGAMOFK.jpg?quality=95&amp;as=32x24,48x36,72x54,108x81,160x120,240x180,360x270,480x360,540x405,640x480,720x540,1080x810,1280x960,1440x1080,2560x1920&amp;from=bu&amp;cs=1280x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901" y="1226176"/>
            <a:ext cx="5874197" cy="440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746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FC6997A5-2EBB-522B-62B8-0E326D819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2D722106-D9F2-2FFB-B42D-635BA67B99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22769" y="132348"/>
            <a:ext cx="6697785" cy="73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приема на уроке</a:t>
            </a:r>
            <a:endParaRPr sz="3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sun9-63.userapi.com/s/v1/ig2/tFx6naFuzPXpOu1trd3FuwAmGrVczOPnKxer5uVTVYqnqe-MrjTD-g_xdBHJ-fve_VN6YgrWl6cTE__eYcjsyBtE.jpg?quality=95&amp;as=32x34,48x51,72x76,108x114,160x168,240x253,360x379,480x505,540x568,640x674,720x758,1080x1137,1280x1347,1440x1516,2432x2560&amp;from=bu&amp;cs=1280x0">
            <a:extLst>
              <a:ext uri="{FF2B5EF4-FFF2-40B4-BE49-F238E27FC236}">
                <a16:creationId xmlns:a16="http://schemas.microsoft.com/office/drawing/2014/main" id="{2585C7E9-1206-252F-16E0-E285598949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478" y="1481032"/>
            <a:ext cx="3704901" cy="389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24.userapi.com/s/v1/ig2/jNKS3u56VyPtKc94DrjAsXKPeT5vnBtdiPeQcvxTZ6nug9OdijUZSELs1k7zzYBRr9ESFttt96qoF5caRiSi7juz.jpg?quality=95&amp;as=32x43,48x64,72x96,108x144,160x213,240x320,360x480,480x640,540x720,640x853,720x960,1080x1440,1280x1707,1440x1920,1920x2560&amp;from=bu&amp;cs=1280x0">
            <a:extLst>
              <a:ext uri="{FF2B5EF4-FFF2-40B4-BE49-F238E27FC236}">
                <a16:creationId xmlns:a16="http://schemas.microsoft.com/office/drawing/2014/main" id="{DB0A42A0-D2B3-FE4E-A7E4-F28DA6634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012" y="1481032"/>
            <a:ext cx="2923094" cy="389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420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3204411" y="0"/>
            <a:ext cx="5169568" cy="856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lvl="0"/>
            <a:r>
              <a:rPr 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Риски и пути решения</a:t>
            </a:r>
            <a:endParaRPr sz="3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673768" y="1515979"/>
            <a:ext cx="10876548" cy="4353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 algn="just">
              <a:lnSpc>
                <a:spcPct val="100000"/>
              </a:lnSpc>
              <a:spcBef>
                <a:spcPts val="0"/>
              </a:spcBef>
              <a:buSzPts val="2800"/>
              <a:buFont typeface="+mj-lt"/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Ученикам сложно формулировать рефлексивные высказывания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Путь решения: Учитель предлагает речевые опоры — готовые начала фраз или примеры ответов. Например: «Я научился… записывать трехзначные числа», «Мне было трудно… определять количество десятков в числе». Постепенно, с каждым уроком, дети осваивают этот формат и начинают формулировать самостоятельно.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SzPts val="2800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indent="-457200" algn="just">
              <a:lnSpc>
                <a:spcPct val="100000"/>
              </a:lnSpc>
              <a:spcBef>
                <a:spcPts val="0"/>
              </a:spcBef>
              <a:buSzPts val="2800"/>
              <a:buFont typeface="+mj-lt"/>
              <a:buAutoNum type="arabicPeriod" startAt="2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Затягивание времени на этапе рефлексии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Путь решения: Использовать работу в парах или мини-группах. Ученики бросают кубик внутри группы, обсуждают ответы, а затем от каждой группы выступает один представитель с одним из ответов. Это позволяет сохранить динамику урока и услышать мнение всех.</a:t>
            </a:r>
          </a:p>
        </p:txBody>
      </p:sp>
    </p:spTree>
    <p:extLst>
      <p:ext uri="{BB962C8B-B14F-4D97-AF65-F5344CB8AC3E}">
        <p14:creationId xmlns:p14="http://schemas.microsoft.com/office/powerpoint/2010/main" val="1429180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4884822" y="132348"/>
            <a:ext cx="1997241" cy="856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lvl="0"/>
            <a:r>
              <a:rPr 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sz="3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673768" y="1515979"/>
            <a:ext cx="10876548" cy="43530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 algn="just">
              <a:lnSpc>
                <a:spcPct val="100000"/>
              </a:lnSpc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Формирование самооценки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Грани «Я научился…», «У меня получилось…», «Самым трудным было…» учат детей анализировать свои достижения и затруднения.\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Развитие речи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Дети учатся строить развернутые высказывания, аргументировать свою точку зрения.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Повышение мотивации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Игровая форма снимает напряжение, делает рефлексию увлекательной и безопасной для каждого.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SzPts val="2800"/>
              <a:buFont typeface="Arial" panose="020B0604020202020204" pitchFamily="34" charset="0"/>
              <a:buChar char="•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Доброжелательная атмосфера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Грань «Сегодня я хочу похвалить…» учит замечать успехи одноклассников и поддерживать друг друга.</a:t>
            </a:r>
          </a:p>
        </p:txBody>
      </p:sp>
    </p:spTree>
    <p:extLst>
      <p:ext uri="{BB962C8B-B14F-4D97-AF65-F5344CB8AC3E}">
        <p14:creationId xmlns:p14="http://schemas.microsoft.com/office/powerpoint/2010/main" val="11681532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545</Words>
  <Application>Microsoft Office PowerPoint</Application>
  <PresentationFormat>Широкоэкранный</PresentationFormat>
  <Paragraphs>80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1_Тема Office</vt:lpstr>
      <vt:lpstr>Презентация PowerPoint</vt:lpstr>
      <vt:lpstr>Целеполагание и опыт</vt:lpstr>
      <vt:lpstr>Теоретическое описание приема</vt:lpstr>
      <vt:lpstr> Практическая значимость</vt:lpstr>
      <vt:lpstr>Применение приема на уроке</vt:lpstr>
      <vt:lpstr>Применение приема на уроке</vt:lpstr>
      <vt:lpstr>Применение приема на уроке</vt:lpstr>
      <vt:lpstr>Риски и пути решения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huawei</cp:lastModifiedBy>
  <cp:revision>33</cp:revision>
  <dcterms:created xsi:type="dcterms:W3CDTF">2024-01-14T08:39:34Z</dcterms:created>
  <dcterms:modified xsi:type="dcterms:W3CDTF">2026-03-28T16:46:50Z</dcterms:modified>
</cp:coreProperties>
</file>