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2" roundtripDataSignature="AMtx7miOjUEDprTQvQpSf3TMTTiCtVTq9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19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customschemas.google.com/relationships/presentationmetadata" Target="meta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8" name="Google Shape;9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352f216e9d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4" name="Google Shape;104;g3352f216e9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0" name="Google Shape;11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2" name="Google Shape;12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27" name="Google Shape;12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7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72" name="Google Shape;72;p17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3" name="Google Shape;73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8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9" name="Google Shape;79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9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9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5" name="Google Shape;85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28" name="Google Shape;28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9" name="Google Shape;29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Сравнение" type="tx">
  <p:cSld name="TITLE_AND_BODY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1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1"/>
          <p:cNvSpPr txBox="1">
            <a:spLocks noGrp="1"/>
          </p:cNvSpPr>
          <p:nvPr>
            <p:ph type="body" idx="1"/>
          </p:nvPr>
        </p:nvSpPr>
        <p:spPr>
          <a:xfrm>
            <a:off x="839787" y="1681163"/>
            <a:ext cx="5157790" cy="823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1"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" name="Google Shape;35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46" name="Google Shape;46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3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3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4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4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60" name="Google Shape;60;p14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1" name="Google Shape;61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1" descr="Аудитория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 flipH="1">
            <a:off x="488325" y="1760425"/>
            <a:ext cx="3348600" cy="37842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sp>
        <p:nvSpPr>
          <p:cNvPr id="93" name="Google Shape;93;p1"/>
          <p:cNvSpPr/>
          <p:nvPr/>
        </p:nvSpPr>
        <p:spPr>
          <a:xfrm>
            <a:off x="3906675" y="1760425"/>
            <a:ext cx="7938900" cy="28930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2200" b="0" i="0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 algn="ctr">
              <a:buSzPts val="3200"/>
            </a:pPr>
            <a:r>
              <a:rPr lang="ru-RU" sz="3200" b="0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Тема </a:t>
            </a:r>
            <a:r>
              <a:rPr lang="ru-RU" sz="3200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«Практическое применение педагогического приёма «Кубик </a:t>
            </a:r>
            <a:r>
              <a:rPr lang="ru-RU" sz="3200" dirty="0" err="1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Блума</a:t>
            </a:r>
            <a:r>
              <a:rPr lang="ru-RU" sz="3200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» на уроках английского </a:t>
            </a:r>
            <a:r>
              <a:rPr lang="ru-RU" sz="3200" dirty="0" smtClean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языка, </a:t>
            </a:r>
            <a:r>
              <a:rPr lang="ru-RU" sz="3200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как средства формирования коммуникативных УУД у младших школьников.»</a:t>
            </a:r>
            <a:endParaRPr sz="3200" b="0" i="0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1"/>
          <p:cNvSpPr/>
          <p:nvPr/>
        </p:nvSpPr>
        <p:spPr>
          <a:xfrm>
            <a:off x="2125875" y="235950"/>
            <a:ext cx="7226100" cy="138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Региональный </a:t>
            </a:r>
            <a:r>
              <a:rPr lang="ru-RU" sz="2800" b="1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интенсив</a:t>
            </a: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2800" b="1" i="0" u="none" strike="noStrike" cap="none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«</a:t>
            </a:r>
            <a:r>
              <a:rPr lang="ru-RU" sz="2800" b="1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Конструирование урока: от идеи до результата</a:t>
            </a: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»</a:t>
            </a:r>
            <a:endParaRPr sz="14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" name="Google Shape;95;p1"/>
          <p:cNvSpPr/>
          <p:nvPr/>
        </p:nvSpPr>
        <p:spPr>
          <a:xfrm>
            <a:off x="4828125" y="5035364"/>
            <a:ext cx="6096000" cy="6739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dirty="0" err="1" smtClean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Сатваева</a:t>
            </a:r>
            <a:r>
              <a:rPr lang="ru-RU" sz="1800" b="1" i="1" dirty="0" smtClean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 Ольга Андреевна</a:t>
            </a:r>
            <a:r>
              <a:rPr lang="ru-RU" sz="1800" b="1" i="1" u="none" strike="noStrike" cap="none" dirty="0" smtClean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ru-RU" sz="1800" b="1" i="1" u="none" strike="noStrike" cap="none" dirty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спикер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dirty="0" smtClean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Учитель английского языка</a:t>
            </a:r>
            <a:r>
              <a:rPr lang="ru-RU" sz="1800" b="1" i="1" u="none" strike="noStrike" cap="none" dirty="0" smtClean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, МОУ СОШ «</a:t>
            </a:r>
            <a:r>
              <a:rPr lang="ru-RU" sz="1800" b="1" i="1" u="none" strike="noStrike" cap="none" dirty="0" err="1" smtClean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Созвезидие</a:t>
            </a:r>
            <a:r>
              <a:rPr lang="ru-RU" sz="1800" b="1" i="1" u="none" strike="noStrike" cap="none" dirty="0" smtClean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», </a:t>
            </a:r>
            <a:r>
              <a:rPr lang="ru-RU" sz="1800" b="1" i="1" u="none" strike="noStrike" cap="none" dirty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городской </a:t>
            </a:r>
            <a:r>
              <a:rPr lang="ru-RU" sz="1800" b="1" i="1" u="none" strike="noStrike" cap="none" dirty="0" smtClean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округ Люберцы</a:t>
            </a:r>
            <a:endParaRPr sz="1800" b="1" i="1" u="none" strike="noStrike" cap="none" dirty="0"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"/>
          <p:cNvSpPr txBox="1">
            <a:spLocks noGrp="1"/>
          </p:cNvSpPr>
          <p:nvPr>
            <p:ph type="title"/>
          </p:nvPr>
        </p:nvSpPr>
        <p:spPr>
          <a:xfrm>
            <a:off x="2093350" y="0"/>
            <a:ext cx="7171800" cy="7481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 dirty="0"/>
              <a:t>Краткое описание опыта</a:t>
            </a:r>
            <a:endParaRPr sz="3700" dirty="0"/>
          </a:p>
        </p:txBody>
      </p:sp>
      <p:sp>
        <p:nvSpPr>
          <p:cNvPr id="101" name="Google Shape;101;p2"/>
          <p:cNvSpPr txBox="1">
            <a:spLocks noGrp="1"/>
          </p:cNvSpPr>
          <p:nvPr>
            <p:ph type="body" idx="1"/>
          </p:nvPr>
        </p:nvSpPr>
        <p:spPr>
          <a:xfrm>
            <a:off x="547255" y="1066800"/>
            <a:ext cx="10515600" cy="579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62500" lnSpcReduction="20000"/>
          </a:bodyPr>
          <a:lstStyle/>
          <a:p>
            <a:pPr marL="228600" lvl="0" indent="-50800">
              <a:spcBef>
                <a:spcPts val="0"/>
              </a:spcBef>
              <a:buSzPts val="2800"/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современном образовании важно не просто передать знания, а научить детей мыслить, анализировать и применять информацию. На своих уроках я использую приём «Кубик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Блума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который позволяет в игровой форме развивать критическое мышление и коммуникативные навыки младших школьников.</a:t>
            </a:r>
          </a:p>
          <a:p>
            <a:pPr marL="228600" lvl="0" indent="-50800">
              <a:spcBef>
                <a:spcPts val="0"/>
              </a:spcBef>
              <a:buSzPts val="2800"/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Данный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приём универсален:</a:t>
            </a:r>
          </a:p>
          <a:p>
            <a:pPr marL="177800" indent="0">
              <a:spcBef>
                <a:spcPts val="0"/>
              </a:spcBef>
              <a:buSzPts val="2800"/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7800" indent="0">
              <a:spcBef>
                <a:spcPts val="0"/>
              </a:spcBef>
              <a:buSzPts val="2800"/>
              <a:buNone/>
            </a:pPr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Работает 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любом этапе урока</a:t>
            </a:r>
          </a:p>
          <a:p>
            <a:pPr marL="177800" indent="0">
              <a:spcBef>
                <a:spcPts val="0"/>
              </a:spcBef>
              <a:buSzPts val="2800"/>
              <a:buNone/>
            </a:pPr>
            <a:endParaRPr lang="ru-RU" sz="2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7800" indent="0">
              <a:spcBef>
                <a:spcPts val="0"/>
              </a:spcBef>
              <a:buSzPts val="2800"/>
              <a:buNone/>
            </a:pPr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Применим 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любой теме</a:t>
            </a:r>
          </a:p>
          <a:p>
            <a:pPr marL="177800" indent="0">
              <a:spcBef>
                <a:spcPts val="0"/>
              </a:spcBef>
              <a:buSzPts val="2800"/>
              <a:buNone/>
            </a:pPr>
            <a:endParaRPr lang="ru-RU" sz="2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7800" indent="0">
              <a:spcBef>
                <a:spcPts val="0"/>
              </a:spcBef>
              <a:buSzPts val="2800"/>
              <a:buNone/>
            </a:pPr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Не 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требует сложной подготовки</a:t>
            </a:r>
          </a:p>
          <a:p>
            <a:pPr marL="177800" indent="0">
              <a:spcBef>
                <a:spcPts val="0"/>
              </a:spcBef>
              <a:buSzPts val="2800"/>
              <a:buNone/>
            </a:pPr>
            <a:endParaRPr lang="ru-RU" sz="2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7800" indent="0">
              <a:spcBef>
                <a:spcPts val="0"/>
              </a:spcBef>
              <a:buSzPts val="2800"/>
              <a:buNone/>
            </a:pPr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Вызывает 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высокий интерес у детей</a:t>
            </a:r>
          </a:p>
          <a:p>
            <a:pPr marL="635000" indent="-457200">
              <a:spcBef>
                <a:spcPts val="0"/>
              </a:spcBef>
              <a:buSzPts val="2800"/>
            </a:pPr>
            <a:endParaRPr lang="ru-RU" sz="2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lvl="0" indent="-50800">
              <a:spcBef>
                <a:spcPts val="0"/>
              </a:spcBef>
              <a:buSzPts val="2800"/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Создание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условий для формирования познавательных и коммуникативных универсальных учебных действий через использование приёма «Кубик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Блума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на уроках английского языка.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lvl="0" indent="-50800">
              <a:spcBef>
                <a:spcPts val="0"/>
              </a:spcBef>
              <a:buSzPts val="2800"/>
              <a:buNone/>
            </a:pP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lvl="0" indent="-50800">
              <a:spcBef>
                <a:spcPts val="0"/>
              </a:spcBef>
              <a:buSzPts val="2800"/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pPr marL="228600" lvl="0" indent="-50800">
              <a:spcBef>
                <a:spcPts val="0"/>
              </a:spcBef>
              <a:buSzPts val="2800"/>
              <a:buNone/>
            </a:pP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7800" lvl="0" indent="0">
              <a:spcBef>
                <a:spcPts val="0"/>
              </a:spcBef>
              <a:buSzPts val="2800"/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Научить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детей формулировать вопросы разных типов на основе учебного материала.</a:t>
            </a:r>
          </a:p>
          <a:p>
            <a:pPr marL="177800" lvl="0" indent="0">
              <a:spcBef>
                <a:spcPts val="0"/>
              </a:spcBef>
              <a:buSzPts val="2800"/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7800" lvl="0" indent="0">
              <a:spcBef>
                <a:spcPts val="0"/>
              </a:spcBef>
              <a:buSzPts val="2800"/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Развивать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умение строить развернутое монологическое и диалогическое высказывание.</a:t>
            </a:r>
          </a:p>
          <a:p>
            <a:pPr marL="177800" lvl="0" indent="0">
              <a:spcBef>
                <a:spcPts val="0"/>
              </a:spcBef>
              <a:buSzPts val="2800"/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7800" lvl="0" indent="0">
              <a:spcBef>
                <a:spcPts val="0"/>
              </a:spcBef>
              <a:buSzPts val="2800"/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Создать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ситуацию успеха для каждого ученика через игровую форму работы.</a:t>
            </a:r>
          </a:p>
          <a:p>
            <a:pPr marL="177800" lvl="0" indent="0">
              <a:spcBef>
                <a:spcPts val="0"/>
              </a:spcBef>
              <a:buSzPts val="2800"/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7800" lvl="0" indent="0">
              <a:spcBef>
                <a:spcPts val="0"/>
              </a:spcBef>
              <a:buSzPts val="2800"/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Повысить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мотивацию к изучению иностранного языка.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3352f216e9d_0_0"/>
          <p:cNvSpPr txBox="1">
            <a:spLocks noGrp="1"/>
          </p:cNvSpPr>
          <p:nvPr>
            <p:ph type="title"/>
          </p:nvPr>
        </p:nvSpPr>
        <p:spPr>
          <a:xfrm>
            <a:off x="2359075" y="211825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/>
              <a:t>Теоретическое описание приема</a:t>
            </a:r>
            <a:endParaRPr sz="3700"/>
          </a:p>
        </p:txBody>
      </p:sp>
      <p:sp>
        <p:nvSpPr>
          <p:cNvPr id="107" name="Google Shape;107;g3352f216e9d_0_0"/>
          <p:cNvSpPr txBox="1">
            <a:spLocks noGrp="1"/>
          </p:cNvSpPr>
          <p:nvPr>
            <p:ph type="body" idx="1"/>
          </p:nvPr>
        </p:nvSpPr>
        <p:spPr>
          <a:xfrm>
            <a:off x="687175" y="1447450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10000"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Название приёма: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«Кубик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Блума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(или «Ромашка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Блума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»).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 идеи: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Американский психолог и педагог Бенджамин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Блум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(таксономия целей обучения).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Суть приёма: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На гранях кубика написаны начала вопросов («Почему», «Объясни», «Назови», «Предложи», «Придумай», «Поделись»). Учитель или ученик бросает кубик, и на основе выпавшей грани формулируется вопрос к учебному материалу.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Актуальность: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Приём реализует требования ФГОС, так как позволяет перейти от репродуктивного воспроизведения знаний к 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продуктивному мышлению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развивает навыки 4К (критическое мышление, креативность, коммуникация, кооперация).</a:t>
            </a: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3"/>
          <p:cNvSpPr txBox="1">
            <a:spLocks noGrp="1"/>
          </p:cNvSpPr>
          <p:nvPr>
            <p:ph type="title" idx="4294967295"/>
          </p:nvPr>
        </p:nvSpPr>
        <p:spPr>
          <a:xfrm>
            <a:off x="1313818" y="149825"/>
            <a:ext cx="9704100" cy="8477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endParaRPr dirty="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rPr lang="ru-RU" dirty="0"/>
              <a:t>Практическая значимость</a:t>
            </a:r>
            <a:endParaRPr dirty="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02112"/>
              <a:buFont typeface="Calibri"/>
              <a:buNone/>
            </a:pPr>
            <a:r>
              <a:rPr lang="ru-RU" sz="2177" i="1" dirty="0"/>
              <a:t>(тема урока, класс, предмет, этап урока, на котором проведена апробация, возможные варианты применения</a:t>
            </a:r>
            <a:r>
              <a:rPr lang="ru-RU" sz="2177" i="1" dirty="0" smtClean="0"/>
              <a:t>)</a:t>
            </a:r>
            <a:br>
              <a:rPr lang="ru-RU" sz="2177" i="1" dirty="0" smtClean="0"/>
            </a:br>
            <a:endParaRPr sz="2177" i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401782" y="1546730"/>
            <a:ext cx="11790218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Английский язык.</a:t>
            </a:r>
          </a:p>
          <a:p>
            <a:endParaRPr lang="ru-RU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урока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family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соответствии с ФРП НОО).</a:t>
            </a:r>
          </a:p>
          <a:p>
            <a:endParaRPr lang="ru-RU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применения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Активизация лексико-грамматических навыков в речи, обучение построению развернутого высказывания и формулировке вопросов.</a:t>
            </a:r>
          </a:p>
          <a:p>
            <a:endParaRPr lang="ru-RU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Материалы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Бумажный кубик с наклеенными на грани словами-заданиями на русском или английском языке (для 3 класса лучше использовать русский, чтобы не усложнять задачу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Этап апробации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Этап закрепления материала и рефлексии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>
            <a:spLocks noGrp="1"/>
          </p:cNvSpPr>
          <p:nvPr>
            <p:ph type="title"/>
          </p:nvPr>
        </p:nvSpPr>
        <p:spPr>
          <a:xfrm>
            <a:off x="2378437" y="647988"/>
            <a:ext cx="2817812" cy="6788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 dirty="0"/>
              <a:t>Применение приема на уроке</a:t>
            </a:r>
            <a:endParaRPr dirty="0"/>
          </a:p>
        </p:txBody>
      </p:sp>
      <p:sp>
        <p:nvSpPr>
          <p:cNvPr id="118" name="Google Shape;118;p4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119" name="Google Shape;119;p4"/>
          <p:cNvSpPr txBox="1">
            <a:spLocks noGrp="1"/>
          </p:cNvSpPr>
          <p:nvPr>
            <p:ph type="body" idx="1"/>
          </p:nvPr>
        </p:nvSpPr>
        <p:spPr>
          <a:xfrm>
            <a:off x="0" y="1363373"/>
            <a:ext cx="5070764" cy="41217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>
              <a:spcBef>
                <a:spcPts val="0"/>
              </a:spcBef>
              <a:buSzPts val="2800"/>
            </a:pP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урока: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family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(3 класс)</a:t>
            </a:r>
          </a:p>
          <a:p>
            <a:pPr marL="0" lvl="0" indent="0">
              <a:spcBef>
                <a:spcPts val="0"/>
              </a:spcBef>
              <a:buSzPts val="2800"/>
            </a:pP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УМК: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любой</a:t>
            </a:r>
          </a:p>
          <a:p>
            <a:pPr marL="0" lvl="0" indent="0">
              <a:spcBef>
                <a:spcPts val="0"/>
              </a:spcBef>
              <a:buSzPts val="2800"/>
            </a:pP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Форма работы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групповая (3-4 человека)</a:t>
            </a:r>
          </a:p>
          <a:p>
            <a:pPr marL="0" lvl="0" indent="0">
              <a:spcBef>
                <a:spcPts val="0"/>
              </a:spcBef>
              <a:buSzPts val="2800"/>
            </a:pP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Описание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хода работы:</a:t>
            </a:r>
          </a:p>
          <a:p>
            <a:pPr marL="0" lvl="0" indent="0">
              <a:spcBef>
                <a:spcPts val="0"/>
              </a:spcBef>
              <a:buSzPts val="2800"/>
            </a:pP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Подготовительный этап: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spcBef>
                <a:spcPts val="0"/>
              </a:spcBef>
              <a:buSzPts val="2800"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 делится на группы. Каждая группа получает картинку с изображением семьи (или небольшой текст о семье).</a:t>
            </a:r>
          </a:p>
          <a:p>
            <a:pPr marL="0" lvl="0" indent="0">
              <a:spcBef>
                <a:spcPts val="0"/>
              </a:spcBef>
              <a:buSzPts val="2800"/>
            </a:pP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Игровой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момент</a:t>
            </a:r>
          </a:p>
          <a:p>
            <a:pPr marL="0" lvl="0" indent="0">
              <a:spcBef>
                <a:spcPts val="0"/>
              </a:spcBef>
              <a:buSzPts val="2800"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(или капитан команды) бросает кубик. Выпавшая грань определяет задание для всей группы.</a:t>
            </a:r>
          </a:p>
          <a:p>
            <a:pPr marL="0" lvl="0" indent="0">
              <a:spcBef>
                <a:spcPts val="0"/>
              </a:spcBef>
              <a:buSzPts val="2800"/>
            </a:pP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Выполнение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задания</a:t>
            </a:r>
          </a:p>
          <a:p>
            <a:pPr marL="0" lvl="0" indent="0">
              <a:spcBef>
                <a:spcPts val="0"/>
              </a:spcBef>
              <a:buSzPts val="2800"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Учащиеся в течение 2-3 минут обсуждают ответ и готовят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выступление</a:t>
            </a:r>
          </a:p>
          <a:p>
            <a:pPr marL="0" lvl="0" indent="0">
              <a:spcBef>
                <a:spcPts val="0"/>
              </a:spcBef>
              <a:buSzPts val="2800"/>
            </a:pP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Важно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учитель может использовать кубик на русском языке (для 2-3 классов) или на английском (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Name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Why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Explain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Suggest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Imagine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Share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для 4 класса.</a:t>
            </a:r>
            <a:endParaRPr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5142930"/>
              </p:ext>
            </p:extLst>
          </p:nvPr>
        </p:nvGraphicFramePr>
        <p:xfrm>
          <a:off x="5183188" y="900286"/>
          <a:ext cx="6883329" cy="53873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4443">
                  <a:extLst>
                    <a:ext uri="{9D8B030D-6E8A-4147-A177-3AD203B41FA5}">
                      <a16:colId xmlns:a16="http://schemas.microsoft.com/office/drawing/2014/main" val="635783442"/>
                    </a:ext>
                  </a:extLst>
                </a:gridCol>
                <a:gridCol w="2294443">
                  <a:extLst>
                    <a:ext uri="{9D8B030D-6E8A-4147-A177-3AD203B41FA5}">
                      <a16:colId xmlns:a16="http://schemas.microsoft.com/office/drawing/2014/main" val="4031818075"/>
                    </a:ext>
                  </a:extLst>
                </a:gridCol>
                <a:gridCol w="2294443">
                  <a:extLst>
                    <a:ext uri="{9D8B030D-6E8A-4147-A177-3AD203B41FA5}">
                      <a16:colId xmlns:a16="http://schemas.microsoft.com/office/drawing/2014/main" val="1447135209"/>
                    </a:ext>
                  </a:extLst>
                </a:gridCol>
              </a:tblGrid>
              <a:tr h="769227">
                <a:tc>
                  <a:txBody>
                    <a:bodyPr/>
                    <a:lstStyle/>
                    <a:p>
                      <a:pPr algn="l"/>
                      <a:r>
                        <a:rPr lang="ru-RU" b="1" dirty="0">
                          <a:effectLst/>
                          <a:latin typeface="quote-cjk-patch"/>
                        </a:rPr>
                        <a:t>Грань кубика (вопрос)</a:t>
                      </a:r>
                      <a:endParaRPr lang="ru-RU" b="0" dirty="0">
                        <a:effectLst/>
                        <a:latin typeface="quote-cjk-patch"/>
                      </a:endParaRPr>
                    </a:p>
                  </a:txBody>
                  <a:tcPr marR="152400" marT="95250" marB="9525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b="1" dirty="0">
                          <a:effectLst/>
                          <a:latin typeface="quote-cjk-patch"/>
                        </a:rPr>
                        <a:t>Пример задания для учащихся (на русском)</a:t>
                      </a:r>
                      <a:endParaRPr lang="ru-RU" b="0" dirty="0">
                        <a:effectLst/>
                        <a:latin typeface="quote-cjk-patch"/>
                      </a:endParaRPr>
                    </a:p>
                  </a:txBody>
                  <a:tcPr marL="152400" marR="152400" marT="95250" marB="9525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b="1">
                          <a:effectLst/>
                          <a:latin typeface="quote-cjk-patch"/>
                        </a:rPr>
                        <a:t>Ожидаемый ответ (продукт)</a:t>
                      </a:r>
                      <a:endParaRPr lang="ru-RU" b="0">
                        <a:effectLst/>
                        <a:latin typeface="quote-cjk-patch"/>
                      </a:endParaRPr>
                    </a:p>
                  </a:txBody>
                  <a:tcPr marL="152400" marR="152400" marT="95250" marB="95250" anchor="ctr"/>
                </a:tc>
                <a:extLst>
                  <a:ext uri="{0D108BD9-81ED-4DB2-BD59-A6C34878D82A}">
                    <a16:rowId xmlns:a16="http://schemas.microsoft.com/office/drawing/2014/main" val="20203543"/>
                  </a:ext>
                </a:extLst>
              </a:tr>
              <a:tr h="796050">
                <a:tc>
                  <a:txBody>
                    <a:bodyPr/>
                    <a:lstStyle/>
                    <a:p>
                      <a:r>
                        <a:rPr lang="ru-RU" b="1" dirty="0">
                          <a:effectLst/>
                          <a:latin typeface="quote-cjk-patch"/>
                        </a:rPr>
                        <a:t>Назови</a:t>
                      </a:r>
                      <a:endParaRPr lang="ru-RU" b="0" dirty="0">
                        <a:effectLst/>
                        <a:latin typeface="quote-cjk-patch"/>
                      </a:endParaRPr>
                    </a:p>
                  </a:txBody>
                  <a:tcPr marR="152400" marT="95250" marB="9525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0">
                          <a:effectLst/>
                          <a:latin typeface="quote-cjk-patch"/>
                        </a:rPr>
                        <a:t>Назови всех членов семьи, которых ты видишь на картинке.</a:t>
                      </a:r>
                    </a:p>
                  </a:txBody>
                  <a:tcPr marL="152400" marR="152400" marT="95250" marB="95250" anchor="ctr"/>
                </a:tc>
                <a:tc>
                  <a:txBody>
                    <a:bodyPr/>
                    <a:lstStyle/>
                    <a:p>
                      <a:r>
                        <a:rPr lang="en-US" b="0">
                          <a:effectLst/>
                          <a:latin typeface="quote-cjk-patch"/>
                        </a:rPr>
                        <a:t>This is a mother, a father and a son.</a:t>
                      </a:r>
                    </a:p>
                  </a:txBody>
                  <a:tcPr marL="152400" marT="95250" marB="95250" anchor="ctr"/>
                </a:tc>
                <a:extLst>
                  <a:ext uri="{0D108BD9-81ED-4DB2-BD59-A6C34878D82A}">
                    <a16:rowId xmlns:a16="http://schemas.microsoft.com/office/drawing/2014/main" val="616271136"/>
                  </a:ext>
                </a:extLst>
              </a:tr>
              <a:tr h="796050">
                <a:tc>
                  <a:txBody>
                    <a:bodyPr/>
                    <a:lstStyle/>
                    <a:p>
                      <a:r>
                        <a:rPr lang="ru-RU" b="1">
                          <a:effectLst/>
                          <a:latin typeface="quote-cjk-patch"/>
                        </a:rPr>
                        <a:t>Почему</a:t>
                      </a:r>
                      <a:endParaRPr lang="ru-RU" b="0">
                        <a:effectLst/>
                        <a:latin typeface="quote-cjk-patch"/>
                      </a:endParaRPr>
                    </a:p>
                  </a:txBody>
                  <a:tcPr marR="152400" marT="95250" marB="95250" anchor="ctr"/>
                </a:tc>
                <a:tc>
                  <a:txBody>
                    <a:bodyPr/>
                    <a:lstStyle/>
                    <a:p>
                      <a:r>
                        <a:rPr lang="ru-RU" b="0">
                          <a:effectLst/>
                          <a:latin typeface="quote-cjk-patch"/>
                        </a:rPr>
                        <a:t>Почему этот мальчик (на картинке) улыбается?</a:t>
                      </a:r>
                    </a:p>
                  </a:txBody>
                  <a:tcPr marL="152400" marR="152400" marT="95250" marB="95250" anchor="ctr"/>
                </a:tc>
                <a:tc>
                  <a:txBody>
                    <a:bodyPr/>
                    <a:lstStyle/>
                    <a:p>
                      <a:r>
                        <a:rPr lang="en-US" b="0">
                          <a:effectLst/>
                          <a:latin typeface="quote-cjk-patch"/>
                        </a:rPr>
                        <a:t>He is happy because he has got a dog. / He is with his family.</a:t>
                      </a:r>
                    </a:p>
                  </a:txBody>
                  <a:tcPr marL="152400" marT="95250" marB="95250" anchor="ctr"/>
                </a:tc>
                <a:extLst>
                  <a:ext uri="{0D108BD9-81ED-4DB2-BD59-A6C34878D82A}">
                    <a16:rowId xmlns:a16="http://schemas.microsoft.com/office/drawing/2014/main" val="1496624488"/>
                  </a:ext>
                </a:extLst>
              </a:tr>
              <a:tr h="591560">
                <a:tc>
                  <a:txBody>
                    <a:bodyPr/>
                    <a:lstStyle/>
                    <a:p>
                      <a:r>
                        <a:rPr lang="ru-RU" b="1">
                          <a:effectLst/>
                          <a:latin typeface="quote-cjk-patch"/>
                        </a:rPr>
                        <a:t>Объясни</a:t>
                      </a:r>
                      <a:endParaRPr lang="ru-RU" b="0">
                        <a:effectLst/>
                        <a:latin typeface="quote-cjk-patch"/>
                      </a:endParaRPr>
                    </a:p>
                  </a:txBody>
                  <a:tcPr marR="152400" marT="95250" marB="95250" anchor="ctr"/>
                </a:tc>
                <a:tc>
                  <a:txBody>
                    <a:bodyPr/>
                    <a:lstStyle/>
                    <a:p>
                      <a:r>
                        <a:rPr lang="ru-RU" b="0" dirty="0">
                          <a:effectLst/>
                          <a:latin typeface="quote-cjk-patch"/>
                        </a:rPr>
                        <a:t>Объясни, кто эта женщина для девочки.</a:t>
                      </a:r>
                    </a:p>
                  </a:txBody>
                  <a:tcPr marL="152400" marR="152400" marT="95250" marB="95250" anchor="ctr"/>
                </a:tc>
                <a:tc>
                  <a:txBody>
                    <a:bodyPr/>
                    <a:lstStyle/>
                    <a:p>
                      <a:r>
                        <a:rPr lang="en-US" b="0">
                          <a:effectLst/>
                          <a:latin typeface="quote-cjk-patch"/>
                        </a:rPr>
                        <a:t>The woman is the girl's mother.</a:t>
                      </a:r>
                    </a:p>
                  </a:txBody>
                  <a:tcPr marL="152400" marT="95250" marB="95250" anchor="ctr"/>
                </a:tc>
                <a:extLst>
                  <a:ext uri="{0D108BD9-81ED-4DB2-BD59-A6C34878D82A}">
                    <a16:rowId xmlns:a16="http://schemas.microsoft.com/office/drawing/2014/main" val="2664747759"/>
                  </a:ext>
                </a:extLst>
              </a:tr>
              <a:tr h="591560">
                <a:tc>
                  <a:txBody>
                    <a:bodyPr/>
                    <a:lstStyle/>
                    <a:p>
                      <a:r>
                        <a:rPr lang="ru-RU" b="1">
                          <a:effectLst/>
                          <a:latin typeface="quote-cjk-patch"/>
                        </a:rPr>
                        <a:t>Предложи</a:t>
                      </a:r>
                      <a:endParaRPr lang="ru-RU" b="0">
                        <a:effectLst/>
                        <a:latin typeface="quote-cjk-patch"/>
                      </a:endParaRPr>
                    </a:p>
                  </a:txBody>
                  <a:tcPr marR="152400" marT="95250" marB="95250" anchor="ctr"/>
                </a:tc>
                <a:tc>
                  <a:txBody>
                    <a:bodyPr/>
                    <a:lstStyle/>
                    <a:p>
                      <a:r>
                        <a:rPr lang="ru-RU" b="0">
                          <a:effectLst/>
                          <a:latin typeface="quote-cjk-patch"/>
                        </a:rPr>
                        <a:t>Предложи имя для собаки этой семьи.</a:t>
                      </a:r>
                    </a:p>
                  </a:txBody>
                  <a:tcPr marL="152400" marR="152400" marT="95250" marB="95250" anchor="ctr"/>
                </a:tc>
                <a:tc>
                  <a:txBody>
                    <a:bodyPr/>
                    <a:lstStyle/>
                    <a:p>
                      <a:r>
                        <a:rPr lang="en-US" b="0">
                          <a:effectLst/>
                          <a:latin typeface="quote-cjk-patch"/>
                        </a:rPr>
                        <a:t>Let's name the dog Rex / Buddy.</a:t>
                      </a:r>
                    </a:p>
                  </a:txBody>
                  <a:tcPr marL="152400" marT="95250" marB="95250" anchor="ctr"/>
                </a:tc>
                <a:extLst>
                  <a:ext uri="{0D108BD9-81ED-4DB2-BD59-A6C34878D82A}">
                    <a16:rowId xmlns:a16="http://schemas.microsoft.com/office/drawing/2014/main" val="2877163696"/>
                  </a:ext>
                </a:extLst>
              </a:tr>
              <a:tr h="796050">
                <a:tc>
                  <a:txBody>
                    <a:bodyPr/>
                    <a:lstStyle/>
                    <a:p>
                      <a:r>
                        <a:rPr lang="ru-RU" b="1">
                          <a:effectLst/>
                          <a:latin typeface="quote-cjk-patch"/>
                        </a:rPr>
                        <a:t>Придумай</a:t>
                      </a:r>
                      <a:endParaRPr lang="ru-RU" b="0">
                        <a:effectLst/>
                        <a:latin typeface="quote-cjk-patch"/>
                      </a:endParaRPr>
                    </a:p>
                  </a:txBody>
                  <a:tcPr marR="152400" marT="95250" marB="95250" anchor="ctr"/>
                </a:tc>
                <a:tc>
                  <a:txBody>
                    <a:bodyPr/>
                    <a:lstStyle/>
                    <a:p>
                      <a:r>
                        <a:rPr lang="ru-RU" b="0">
                          <a:effectLst/>
                          <a:latin typeface="quote-cjk-patch"/>
                        </a:rPr>
                        <a:t>Придумай, что семья любит делать по выходным.</a:t>
                      </a:r>
                    </a:p>
                  </a:txBody>
                  <a:tcPr marL="152400" marR="152400" marT="95250" marB="95250" anchor="ctr"/>
                </a:tc>
                <a:tc>
                  <a:txBody>
                    <a:bodyPr/>
                    <a:lstStyle/>
                    <a:p>
                      <a:r>
                        <a:rPr lang="en-US" b="0">
                          <a:effectLst/>
                          <a:latin typeface="quote-cjk-patch"/>
                        </a:rPr>
                        <a:t>They like to play football and ride a bike.</a:t>
                      </a:r>
                    </a:p>
                  </a:txBody>
                  <a:tcPr marL="152400" marT="95250" marB="95250" anchor="ctr"/>
                </a:tc>
                <a:extLst>
                  <a:ext uri="{0D108BD9-81ED-4DB2-BD59-A6C34878D82A}">
                    <a16:rowId xmlns:a16="http://schemas.microsoft.com/office/drawing/2014/main" val="1476618261"/>
                  </a:ext>
                </a:extLst>
              </a:tr>
              <a:tr h="796050">
                <a:tc>
                  <a:txBody>
                    <a:bodyPr/>
                    <a:lstStyle/>
                    <a:p>
                      <a:r>
                        <a:rPr lang="ru-RU" b="1">
                          <a:effectLst/>
                          <a:latin typeface="quote-cjk-patch"/>
                        </a:rPr>
                        <a:t>Поделись</a:t>
                      </a:r>
                      <a:endParaRPr lang="ru-RU" b="0">
                        <a:effectLst/>
                        <a:latin typeface="quote-cjk-patch"/>
                      </a:endParaRPr>
                    </a:p>
                  </a:txBody>
                  <a:tcPr marR="152400" marT="95250" marB="95250" anchor="ctr"/>
                </a:tc>
                <a:tc>
                  <a:txBody>
                    <a:bodyPr/>
                    <a:lstStyle/>
                    <a:p>
                      <a:r>
                        <a:rPr lang="ru-RU" b="0">
                          <a:effectLst/>
                          <a:latin typeface="quote-cjk-patch"/>
                        </a:rPr>
                        <a:t>Расскажи, чем твоя семья похожа на эту семью.</a:t>
                      </a:r>
                    </a:p>
                  </a:txBody>
                  <a:tcPr marL="152400" marR="152400" marT="95250" marB="95250" anchor="ctr"/>
                </a:tc>
                <a:tc>
                  <a:txBody>
                    <a:bodyPr/>
                    <a:lstStyle/>
                    <a:p>
                      <a:r>
                        <a:rPr lang="en-US" b="0" dirty="0">
                          <a:effectLst/>
                          <a:latin typeface="quote-cjk-patch"/>
                        </a:rPr>
                        <a:t>I have got a mother and a father too. My family is big.</a:t>
                      </a:r>
                    </a:p>
                  </a:txBody>
                  <a:tcPr marL="152400" marT="95250" marB="95250" anchor="ctr"/>
                </a:tc>
                <a:extLst>
                  <a:ext uri="{0D108BD9-81ED-4DB2-BD59-A6C34878D82A}">
                    <a16:rowId xmlns:a16="http://schemas.microsoft.com/office/drawing/2014/main" val="179081950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5"/>
          <p:cNvSpPr txBox="1">
            <a:spLocks noGrp="1"/>
          </p:cNvSpPr>
          <p:nvPr>
            <p:ph type="body" idx="1"/>
          </p:nvPr>
        </p:nvSpPr>
        <p:spPr>
          <a:xfrm>
            <a:off x="277662" y="1311300"/>
            <a:ext cx="11914337" cy="52141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40000" lnSpcReduction="2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Выводы</a:t>
            </a:r>
          </a:p>
          <a:p>
            <a:r>
              <a:rPr lang="ru-RU" sz="6000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апробации приёма «Кубик </a:t>
            </a:r>
            <a:r>
              <a:rPr lang="ru-RU" sz="6000" dirty="0" err="1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Блума</a:t>
            </a:r>
            <a:r>
              <a:rPr lang="ru-RU" sz="6000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»:</a:t>
            </a:r>
            <a:endParaRPr lang="ru-RU" sz="6000" b="0" dirty="0">
              <a:solidFill>
                <a:srgbClr val="0F111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+mj-lt"/>
              <a:buAutoNum type="arabicPeriod"/>
            </a:pPr>
            <a:r>
              <a:rPr lang="ru-RU" sz="6000" dirty="0" smtClean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Повышение </a:t>
            </a:r>
            <a:r>
              <a:rPr lang="ru-RU" sz="6000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мотивации</a:t>
            </a:r>
            <a:r>
              <a:rPr lang="ru-RU" sz="6000" b="0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– игровая форма снимает языковой барьер и страх ошибки.</a:t>
            </a:r>
          </a:p>
          <a:p>
            <a:pPr>
              <a:buFont typeface="+mj-lt"/>
              <a:buAutoNum type="arabicPeriod"/>
            </a:pPr>
            <a:r>
              <a:rPr lang="ru-RU" sz="6000" dirty="0" smtClean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000" dirty="0" err="1" smtClean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Вовлечённость</a:t>
            </a:r>
            <a:r>
              <a:rPr lang="ru-RU" sz="6000" dirty="0" smtClean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000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всех учащихся</a:t>
            </a:r>
            <a:r>
              <a:rPr lang="ru-RU" sz="6000" b="0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– даже слабые ученики могут ответить на простые вопросы («Назови»).</a:t>
            </a:r>
          </a:p>
          <a:p>
            <a:pPr>
              <a:buFont typeface="+mj-lt"/>
              <a:buAutoNum type="arabicPeriod"/>
            </a:pPr>
            <a:r>
              <a:rPr lang="ru-RU" sz="6000" dirty="0" smtClean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Развитие </a:t>
            </a:r>
            <a:r>
              <a:rPr lang="ru-RU" sz="6000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мышления</a:t>
            </a:r>
            <a:r>
              <a:rPr lang="ru-RU" sz="6000" b="0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– дети учатся не просто отвечать, а анализировать, предполагать, фантазировать.</a:t>
            </a:r>
          </a:p>
          <a:p>
            <a:pPr>
              <a:buFont typeface="+mj-lt"/>
              <a:buAutoNum type="arabicPeriod"/>
            </a:pPr>
            <a:r>
              <a:rPr lang="ru-RU" sz="6000" dirty="0" smtClean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Экономия </a:t>
            </a:r>
            <a:r>
              <a:rPr lang="ru-RU" sz="6000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времени</a:t>
            </a:r>
            <a:r>
              <a:rPr lang="ru-RU" sz="6000" b="0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– приём позволяет за 5-7 минут организовать продуктивную работу всего класса.</a:t>
            </a:r>
          </a:p>
          <a:p>
            <a:pPr>
              <a:buFont typeface="+mj-lt"/>
              <a:buAutoNum type="arabicPeriod"/>
            </a:pPr>
            <a:r>
              <a:rPr lang="ru-RU" sz="6000" dirty="0" smtClean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Универсальность</a:t>
            </a:r>
            <a:r>
              <a:rPr lang="ru-RU" sz="6000" b="0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– кубик работает на любом уроке, по любой теме, в любом классе.</a:t>
            </a:r>
          </a:p>
          <a:p>
            <a:r>
              <a:rPr lang="ru-RU" sz="6000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Главный педагогический эффект:</a:t>
            </a:r>
            <a:r>
              <a:rPr lang="ru-RU" sz="6000" b="0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6000" b="0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b="0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Ученик перестаёт быть пассивным слушателем и становится активным участником образовательного процесса, который умеет задавать вопросы и искать на них ответы.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6"/>
          <p:cNvSpPr/>
          <p:nvPr/>
        </p:nvSpPr>
        <p:spPr>
          <a:xfrm>
            <a:off x="2448387" y="969245"/>
            <a:ext cx="6729600" cy="88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Мы открыты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для сотрудничества и новых идей</a:t>
            </a:r>
            <a:endParaRPr sz="36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0" name="Google Shape;130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198508"/>
            <a:ext cx="12192000" cy="5074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</TotalTime>
  <Words>575</Words>
  <Application>Microsoft Office PowerPoint</Application>
  <PresentationFormat>Широкоэкранный</PresentationFormat>
  <Paragraphs>88</Paragraphs>
  <Slides>7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2" baseType="lpstr">
      <vt:lpstr>Arial</vt:lpstr>
      <vt:lpstr>Calibri</vt:lpstr>
      <vt:lpstr>quote-cjk-patch</vt:lpstr>
      <vt:lpstr>Times New Roman</vt:lpstr>
      <vt:lpstr>1_Тема Office</vt:lpstr>
      <vt:lpstr>Презентация PowerPoint</vt:lpstr>
      <vt:lpstr>Краткое описание опыта</vt:lpstr>
      <vt:lpstr>Теоретическое описание приема</vt:lpstr>
      <vt:lpstr> Практическая значимость (тема урока, класс, предмет, этап урока, на котором проведена апробация, возможные варианты применения) </vt:lpstr>
      <vt:lpstr>Применение приема на уроке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Q1</cp:lastModifiedBy>
  <cp:revision>8</cp:revision>
  <dcterms:created xsi:type="dcterms:W3CDTF">2024-01-14T08:39:34Z</dcterms:created>
  <dcterms:modified xsi:type="dcterms:W3CDTF">2026-03-30T07:34:32Z</dcterms:modified>
</cp:coreProperties>
</file>