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edsovet.su/metodika/6284_metody_raboty_s_tekst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200" b="0" i="0" u="none" strike="noStrike" cap="none" dirty="0" err="1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Инсерт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-приём работы на уроках русского языка и литературы»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Ковалёва Виолетта Васильевна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литературы, МБОУ СОШ № 6, Балашиха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727363" y="1413735"/>
            <a:ext cx="10515600" cy="4238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Цель: Развивать критическое мышление учащихся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путем активного взаимодействия с текстом художественного произведения или учебного материала по русскому языку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 Задачи:</a:t>
            </a:r>
          </a:p>
          <a:p>
            <a:pPr marL="635000" indent="-457200"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Развивать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аналитических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навыки.</a:t>
            </a:r>
          </a:p>
          <a:p>
            <a:pPr marL="635000" indent="-457200"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Способствовать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глубокому осмыслению содержания текста, выделяя важные аспекты и связи между ними. 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5000" lvl="0" indent="-457200"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Учить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сравнивать новую информацию с имеющимися знаниями, находить несоответствия и противоречия. 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5000" lvl="0" indent="-457200"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Побуждать к самостоятельному поиску решений возникающих вопросов, развивая исследовательские навыки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635000" lvl="0" indent="-457200"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Создавать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условия для рефлексии учебной деятельности, позволяя учащимся оценить собственный прогресс и выявить области для дальнейшего развития. </a:t>
            </a:r>
            <a:endParaRPr lang="ru-RU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5000" lvl="0" indent="-457200"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Поддерживать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мотивацию к дальнейшему изучению русского языка и литературы, формируя устойчивый интерес к чтению и анализу текстов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465501" y="1184212"/>
            <a:ext cx="10825953" cy="4800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114300" indent="0">
              <a:buNone/>
            </a:pPr>
            <a:r>
              <a:rPr lang="ru-RU" dirty="0" err="1"/>
              <a:t>Инсерт</a:t>
            </a:r>
            <a:r>
              <a:rPr lang="ru-RU" dirty="0"/>
              <a:t> — это прием технологии развития критического мышления через чтение и письмо (ТРКМЧП), используемый при </a:t>
            </a:r>
            <a:r>
              <a:rPr lang="ru-RU" dirty="0">
                <a:hlinkClick r:id="rId3"/>
              </a:rPr>
              <a:t>работе с текстом</a:t>
            </a:r>
            <a:r>
              <a:rPr lang="ru-RU" dirty="0"/>
              <a:t>, с новой информацией.</a:t>
            </a:r>
          </a:p>
          <a:p>
            <a:pPr marL="114300" indent="0">
              <a:buNone/>
            </a:pPr>
            <a:r>
              <a:rPr lang="ru-RU" dirty="0"/>
              <a:t>В методике </a:t>
            </a:r>
            <a:r>
              <a:rPr lang="ru-RU" dirty="0" err="1"/>
              <a:t>Инсерт</a:t>
            </a:r>
            <a:r>
              <a:rPr lang="ru-RU" dirty="0"/>
              <a:t> часто называют и технологией эффективного чтения</a:t>
            </a:r>
            <a:r>
              <a:rPr lang="ru-RU" dirty="0" smtClean="0"/>
              <a:t>.</a:t>
            </a:r>
            <a:endParaRPr lang="en-US" dirty="0"/>
          </a:p>
          <a:p>
            <a:pPr marL="114300" indent="0">
              <a:buNone/>
            </a:pPr>
            <a:r>
              <a:rPr lang="ru-RU" dirty="0" smtClean="0"/>
              <a:t>Приём </a:t>
            </a:r>
            <a:r>
              <a:rPr lang="ru-RU" dirty="0"/>
              <a:t>был разработан американскими учёными Д. </a:t>
            </a:r>
            <a:r>
              <a:rPr lang="ru-RU" dirty="0" err="1"/>
              <a:t>Воган</a:t>
            </a:r>
            <a:r>
              <a:rPr lang="ru-RU" dirty="0"/>
              <a:t> </a:t>
            </a:r>
            <a:r>
              <a:rPr lang="ru-RU" dirty="0" err="1"/>
              <a:t>Т.Эстес</a:t>
            </a:r>
            <a:r>
              <a:rPr lang="ru-RU" dirty="0"/>
              <a:t>, а впоследствии дополнен одними из основоположников технологии критического мышления </a:t>
            </a:r>
            <a:r>
              <a:rPr lang="ru-RU" dirty="0" err="1"/>
              <a:t>Ч.Темпл</a:t>
            </a:r>
            <a:r>
              <a:rPr lang="ru-RU" dirty="0"/>
              <a:t>, К. </a:t>
            </a:r>
            <a:r>
              <a:rPr lang="ru-RU" dirty="0" err="1"/>
              <a:t>Меридин</a:t>
            </a:r>
            <a:r>
              <a:rPr lang="ru-RU" dirty="0"/>
              <a:t> и </a:t>
            </a:r>
            <a:r>
              <a:rPr lang="ru-RU" dirty="0" err="1"/>
              <a:t>Д.Стилл</a:t>
            </a:r>
            <a:r>
              <a:rPr lang="ru-RU" dirty="0" smtClean="0"/>
              <a:t>.</a:t>
            </a:r>
            <a:endParaRPr lang="ru-RU" dirty="0"/>
          </a:p>
          <a:p>
            <a:pPr marL="114300" indent="0">
              <a:buNone/>
            </a:pPr>
            <a:r>
              <a:rPr lang="ru-RU" dirty="0" smtClean="0"/>
              <a:t>Название </a:t>
            </a:r>
            <a:r>
              <a:rPr lang="ru-RU" dirty="0"/>
              <a:t>приема представляет собой аббревиатуру:</a:t>
            </a:r>
          </a:p>
          <a:p>
            <a:pPr marL="114300" indent="0">
              <a:buNone/>
            </a:pPr>
            <a:r>
              <a:rPr lang="ru-RU" dirty="0"/>
              <a:t>I — </a:t>
            </a:r>
            <a:r>
              <a:rPr lang="ru-RU" dirty="0" err="1"/>
              <a:t>interactive</a:t>
            </a:r>
            <a:r>
              <a:rPr lang="ru-RU" dirty="0"/>
              <a:t> (интерактивная).</a:t>
            </a:r>
          </a:p>
          <a:p>
            <a:pPr marL="114300" indent="0">
              <a:buNone/>
            </a:pPr>
            <a:r>
              <a:rPr lang="ru-RU" dirty="0"/>
              <a:t>N — </a:t>
            </a:r>
            <a:r>
              <a:rPr lang="ru-RU" dirty="0" err="1"/>
              <a:t>noting</a:t>
            </a:r>
            <a:r>
              <a:rPr lang="ru-RU" dirty="0"/>
              <a:t> (познавательная).</a:t>
            </a:r>
          </a:p>
          <a:p>
            <a:pPr marL="114300" indent="0">
              <a:buNone/>
            </a:pPr>
            <a:r>
              <a:rPr lang="en-US" dirty="0"/>
              <a:t>S — system  for (</a:t>
            </a:r>
            <a:r>
              <a:rPr lang="ru-RU" dirty="0"/>
              <a:t>система</a:t>
            </a:r>
            <a:r>
              <a:rPr lang="en-US" dirty="0"/>
              <a:t>).</a:t>
            </a:r>
            <a:endParaRPr lang="ru-RU" dirty="0"/>
          </a:p>
          <a:p>
            <a:pPr marL="114300" indent="0">
              <a:buNone/>
            </a:pPr>
            <a:r>
              <a:rPr lang="en-US" dirty="0"/>
              <a:t>E — effective (</a:t>
            </a:r>
            <a:r>
              <a:rPr lang="ru-RU" dirty="0"/>
              <a:t>для</a:t>
            </a:r>
            <a:r>
              <a:rPr lang="en-US" dirty="0"/>
              <a:t> </a:t>
            </a:r>
            <a:r>
              <a:rPr lang="ru-RU" dirty="0"/>
              <a:t>эффективного</a:t>
            </a:r>
            <a:r>
              <a:rPr lang="en-US" dirty="0"/>
              <a:t>).</a:t>
            </a:r>
            <a:endParaRPr lang="ru-RU" dirty="0"/>
          </a:p>
          <a:p>
            <a:pPr marL="114300" indent="0">
              <a:buNone/>
            </a:pPr>
            <a:r>
              <a:rPr lang="ru-RU" dirty="0"/>
              <a:t>R — </a:t>
            </a:r>
            <a:r>
              <a:rPr lang="ru-RU" dirty="0" err="1"/>
              <a:t>reading</a:t>
            </a:r>
            <a:r>
              <a:rPr lang="ru-RU" dirty="0"/>
              <a:t> (чтения).</a:t>
            </a:r>
          </a:p>
          <a:p>
            <a:pPr marL="114300" indent="0">
              <a:buNone/>
            </a:pPr>
            <a:r>
              <a:rPr lang="ru-RU" dirty="0"/>
              <a:t>T — </a:t>
            </a:r>
            <a:r>
              <a:rPr lang="ru-RU" dirty="0" err="1"/>
              <a:t>thinking</a:t>
            </a:r>
            <a:r>
              <a:rPr lang="ru-RU" dirty="0"/>
              <a:t> (и размышления).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7066" y="1819454"/>
            <a:ext cx="10875817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Прием "</a:t>
            </a:r>
            <a:r>
              <a:rPr kumimoji="0" lang="ru-RU" alt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Инсерт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" может работать на каждом этапе урока.</a:t>
            </a:r>
            <a:endParaRPr kumimoji="0" lang="ru-RU" alt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Во-первых, он заставляет вспомнить то, что уже известно, то есть то, что нужно для стадии вызова.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Во-вторых, позволяет вычленить из текста новое — что характерно для стадии осмысления.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И, в-третьих, предполагает самостоятельный анализ информации, интерактивное обсуждение, что приемлемо на стадии размышления или рефлексии.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06;g3352f216e9d_0_0"/>
          <p:cNvSpPr txBox="1">
            <a:spLocks/>
          </p:cNvSpPr>
          <p:nvPr/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/>
              <a:t>Теоретическое описание приема</a:t>
            </a:r>
            <a:endParaRPr lang="ru-RU" sz="3700" dirty="0"/>
          </a:p>
        </p:txBody>
      </p:sp>
    </p:spTree>
    <p:extLst>
      <p:ext uri="{BB962C8B-B14F-4D97-AF65-F5344CB8AC3E}">
        <p14:creationId xmlns:p14="http://schemas.microsoft.com/office/powerpoint/2010/main" val="4113379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673" y="4172367"/>
            <a:ext cx="10285982" cy="18041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1672" y="1371600"/>
            <a:ext cx="110974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ru-RU" altLang="ru-RU" sz="1600" b="1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Как использовать прием "</a:t>
            </a:r>
            <a:r>
              <a:rPr lang="ru-RU" altLang="ru-RU" sz="1600" b="1" dirty="0" err="1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Инсерт</a:t>
            </a:r>
            <a:r>
              <a:rPr lang="ru-RU" altLang="ru-RU" sz="1600" b="1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" на уроках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1. Учащиеся читают текст, маркируя его специальными значками: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 — я это знаю;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+ — это новая информация для меня;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— я думал по-другому, это противоречит тому, что я знал;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? — это мне непонятно, нужны объяснения, уточнения</a:t>
            </a:r>
            <a:r>
              <a:rPr lang="ru-RU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en-US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ru-RU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Чтение таблицы несколькими учениками (выборочно). Никакого обсуждения, просто зачитывание тезисов.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en-US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</a:t>
            </a:r>
            <a:r>
              <a:rPr lang="ru-RU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Повторное чтение текста. Эта стадия переводит урок уже в этап осмысления. При этом таблица может пополниться, либо какие-то тезисы уже перейдут из одной колонки в другую.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tabLst>
                <a:tab pos="457200" algn="l"/>
              </a:tabLst>
            </a:pPr>
            <a:r>
              <a:rPr lang="en-US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ru-RU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r>
              <a:rPr lang="ru-RU" altLang="ru-RU" sz="16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Рефлексия</a:t>
            </a:r>
            <a:r>
              <a:rPr lang="ru-RU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 данном этапе обсуждаются записи, внесенные в таблицу. Идет анализ того, как накапливаются знания</a:t>
            </a:r>
            <a:r>
              <a:rPr lang="ru-RU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US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ru-RU" sz="16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ru-RU" sz="16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Путь от старого к новому становится более наглядным и понятным.</a:t>
            </a:r>
            <a:endParaRPr lang="ru-RU" alt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Google Shape;106;g3352f216e9d_0_0"/>
          <p:cNvSpPr txBox="1">
            <a:spLocks/>
          </p:cNvSpPr>
          <p:nvPr/>
        </p:nvSpPr>
        <p:spPr>
          <a:xfrm>
            <a:off x="2299855" y="100989"/>
            <a:ext cx="7203311" cy="127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/>
              <a:t>Теоретическое описание приема</a:t>
            </a:r>
            <a:endParaRPr lang="ru-RU" sz="3700" dirty="0"/>
          </a:p>
        </p:txBody>
      </p:sp>
    </p:spTree>
    <p:extLst>
      <p:ext uri="{BB962C8B-B14F-4D97-AF65-F5344CB8AC3E}">
        <p14:creationId xmlns:p14="http://schemas.microsoft.com/office/powerpoint/2010/main" val="334603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530417" y="2294559"/>
            <a:ext cx="1104327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2200" b="1" dirty="0" smtClean="0"/>
              <a:t>В 5 классе на уроке русского </a:t>
            </a:r>
            <a:r>
              <a:rPr lang="ru-RU" sz="2200" b="1" dirty="0"/>
              <a:t>языка</a:t>
            </a:r>
            <a:r>
              <a:rPr lang="ru-RU" sz="2200" dirty="0"/>
              <a:t> </a:t>
            </a:r>
            <a:r>
              <a:rPr lang="ru-RU" sz="2200" dirty="0" smtClean="0"/>
              <a:t>по теме «Обращение» на этапе </a:t>
            </a:r>
            <a:r>
              <a:rPr lang="ru-RU" sz="2200" dirty="0" err="1" smtClean="0"/>
              <a:t>целепологание</a:t>
            </a:r>
            <a:r>
              <a:rPr lang="ru-RU" sz="2200" dirty="0" smtClean="0"/>
              <a:t> </a:t>
            </a:r>
            <a:r>
              <a:rPr lang="ru-RU" sz="2200" dirty="0" smtClean="0"/>
              <a:t>был применён приём </a:t>
            </a:r>
            <a:r>
              <a:rPr lang="ru-RU" sz="2200" dirty="0"/>
              <a:t>«</a:t>
            </a:r>
            <a:r>
              <a:rPr lang="ru-RU" sz="2200" dirty="0" err="1"/>
              <a:t>Инсерт</a:t>
            </a:r>
            <a:r>
              <a:rPr lang="ru-RU" sz="2200" dirty="0" smtClean="0"/>
              <a:t>». Ученики </a:t>
            </a:r>
            <a:r>
              <a:rPr lang="ru-RU" sz="2200" dirty="0" smtClean="0"/>
              <a:t>заполняли </a:t>
            </a:r>
            <a:r>
              <a:rPr lang="ru-RU" sz="2200" dirty="0"/>
              <a:t>таблицу, в которой </a:t>
            </a:r>
            <a:r>
              <a:rPr lang="ru-RU" sz="2200" dirty="0" err="1"/>
              <a:t>тезисно</a:t>
            </a:r>
            <a:r>
              <a:rPr lang="ru-RU" sz="2200" dirty="0"/>
              <a:t> </a:t>
            </a:r>
            <a:r>
              <a:rPr lang="ru-RU" sz="2200" dirty="0" smtClean="0"/>
              <a:t>записывали </a:t>
            </a:r>
            <a:r>
              <a:rPr lang="ru-RU" sz="2200" dirty="0"/>
              <a:t>термины и понятия, встречающиеся в тексте, которые уже были известны, </a:t>
            </a:r>
            <a:r>
              <a:rPr lang="ru-RU" sz="2200" dirty="0" smtClean="0"/>
              <a:t>отмечали </a:t>
            </a:r>
            <a:r>
              <a:rPr lang="ru-RU" sz="2200" dirty="0"/>
              <a:t>всё новое, что стало известно из </a:t>
            </a:r>
            <a:r>
              <a:rPr lang="ru-RU" sz="2200" dirty="0" smtClean="0"/>
              <a:t>текста </a:t>
            </a:r>
            <a:r>
              <a:rPr lang="ru-RU" sz="2200" dirty="0"/>
              <a:t>и </a:t>
            </a:r>
            <a:r>
              <a:rPr lang="ru-RU" sz="2200" dirty="0" smtClean="0"/>
              <a:t>отмечали </a:t>
            </a:r>
            <a:r>
              <a:rPr lang="ru-RU" sz="2200" dirty="0"/>
              <a:t>противоречия. 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На </a:t>
            </a:r>
            <a:r>
              <a:rPr lang="ru-RU" sz="2200" b="1" dirty="0" smtClean="0"/>
              <a:t>уроке </a:t>
            </a:r>
            <a:r>
              <a:rPr lang="ru-RU" sz="2200" b="1" dirty="0"/>
              <a:t>литературы</a:t>
            </a:r>
            <a:r>
              <a:rPr lang="ru-RU" sz="2200" dirty="0"/>
              <a:t> приём «</a:t>
            </a:r>
            <a:r>
              <a:rPr lang="ru-RU" sz="2200" dirty="0" err="1"/>
              <a:t>Инсерт</a:t>
            </a:r>
            <a:r>
              <a:rPr lang="ru-RU" sz="2200" dirty="0"/>
              <a:t>» можно </a:t>
            </a:r>
            <a:r>
              <a:rPr lang="ru-RU" sz="2200" dirty="0" smtClean="0"/>
              <a:t>использовать </a:t>
            </a:r>
            <a:r>
              <a:rPr lang="ru-RU" sz="2200" dirty="0"/>
              <a:t>при изучении биографии </a:t>
            </a:r>
            <a:r>
              <a:rPr lang="ru-RU" sz="2200" dirty="0" smtClean="0"/>
              <a:t>писателя.</a:t>
            </a:r>
            <a:r>
              <a:rPr lang="ru-RU" sz="2200" dirty="0"/>
              <a:t> </a:t>
            </a:r>
            <a:r>
              <a:rPr lang="ru-RU" sz="2200" dirty="0" smtClean="0"/>
              <a:t>Ученики заполняли </a:t>
            </a:r>
            <a:r>
              <a:rPr lang="ru-RU" sz="2200" dirty="0"/>
              <a:t>таблицу: «Знаю», «Хочу узнать», «Узнал», «Остались вопросы». Иногда в графе «Хочу узнать» дети </a:t>
            </a:r>
            <a:r>
              <a:rPr lang="ru-RU" sz="2200" dirty="0" smtClean="0"/>
              <a:t>ставили </a:t>
            </a:r>
            <a:r>
              <a:rPr lang="ru-RU" sz="2200" dirty="0"/>
              <a:t>неожиданные вопросы: сколько раз был женат писатель, сколько у него было детей, чем болел и от чего умер. Такая таблица даёт возможность систематизировать уже полученные знания и дополнительно поработать с источниками информации вне учебника, так как статья учебника не всегда даёт ответы на поставленные вопросы</a:t>
            </a:r>
            <a:r>
              <a:rPr lang="ru-RU" dirty="0"/>
              <a:t/>
            </a:r>
            <a:br>
              <a:rPr lang="ru-RU" dirty="0"/>
            </a:br>
            <a:endParaRPr sz="2177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i="1" dirty="0" smtClean="0"/>
              <a:t>1. Ученикам </a:t>
            </a:r>
            <a:r>
              <a:rPr lang="ru-RU" i="1" dirty="0"/>
              <a:t>раздаётся текст </a:t>
            </a:r>
            <a:r>
              <a:rPr lang="ru-RU" i="1" dirty="0" smtClean="0"/>
              <a:t>по </a:t>
            </a:r>
            <a:r>
              <a:rPr lang="ru-RU" i="1" dirty="0"/>
              <a:t>теме «Обращение» </a:t>
            </a:r>
            <a:r>
              <a:rPr lang="ru-RU" i="1" dirty="0" smtClean="0"/>
              <a:t>—На полях, затем </a:t>
            </a:r>
            <a:r>
              <a:rPr lang="ru-RU" i="1" dirty="0"/>
              <a:t>в специальной таблице ученики делают пометки:- V — уже знал;- + — новое;- 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i="1" dirty="0" smtClean="0"/>
              <a:t>— </a:t>
            </a:r>
            <a:r>
              <a:rPr lang="ru-RU" i="1" dirty="0"/>
              <a:t>думал иначе;- ? — непонятно, есть вопрос</a:t>
            </a:r>
            <a:r>
              <a:rPr lang="ru-RU" i="1" dirty="0" smtClean="0"/>
              <a:t>.</a:t>
            </a:r>
            <a:endParaRPr lang="en-US" i="1" dirty="0" smtClean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i="1" dirty="0" smtClean="0"/>
              <a:t>2</a:t>
            </a:r>
            <a:r>
              <a:rPr lang="ru-RU" i="1" dirty="0"/>
              <a:t>. </a:t>
            </a:r>
            <a:r>
              <a:rPr lang="ru-RU" i="1" dirty="0" smtClean="0"/>
              <a:t>Ученики </a:t>
            </a:r>
            <a:r>
              <a:rPr lang="ru-RU" i="1" dirty="0"/>
              <a:t>читают текст и отмечают соответствующие места в соответствии с символами</a:t>
            </a:r>
            <a:r>
              <a:rPr lang="ru-RU" i="1" dirty="0" smtClean="0"/>
              <a:t>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i="1" dirty="0" smtClean="0"/>
              <a:t>3</a:t>
            </a:r>
            <a:r>
              <a:rPr lang="ru-RU" i="1" dirty="0"/>
              <a:t>. </a:t>
            </a:r>
            <a:r>
              <a:rPr lang="ru-RU" i="1" dirty="0" smtClean="0"/>
              <a:t>После чтения проводится обсуждение:- что было </a:t>
            </a:r>
            <a:r>
              <a:rPr lang="ru-RU" i="1" dirty="0"/>
              <a:t>новым;- что вызвало вопросы;- какие </a:t>
            </a:r>
            <a:endParaRPr lang="ru-RU" i="1" dirty="0" smtClean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i="1" dirty="0" smtClean="0"/>
              <a:t>4. После </a:t>
            </a:r>
            <a:r>
              <a:rPr lang="ru-RU" i="1" dirty="0"/>
              <a:t>работы с текстом ученики формулируют определения, правила, приводят примеры</a:t>
            </a:r>
            <a:r>
              <a:rPr lang="ru-RU" i="1" dirty="0" smtClean="0"/>
              <a:t>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i="1" dirty="0" smtClean="0"/>
              <a:t>5. Разбор вопросов и спорных моментов.</a:t>
            </a:r>
            <a:endParaRPr i="1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20390" b="20390"/>
          <a:stretch>
            <a:fillRect/>
          </a:stretch>
        </p:blipFill>
        <p:spPr>
          <a:xfrm>
            <a:off x="5839096" y="1264709"/>
            <a:ext cx="5490165" cy="43350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299"/>
            <a:ext cx="11387865" cy="43413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 smtClean="0"/>
              <a:t>Выводы</a:t>
            </a:r>
            <a:endParaRPr lang="en-US" dirty="0" smtClean="0"/>
          </a:p>
          <a:p>
            <a:r>
              <a:rPr lang="ru-RU" dirty="0"/>
              <a:t>Использование приёма «</a:t>
            </a:r>
            <a:r>
              <a:rPr lang="ru-RU" dirty="0" err="1"/>
              <a:t>Инсерт</a:t>
            </a:r>
            <a:r>
              <a:rPr lang="ru-RU" dirty="0"/>
              <a:t>» помогает</a:t>
            </a:r>
            <a:r>
              <a:rPr lang="ru-RU" b="0" dirty="0"/>
              <a:t>: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сформировать у учащихся навыки самостоятельной работы с материалом;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сделать процесс освоения новой темы более осмысленным;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развить у учащихся навыки систематизации материала;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воспитать внимательность в освоении новой информации;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выявить проблемы в освоении новой темы</a:t>
            </a:r>
            <a:r>
              <a:rPr lang="ru-RU" b="0" dirty="0" smtClean="0"/>
              <a:t>.</a:t>
            </a:r>
            <a:endParaRPr lang="ru-RU" b="0" dirty="0"/>
          </a:p>
          <a:p>
            <a:r>
              <a:rPr lang="ru-RU" dirty="0"/>
              <a:t>Важно использовать приём регулярно</a:t>
            </a:r>
            <a:r>
              <a:rPr lang="ru-RU" b="0" dirty="0"/>
              <a:t> — он требует не пассивного чтения, </a:t>
            </a:r>
            <a:r>
              <a:rPr lang="ru-RU" b="0" dirty="0" smtClean="0"/>
              <a:t>а</a:t>
            </a:r>
            <a:endParaRPr lang="en-US" b="0" dirty="0" smtClean="0"/>
          </a:p>
          <a:p>
            <a:r>
              <a:rPr lang="ru-RU" b="0" dirty="0" smtClean="0"/>
              <a:t>внимательного</a:t>
            </a:r>
            <a:r>
              <a:rPr lang="ru-RU" b="0" dirty="0"/>
              <a:t>, и подготавливает учащихся к осмыслению больших текстов.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501</Words>
  <Application>Microsoft Office PowerPoint</Application>
  <PresentationFormat>Широкоэкранный</PresentationFormat>
  <Paragraphs>63</Paragraphs>
  <Slides>9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Презентация PowerPoint</vt:lpstr>
      <vt:lpstr>Презентация PowerPoint</vt:lpstr>
      <vt:lpstr> Практическая значимость  В 5 классе на уроке русского языка по теме «Обращение» на этапе целепологание был применён приём «Инсерт». Ученики заполняли таблицу, в которой тезисно записывали термины и понятия, встречающиеся в тексте, которые уже были известны, отмечали всё новое, что стало известно из текста и отмечали противоречия.   На уроке литературы приём «Инсерт» можно использовать при изучении биографии писателя. Ученики заполняли таблицу: «Знаю», «Хочу узнать», «Узнал», «Остались вопросы». Иногда в графе «Хочу узнать» дети ставили неожиданные вопросы: сколько раз был женат писатель, сколько у него было детей, чем болел и от чего умер. Такая таблица даёт возможность систематизировать уже полученные знания и дополнительно поработать с источниками информации вне учебника, так как статья учебника не всегда даёт ответы на поставленные вопросы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User)</cp:lastModifiedBy>
  <cp:revision>13</cp:revision>
  <dcterms:created xsi:type="dcterms:W3CDTF">2024-01-14T08:39:34Z</dcterms:created>
  <dcterms:modified xsi:type="dcterms:W3CDTF">2026-03-24T15:24:01Z</dcterms:modified>
</cp:coreProperties>
</file>