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150595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</a:t>
            </a:r>
            <a:r>
              <a:rPr lang="ru-RU" sz="3200" b="0" i="0" u="none" strike="noStrike" cap="none" dirty="0" smtClean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«Применение приёма «Ромашка </a:t>
            </a:r>
            <a:r>
              <a:rPr lang="ru-RU" sz="3200" b="0" i="0" u="none" strike="noStrike" cap="none" dirty="0" err="1" smtClean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Блума</a:t>
            </a:r>
            <a:r>
              <a:rPr lang="ru-RU" sz="3200" b="0" i="0" u="none" strike="noStrike" cap="none" dirty="0" smtClean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 на уроке математики в 6 классе»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just">
              <a:lnSpc>
                <a:spcPct val="70000"/>
              </a:lnSpc>
              <a:buSzPts val="1800"/>
            </a:pP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Салтанкина Ксения Александровна</a:t>
            </a:r>
            <a:endParaRPr lang="ru-RU" dirty="0"/>
          </a:p>
          <a:p>
            <a:pPr lvl="0" algn="just">
              <a:lnSpc>
                <a:spcPct val="70000"/>
              </a:lnSpc>
              <a:buSzPts val="1800"/>
            </a:pP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математики, ОАНО «Лидеры», Одинцовский городской округ</a:t>
            </a:r>
            <a:endParaRPr lang="ru-RU" sz="1800" b="1" i="1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Краткое описание опыта</a:t>
            </a:r>
            <a:endParaRPr sz="3700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/>
              <a:t>Цель</a:t>
            </a:r>
            <a:r>
              <a:rPr lang="ru-RU" dirty="0"/>
              <a:t>: показать эффективность применения приёма </a:t>
            </a:r>
            <a:r>
              <a:rPr lang="ru-RU" dirty="0" smtClean="0"/>
              <a:t>«Ромашка </a:t>
            </a:r>
            <a:r>
              <a:rPr lang="ru-RU" dirty="0" err="1" smtClean="0"/>
              <a:t>Блума</a:t>
            </a:r>
            <a:r>
              <a:rPr lang="ru-RU" dirty="0" smtClean="0"/>
              <a:t>» </a:t>
            </a:r>
            <a:r>
              <a:rPr lang="ru-RU" dirty="0"/>
              <a:t>на уроке математики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/>
              <a:t>Задачи: </a:t>
            </a:r>
          </a:p>
          <a:p>
            <a:pPr marL="635000" indent="-457200">
              <a:spcBef>
                <a:spcPts val="0"/>
              </a:spcBef>
              <a:buSzPts val="2800"/>
            </a:pPr>
            <a:r>
              <a:rPr lang="ru-RU" dirty="0"/>
              <a:t>Рассказать о приёме </a:t>
            </a:r>
            <a:r>
              <a:rPr lang="ru-RU" dirty="0" smtClean="0"/>
              <a:t>«Ромашка </a:t>
            </a:r>
            <a:r>
              <a:rPr lang="ru-RU" dirty="0" err="1" smtClean="0"/>
              <a:t>Блума</a:t>
            </a:r>
            <a:r>
              <a:rPr lang="ru-RU" dirty="0" smtClean="0"/>
              <a:t>» </a:t>
            </a:r>
            <a:endParaRPr lang="ru-RU" dirty="0"/>
          </a:p>
          <a:p>
            <a:pPr marL="635000" indent="-457200">
              <a:spcBef>
                <a:spcPts val="0"/>
              </a:spcBef>
              <a:buSzPts val="2800"/>
            </a:pPr>
            <a:r>
              <a:rPr lang="ru-RU" dirty="0"/>
              <a:t>Показать практическую значимость применения приёма на уроках</a:t>
            </a:r>
          </a:p>
          <a:p>
            <a:pPr marL="635000" indent="-457200">
              <a:spcBef>
                <a:spcPts val="0"/>
              </a:spcBef>
              <a:buSzPts val="2800"/>
            </a:pPr>
            <a:r>
              <a:rPr lang="ru-RU" dirty="0"/>
              <a:t>Сделать выводы о применении данного приёма на уроке математики в </a:t>
            </a:r>
            <a:r>
              <a:rPr lang="ru-RU" dirty="0" smtClean="0"/>
              <a:t>6 </a:t>
            </a:r>
            <a:r>
              <a:rPr lang="ru-RU" dirty="0"/>
              <a:t>классе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Теоретическое описание приема</a:t>
            </a:r>
            <a:endParaRPr sz="3700" dirty="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4745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b="1" dirty="0">
                <a:solidFill>
                  <a:schemeClr val="tx1"/>
                </a:solidFill>
              </a:rPr>
              <a:t>Ромашка </a:t>
            </a:r>
            <a:r>
              <a:rPr lang="ru-RU" b="1" dirty="0" err="1">
                <a:solidFill>
                  <a:schemeClr val="tx1"/>
                </a:solidFill>
              </a:rPr>
              <a:t>Блума</a:t>
            </a:r>
            <a:r>
              <a:rPr lang="ru-RU" dirty="0">
                <a:solidFill>
                  <a:schemeClr val="tx1"/>
                </a:solidFill>
              </a:rPr>
              <a:t> – это один из приемов технологии развития критического мышления, система вопросов, основанная на </a:t>
            </a:r>
            <a:r>
              <a:rPr lang="ru-RU" b="1" dirty="0">
                <a:solidFill>
                  <a:schemeClr val="tx1"/>
                </a:solidFill>
              </a:rPr>
              <a:t>таксономии Б. </a:t>
            </a:r>
            <a:r>
              <a:rPr lang="ru-RU" b="1" dirty="0" err="1">
                <a:solidFill>
                  <a:schemeClr val="tx1"/>
                </a:solidFill>
              </a:rPr>
              <a:t>Блума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marL="0" lvl="0" indent="0">
              <a:spcBef>
                <a:spcPts val="0"/>
              </a:spcBef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</a:rPr>
              <a:t>Приём </a:t>
            </a:r>
            <a:r>
              <a:rPr lang="ru-RU" dirty="0">
                <a:solidFill>
                  <a:schemeClr val="tx1"/>
                </a:solidFill>
              </a:rPr>
              <a:t>«Ромашка </a:t>
            </a:r>
            <a:r>
              <a:rPr lang="ru-RU" dirty="0" err="1">
                <a:solidFill>
                  <a:schemeClr val="tx1"/>
                </a:solidFill>
              </a:rPr>
              <a:t>Блума</a:t>
            </a:r>
            <a:r>
              <a:rPr lang="ru-RU" dirty="0">
                <a:solidFill>
                  <a:schemeClr val="tx1"/>
                </a:solidFill>
              </a:rPr>
              <a:t>» основан на работе с текстом. Он является универсальным, так как с текстом учащимся приходится работать на различных уроках. А значит, может быть использован </a:t>
            </a:r>
            <a:r>
              <a:rPr lang="ru-RU" dirty="0" smtClean="0">
                <a:solidFill>
                  <a:schemeClr val="tx1"/>
                </a:solidFill>
              </a:rPr>
              <a:t>учителем </a:t>
            </a:r>
            <a:r>
              <a:rPr lang="ru-RU" dirty="0">
                <a:solidFill>
                  <a:schemeClr val="tx1"/>
                </a:solidFill>
              </a:rPr>
              <a:t>любого </a:t>
            </a:r>
            <a:r>
              <a:rPr lang="ru-RU" dirty="0" smtClean="0">
                <a:solidFill>
                  <a:schemeClr val="tx1"/>
                </a:solidFill>
              </a:rPr>
              <a:t>предмета.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Теоретическое описание приема</a:t>
            </a:r>
            <a:endParaRPr sz="37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3825" y="2247352"/>
            <a:ext cx="3903306" cy="371275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39575" y="1537525"/>
            <a:ext cx="10515600" cy="341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buSzPts val="1800"/>
            </a:pPr>
            <a:r>
              <a:rPr lang="ru-RU" sz="2800" dirty="0">
                <a:solidFill>
                  <a:schemeClr val="tx1"/>
                </a:solidFill>
                <a:latin typeface="Calibri"/>
                <a:cs typeface="Calibri"/>
                <a:sym typeface="Calibri"/>
              </a:rPr>
              <a:t>Ромашка </a:t>
            </a:r>
            <a:r>
              <a:rPr lang="ru-RU" sz="2800" dirty="0" err="1">
                <a:solidFill>
                  <a:schemeClr val="tx1"/>
                </a:solidFill>
                <a:latin typeface="Calibri"/>
                <a:cs typeface="Calibri"/>
                <a:sym typeface="Calibri"/>
              </a:rPr>
              <a:t>Блума</a:t>
            </a:r>
            <a:r>
              <a:rPr lang="ru-RU" sz="2800" dirty="0">
                <a:solidFill>
                  <a:schemeClr val="tx1"/>
                </a:solidFill>
                <a:latin typeface="Calibri"/>
                <a:cs typeface="Calibri"/>
                <a:sym typeface="Calibri"/>
              </a:rPr>
              <a:t> состоит из 6 лепестков. Каждый лепесток в свою очередь содержит определенный тип вопроса. </a:t>
            </a:r>
            <a:endParaRPr lang="ru-RU" sz="2800" dirty="0" smtClean="0">
              <a:solidFill>
                <a:schemeClr val="tx1"/>
              </a:solidFill>
              <a:latin typeface="Calibri"/>
              <a:cs typeface="Calibri"/>
              <a:sym typeface="Calibri"/>
            </a:endParaRPr>
          </a:p>
          <a:p>
            <a:pPr lvl="0"/>
            <a:endParaRPr lang="ru-RU" sz="2800" dirty="0" smtClean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ru-RU" sz="280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Все </a:t>
            </a:r>
            <a:r>
              <a:rPr lang="ru-RU" sz="28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лепестки </a:t>
            </a:r>
            <a:r>
              <a:rPr lang="ru-RU" sz="280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можно </a:t>
            </a:r>
            <a:r>
              <a:rPr lang="ru-RU" sz="28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разделить на </a:t>
            </a:r>
            <a:r>
              <a:rPr lang="ru-RU" sz="28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3 группы</a:t>
            </a:r>
            <a:r>
              <a:rPr lang="ru-RU" sz="28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</a:p>
          <a:p>
            <a:pPr marL="558800" lvl="0" indent="-457200">
              <a:buClr>
                <a:srgbClr val="1F3864"/>
              </a:buClr>
              <a:buSzPts val="2000"/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когнитивная («знаю»);</a:t>
            </a:r>
          </a:p>
          <a:p>
            <a:pPr marL="558800" lvl="0" indent="-457200">
              <a:buClr>
                <a:srgbClr val="1F3864"/>
              </a:buClr>
              <a:buSzPts val="2000"/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психомоторная </a:t>
            </a:r>
            <a:r>
              <a:rPr lang="ru-RU" sz="28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(«творю»);</a:t>
            </a:r>
          </a:p>
          <a:p>
            <a:pPr marL="558800" lvl="0" indent="-457200">
              <a:buClr>
                <a:srgbClr val="1F3864"/>
              </a:buClr>
              <a:buSzPts val="2000"/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аффективная («умею</a:t>
            </a:r>
            <a:r>
              <a:rPr lang="ru-RU" sz="2800" dirty="0" smtClean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»).</a:t>
            </a:r>
            <a:endParaRPr lang="ru-RU" sz="2800" dirty="0">
              <a:solidFill>
                <a:schemeClr val="tx1"/>
              </a:solidFill>
              <a:latin typeface="Calibri"/>
              <a:cs typeface="Calibri"/>
              <a:sym typeface="Calibri"/>
            </a:endParaRPr>
          </a:p>
          <a:p>
            <a:pPr lvl="0">
              <a:lnSpc>
                <a:spcPct val="90000"/>
              </a:lnSpc>
              <a:buSzPts val="1800"/>
            </a:pPr>
            <a:endParaRPr lang="ru-RU" sz="2800" dirty="0">
              <a:solidFill>
                <a:srgbClr val="1F3864"/>
              </a:solidFill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752575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732793" y="1445225"/>
            <a:ext cx="9704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sz="4100" dirty="0"/>
          </a:p>
          <a:p>
            <a:pPr lvl="0">
              <a:buClr>
                <a:srgbClr val="000000"/>
              </a:buClr>
              <a:buSzPct val="100000"/>
            </a:pPr>
            <a:r>
              <a:rPr lang="ru-RU" sz="4100" dirty="0">
                <a:solidFill>
                  <a:srgbClr val="000000"/>
                </a:solidFill>
              </a:rPr>
              <a:t>Практическая значимость</a:t>
            </a:r>
            <a:r>
              <a:rPr lang="ru-RU" dirty="0">
                <a:solidFill>
                  <a:srgbClr val="000000"/>
                </a:solidFill>
              </a:rPr>
              <a:t/>
            </a:r>
            <a:br>
              <a:rPr lang="ru-RU" dirty="0">
                <a:solidFill>
                  <a:srgbClr val="000000"/>
                </a:solidFill>
              </a:rPr>
            </a:br>
            <a:r>
              <a:rPr lang="ru-RU" sz="2177" i="1" dirty="0">
                <a:solidFill>
                  <a:srgbClr val="000000"/>
                </a:solidFill>
              </a:rPr>
              <a:t/>
            </a:r>
            <a:br>
              <a:rPr lang="ru-RU" sz="2177" i="1" dirty="0">
                <a:solidFill>
                  <a:srgbClr val="000000"/>
                </a:solidFill>
              </a:rPr>
            </a:br>
            <a:r>
              <a:rPr lang="ru-RU" sz="3100" i="1" dirty="0">
                <a:solidFill>
                  <a:srgbClr val="000000"/>
                </a:solidFill>
              </a:rPr>
              <a:t>тема урока: </a:t>
            </a:r>
            <a:r>
              <a:rPr lang="ru-RU" sz="3100" dirty="0" smtClean="0">
                <a:solidFill>
                  <a:srgbClr val="000000"/>
                </a:solidFill>
              </a:rPr>
              <a:t>Признаки делимости</a:t>
            </a:r>
            <a:r>
              <a:rPr lang="ru-RU" sz="3100" i="1" dirty="0">
                <a:solidFill>
                  <a:srgbClr val="000000"/>
                </a:solidFill>
              </a:rPr>
              <a:t/>
            </a:r>
            <a:br>
              <a:rPr lang="ru-RU" sz="3100" i="1" dirty="0">
                <a:solidFill>
                  <a:srgbClr val="000000"/>
                </a:solidFill>
              </a:rPr>
            </a:br>
            <a:r>
              <a:rPr lang="ru-RU" sz="3100" i="1" dirty="0">
                <a:solidFill>
                  <a:srgbClr val="000000"/>
                </a:solidFill>
              </a:rPr>
              <a:t>класс: </a:t>
            </a:r>
            <a:r>
              <a:rPr lang="ru-RU" sz="3100" dirty="0" smtClean="0">
                <a:solidFill>
                  <a:srgbClr val="000000"/>
                </a:solidFill>
              </a:rPr>
              <a:t>6 </a:t>
            </a:r>
            <a:r>
              <a:rPr lang="ru-RU" sz="3100" dirty="0">
                <a:solidFill>
                  <a:srgbClr val="000000"/>
                </a:solidFill>
              </a:rPr>
              <a:t>класс </a:t>
            </a:r>
            <a:r>
              <a:rPr lang="ru-RU" sz="3100" i="1" dirty="0">
                <a:solidFill>
                  <a:srgbClr val="000000"/>
                </a:solidFill>
              </a:rPr>
              <a:t/>
            </a:r>
            <a:br>
              <a:rPr lang="ru-RU" sz="3100" i="1" dirty="0">
                <a:solidFill>
                  <a:srgbClr val="000000"/>
                </a:solidFill>
              </a:rPr>
            </a:br>
            <a:r>
              <a:rPr lang="ru-RU" sz="3100" i="1" dirty="0">
                <a:solidFill>
                  <a:srgbClr val="000000"/>
                </a:solidFill>
              </a:rPr>
              <a:t>предмет: </a:t>
            </a:r>
            <a:r>
              <a:rPr lang="ru-RU" sz="3100" dirty="0">
                <a:solidFill>
                  <a:srgbClr val="000000"/>
                </a:solidFill>
              </a:rPr>
              <a:t>математика </a:t>
            </a:r>
            <a:br>
              <a:rPr lang="ru-RU" sz="3100" dirty="0">
                <a:solidFill>
                  <a:srgbClr val="000000"/>
                </a:solidFill>
              </a:rPr>
            </a:br>
            <a:r>
              <a:rPr lang="ru-RU" sz="3100" i="1" dirty="0">
                <a:solidFill>
                  <a:srgbClr val="000000"/>
                </a:solidFill>
              </a:rPr>
              <a:t>этап урока: </a:t>
            </a:r>
            <a:r>
              <a:rPr lang="ru-RU" sz="3100" dirty="0">
                <a:solidFill>
                  <a:srgbClr val="000000"/>
                </a:solidFill>
              </a:rPr>
              <a:t>включение в систему знаний и повторение</a:t>
            </a:r>
            <a:endParaRPr sz="3100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278063" y="628650"/>
            <a:ext cx="6113462" cy="742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700" dirty="0"/>
              <a:t>Применение</a:t>
            </a:r>
            <a:r>
              <a:rPr lang="ru-RU" dirty="0"/>
              <a:t> приема на уроке</a:t>
            </a:r>
            <a:endParaRPr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1689229"/>
            <a:ext cx="1142047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После </a:t>
            </a: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изучения темы «Признаки делимости» детям </a:t>
            </a:r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была предложена новая форма работы </a:t>
            </a: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для повторения и контроля усвоенного материала. Прежде чем приступить к выполнению задания, необходимо было познакомить учащихся с новым видом работы, нарисовав ромашку с вопросами на доске, и показать на примере, </a:t>
            </a:r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как правильно сформулировать тот или иной </a:t>
            </a: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тип вопроса. 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Ученикам даётся задания в группах: придумать по 1 вопросу каждого типа по теме «Признаки делимости». После завершения обсуждения группы по очереди задавали свои вопросы классу.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Примеры получившихся вопросов: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Простые: Какие </a:t>
            </a:r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числа делятся на </a:t>
            </a: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Объяснительные: </a:t>
            </a: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Почему </a:t>
            </a:r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сумма </a:t>
            </a: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число, которое делится на 2 и на 3, поделится на 6?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Практические: </a:t>
            </a: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Где </a:t>
            </a:r>
            <a:r>
              <a:rPr lang="ru-RU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используются признаки делимости?</a:t>
            </a:r>
          </a:p>
          <a:p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Учащиеся достаточно быстро поняли суть задания, однако формулирование оценочных и уточняющих вопросов вызвало затруднение.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601763" y="701700"/>
            <a:ext cx="3932100" cy="717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3700" b="0" dirty="0"/>
              <a:t>Выводы</a:t>
            </a:r>
            <a:endParaRPr sz="3700" b="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09575" y="1653600"/>
            <a:ext cx="1122045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Данный приём способствует </a:t>
            </a: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лучшему запоминанию изученного </a:t>
            </a:r>
            <a:r>
              <a:rPr lang="ru-R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материала. Дети </a:t>
            </a: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учатся не только отвечать на вопросы учителя, но и самостоятельно грамотно их </a:t>
            </a:r>
            <a:r>
              <a:rPr lang="ru-R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формулировать.</a:t>
            </a:r>
          </a:p>
          <a:p>
            <a:r>
              <a:rPr lang="ru-R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На уроках математики применение данного приёма целесообразно для повторения или контроля усвоения теоретического материала при изучении тем с большим количеством правил. </a:t>
            </a:r>
            <a:endParaRPr lang="ru-RU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383</Words>
  <Application>Microsoft Office PowerPoint</Application>
  <PresentationFormat>Широкоэкранный</PresentationFormat>
  <Paragraphs>38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Calibri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Теоретическое описание приема</vt:lpstr>
      <vt:lpstr> Практическая значимость  тема урока: Признаки делимости класс: 6 класс  предмет: математика  этап урока: включение в систему знаний и повторение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14</cp:revision>
  <dcterms:created xsi:type="dcterms:W3CDTF">2024-01-14T08:39:34Z</dcterms:created>
  <dcterms:modified xsi:type="dcterms:W3CDTF">2026-03-24T19:13:35Z</dcterms:modified>
</cp:coreProperties>
</file>