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4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0" i="0" u="none" strike="noStrike" cap="none" dirty="0" smtClean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«Практическое применение приема «Морфологический конструктор» на уроках русского языка в начальной школе»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Хаустова Елизавета Андреевна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МБОУ «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Видновская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СОШ № 5 с УИОП»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Лениснкий</a:t>
            </a: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городской округ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Цель</a:t>
            </a:r>
            <a:r>
              <a:rPr lang="ru-RU" dirty="0" smtClean="0"/>
              <a:t>: апробация и анализ эффективности приема «Морфологический конструктор» при формировании умения определять начальную форму глагола у обучающихся 4-го класса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i="1" dirty="0"/>
              <a:t>Задачи</a:t>
            </a:r>
            <a:r>
              <a:rPr lang="ru-RU" dirty="0" smtClean="0"/>
              <a:t>: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 smtClean="0"/>
              <a:t>Визуализировать процесс словоизменения глагола для преодоления трудностей в распознавании инфинитива;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smtClean="0"/>
              <a:t>Развить </a:t>
            </a:r>
            <a:r>
              <a:rPr lang="ru-RU" dirty="0" smtClean="0"/>
              <a:t>навыки морфемного анализа в тесной связи с грамматическим значением слова;</a:t>
            </a:r>
          </a:p>
          <a:p>
            <a:pPr marL="635000" indent="-457200">
              <a:spcBef>
                <a:spcPts val="0"/>
              </a:spcBef>
              <a:buSzPts val="2800"/>
            </a:pPr>
            <a:r>
              <a:rPr lang="ru-RU" dirty="0" smtClean="0"/>
              <a:t>Повысить познавательный интерес к изучению морфологии через использование интерактивных элементов.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907473" y="1447449"/>
            <a:ext cx="10487891" cy="4634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432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/>
              <a:t>Прием «морфологический конструктор» базируется на </a:t>
            </a:r>
            <a:r>
              <a:rPr lang="ru-RU" dirty="0" err="1" smtClean="0"/>
              <a:t>деятельностном</a:t>
            </a:r>
            <a:r>
              <a:rPr lang="ru-RU" dirty="0" smtClean="0"/>
              <a:t> подходе. Обучающимся предлагается не просто заучить правило, а «собрать» слово из значимых частей (карточек-блоков).</a:t>
            </a:r>
          </a:p>
          <a:p>
            <a:pPr marL="228600" lvl="0" indent="432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/>
              <a:t>В контексте темы «Начальная форма глагола» прием фокусируется на отсечении переменных признаков (личных окончаний) и добавлении формообразующих суффиксов -</a:t>
            </a:r>
            <a:r>
              <a:rPr lang="ru-RU" dirty="0" err="1" smtClean="0"/>
              <a:t>ть</a:t>
            </a:r>
            <a:r>
              <a:rPr lang="ru-RU" dirty="0" smtClean="0"/>
              <a:t>, -</a:t>
            </a:r>
            <a:r>
              <a:rPr lang="ru-RU" dirty="0" err="1" smtClean="0"/>
              <a:t>ти</a:t>
            </a:r>
            <a:r>
              <a:rPr lang="ru-RU" dirty="0" smtClean="0"/>
              <a:t>. </a:t>
            </a:r>
            <a:endParaRPr lang="ru-RU" dirty="0"/>
          </a:p>
          <a:p>
            <a:pPr marL="228600" lvl="0" indent="432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 smtClean="0"/>
              <a:t>Это помогает обучающимся наглядно увидеть, что начальная форма – это «база» слова, лишенная привязки к лицу, числу или времени.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671944" y="759424"/>
            <a:ext cx="10093037" cy="5031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 smtClean="0"/>
              <a:t/>
            </a:r>
            <a:br>
              <a:rPr lang="ru-RU" sz="2177" i="1" dirty="0" smtClean="0"/>
            </a:br>
            <a:r>
              <a:rPr lang="ru-RU" sz="2177" i="1" dirty="0" smtClean="0"/>
              <a:t>Предмет: </a:t>
            </a:r>
            <a:r>
              <a:rPr lang="ru-RU" sz="2177" dirty="0" smtClean="0"/>
              <a:t>русский язык</a:t>
            </a:r>
            <a:r>
              <a:rPr lang="ru-RU" sz="2177" i="1" dirty="0" smtClean="0"/>
              <a:t/>
            </a:r>
            <a:br>
              <a:rPr lang="ru-RU" sz="2177" i="1" dirty="0" smtClean="0"/>
            </a:br>
            <a:r>
              <a:rPr lang="ru-RU" sz="2177" i="1" dirty="0" smtClean="0"/>
              <a:t>Класс: </a:t>
            </a:r>
            <a:r>
              <a:rPr lang="ru-RU" sz="2177" dirty="0" smtClean="0"/>
              <a:t>4</a:t>
            </a:r>
            <a:r>
              <a:rPr lang="ru-RU" sz="2177" i="1" dirty="0" smtClean="0"/>
              <a:t/>
            </a:r>
            <a:br>
              <a:rPr lang="ru-RU" sz="2177" i="1" dirty="0" smtClean="0"/>
            </a:br>
            <a:r>
              <a:rPr lang="ru-RU" sz="2177" i="1" dirty="0" smtClean="0"/>
              <a:t>Тема урока: </a:t>
            </a:r>
            <a:r>
              <a:rPr lang="ru-RU" sz="2177" dirty="0" smtClean="0"/>
              <a:t>«Неопределенная форма глагола (инфинитив)»</a:t>
            </a:r>
            <a:br>
              <a:rPr lang="ru-RU" sz="2177" dirty="0" smtClean="0"/>
            </a:br>
            <a:r>
              <a:rPr lang="ru-RU" sz="2177" i="1" dirty="0" smtClean="0"/>
              <a:t>Этап урока: </a:t>
            </a:r>
            <a:r>
              <a:rPr lang="ru-RU" sz="2177" dirty="0" smtClean="0"/>
              <a:t>Открытие новых знаний (первичное закрепление)</a:t>
            </a:r>
            <a:br>
              <a:rPr lang="ru-RU" sz="2177" dirty="0" smtClean="0"/>
            </a:br>
            <a:r>
              <a:rPr lang="ru-RU" sz="2177" i="1" dirty="0" smtClean="0"/>
              <a:t>Варианты применения: </a:t>
            </a:r>
            <a:r>
              <a:rPr lang="ru-RU" sz="2177" dirty="0" smtClean="0"/>
              <a:t>прием универсален, можно использовать при изучении любой части речи, а также на уроках коррекции знаний при разборе слова по составу.</a:t>
            </a:r>
            <a:endParaRPr sz="2177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152400" y="872836"/>
            <a:ext cx="5645727" cy="671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52400" y="1544781"/>
            <a:ext cx="6186055" cy="4488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dirty="0" smtClean="0"/>
              <a:t>На этапе введения понятия «неопределенная форма» обучающимся была предложена проблемная ситуация: «Как найти слово в словаре, если оно постоянно меняет свой облик?»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1800" i="1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 smtClean="0"/>
              <a:t>Ход работы: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 smtClean="0"/>
              <a:t>1. Работа с «блоками». </a:t>
            </a:r>
            <a:r>
              <a:rPr lang="ru-RU" sz="1800" dirty="0" smtClean="0"/>
              <a:t>На доске наборы карточек: основы глаголов, личные окончания, суффиксы инфинитива (-</a:t>
            </a:r>
            <a:r>
              <a:rPr lang="ru-RU" sz="1800" dirty="0" err="1" smtClean="0"/>
              <a:t>ть</a:t>
            </a:r>
            <a:r>
              <a:rPr lang="ru-RU" sz="1800" dirty="0" smtClean="0"/>
              <a:t>, -</a:t>
            </a:r>
            <a:r>
              <a:rPr lang="ru-RU" sz="1800" dirty="0" err="1" smtClean="0"/>
              <a:t>ти</a:t>
            </a:r>
            <a:r>
              <a:rPr lang="ru-RU" sz="1800" dirty="0" smtClean="0"/>
              <a:t>).</a:t>
            </a:r>
            <a:endParaRPr lang="ru-RU" sz="180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 smtClean="0"/>
              <a:t>2. Процесс «сборки». </a:t>
            </a:r>
            <a:r>
              <a:rPr lang="ru-RU" sz="1800" dirty="0" smtClean="0"/>
              <a:t>Обучающиеся брали глагол в личной форме (пр. «считает»), физически отделяли окончание –</a:t>
            </a:r>
            <a:r>
              <a:rPr lang="ru-RU" sz="1800" dirty="0" err="1" smtClean="0"/>
              <a:t>ет</a:t>
            </a:r>
            <a:r>
              <a:rPr lang="ru-RU" sz="1800" dirty="0" smtClean="0"/>
              <a:t> и заменяли на –</a:t>
            </a:r>
            <a:r>
              <a:rPr lang="ru-RU" sz="1800" dirty="0" err="1" smtClean="0"/>
              <a:t>ть</a:t>
            </a:r>
            <a:r>
              <a:rPr lang="ru-RU" sz="1800" dirty="0" smtClean="0"/>
              <a:t>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 smtClean="0"/>
              <a:t>3. Фиксация признаков. </a:t>
            </a:r>
            <a:r>
              <a:rPr lang="ru-RU" sz="1800" dirty="0" smtClean="0"/>
              <a:t>В процессе замены дети комментировали: «Убираю время и лицо – получаю начальную форму – считать».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800" i="1" dirty="0" smtClean="0"/>
              <a:t>4. Результат. </a:t>
            </a:r>
            <a:r>
              <a:rPr lang="ru-RU" sz="1800" dirty="0" smtClean="0"/>
              <a:t>В тетрадях фиксировалась графическая схема.</a:t>
            </a:r>
          </a:p>
        </p:txBody>
      </p:sp>
      <p:pic>
        <p:nvPicPr>
          <p:cNvPr id="1026" name="Picture 2" descr="https://sun9-32.userapi.com/s/v1/ig2/dMXHsxIHQ1JGrAZ1q2Y2v5Lo6NlaXKH8hRQy5zJ6ZTyU0hWXUk9MStxGF8V_k-gVtLDBfU1mBUIH-Qm85f0BrQuu.jpg?quality=95&amp;as=32x30,48x45,72x67,108x100,160x149,240x223,360x335,480x446,540x502,624x580&amp;from=bu&amp;u=jsFXXDvYfwfPHnee5wX8Sa_5xU4agDgoD36i5NDn3qY&amp;cs=624x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071" y="1208808"/>
            <a:ext cx="3536085" cy="328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16.userapi.com/s/v1/ig2/neXggTRF7u18iShXPSLiKjZIRRWOXvwsQX15xnrPwnGXV6fZPkPgFyoBEIt7BK6RrJ6aV5cZ9nI2d-qTD_VWKRf5.jpg?quality=95&amp;as=32x11,48x17,72x26,108x39,160x57,240x86,360x129,480x172,540x194,640x230,720x259,1080x388,1280x460,1440x517,1450x521&amp;from=bu&amp;cs=1450x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904" y="4568002"/>
            <a:ext cx="4246418" cy="152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299"/>
            <a:ext cx="11595682" cy="538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 smtClean="0"/>
              <a:t>Выводы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602482"/>
              </p:ext>
            </p:extLst>
          </p:nvPr>
        </p:nvGraphicFramePr>
        <p:xfrm>
          <a:off x="394852" y="1849581"/>
          <a:ext cx="11478492" cy="3872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39246">
                  <a:extLst>
                    <a:ext uri="{9D8B030D-6E8A-4147-A177-3AD203B41FA5}">
                      <a16:colId xmlns:a16="http://schemas.microsoft.com/office/drawing/2014/main" val="2441040699"/>
                    </a:ext>
                  </a:extLst>
                </a:gridCol>
                <a:gridCol w="5739246">
                  <a:extLst>
                    <a:ext uri="{9D8B030D-6E8A-4147-A177-3AD203B41FA5}">
                      <a16:colId xmlns:a16="http://schemas.microsoft.com/office/drawing/2014/main" val="328762466"/>
                    </a:ext>
                  </a:extLst>
                </a:gridCol>
              </a:tblGrid>
              <a:tr h="3872345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Плюсы: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Абстрактное грамматическое понятие становится осязаемым;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Обучающиеся перестают путать начальную форму с формой 3-го</a:t>
                      </a:r>
                      <a:r>
                        <a:rPr lang="ru-RU" sz="2000" baseline="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лица единственного числа;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aseline="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Кинестетический аспект удерживает внимание 4-классников.</a:t>
                      </a:r>
                      <a:endParaRPr lang="ru-RU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Минусы: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Процесс</a:t>
                      </a:r>
                      <a:r>
                        <a:rPr lang="ru-RU" sz="2000" baseline="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«сборки» на уроке занимает больше времени, чем обычное письмо;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aseline="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Некоторые дети могут начать менять суффиксы автоматически, не вдумываясь в лексическое значение слова;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baseline="0" dirty="0" smtClean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Прием требует усложнения при работе с глаголами типа «печь», «беречь», где происходит чередование морфем, что может запутать слабых обучающихся.</a:t>
                      </a:r>
                      <a:endParaRPr lang="ru-RU" sz="2000" dirty="0"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548834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538442" y="2396263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 smtClean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Благодарю за внимание!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403</Words>
  <Application>Microsoft Office PowerPoint</Application>
  <PresentationFormat>Широкоэкранный</PresentationFormat>
  <Paragraphs>39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 Предмет: русский язык Класс: 4 Тема урока: «Неопределенная форма глагола (инфинитив)» Этап урока: Открытие новых знаний (первичное закрепление) Варианты применения: прием универсален, можно использовать при изучении любой части речи, а также на уроках коррекции знаний при разборе слова по составу.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елизавета слемзина</cp:lastModifiedBy>
  <cp:revision>9</cp:revision>
  <dcterms:created xsi:type="dcterms:W3CDTF">2024-01-14T08:39:34Z</dcterms:created>
  <dcterms:modified xsi:type="dcterms:W3CDTF">2026-03-21T18:46:48Z</dcterms:modified>
</cp:coreProperties>
</file>